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4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55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4.png" ContentType="image/png"/>
  <Override PartName="/ppt/media/image61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46.png" ContentType="image/png"/>
  <Override PartName="/ppt/media/image13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502000" y="1266120"/>
            <a:ext cx="4138920" cy="3302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960" cy="360"/>
          </a:xfrm>
          <a:prstGeom prst="straightConnector1">
            <a:avLst/>
          </a:pr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960" cy="360"/>
          </a:xfrm>
          <a:prstGeom prst="straightConnector1">
            <a:avLst/>
          </a:pr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8140680" y="1022040"/>
            <a:ext cx="7136280" cy="360"/>
          </a:xfrm>
          <a:prstGeom prst="straightConnector1">
            <a:avLst/>
          </a:pr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8140680" y="1174320"/>
            <a:ext cx="7136280" cy="360"/>
          </a:xfrm>
          <a:prstGeom prst="straightConnector1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040" y="4121640"/>
            <a:ext cx="7136280" cy="360"/>
          </a:xfrm>
          <a:prstGeom prst="straightConnector1">
            <a:avLst/>
          </a:pr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04040" y="3969000"/>
            <a:ext cx="7136280" cy="360"/>
          </a:xfrm>
          <a:prstGeom prst="straightConnector1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ubTitle"/>
          </p:nvPr>
        </p:nvSpPr>
        <p:spPr>
          <a:xfrm>
            <a:off x="2137320" y="2850120"/>
            <a:ext cx="487008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048401E-CE67-4F2F-A503-4C26A7B30903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26D5441-20DF-43E4-9891-C2305F79F540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11760" y="1266120"/>
            <a:ext cx="3999600" cy="3302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832280" y="1266120"/>
            <a:ext cx="3999600" cy="3302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Seventh Outline Level</a:t>
            </a:r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99C4B17-AB6E-41D4-B42C-D9D4A7EF250C}" type="slidenum"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004040" y="1751760"/>
            <a:ext cx="7136280" cy="10220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5400" strike="noStrike">
                <a:solidFill>
                  <a:srgbClr val="ef6c00"/>
                </a:solidFill>
                <a:latin typeface="PT Sans Narrow"/>
                <a:ea typeface="PT Sans Narrow"/>
              </a:rPr>
              <a:t>What’s Cooking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2137320" y="2850120"/>
            <a:ext cx="487008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695d46"/>
                </a:solidFill>
                <a:latin typeface="Open Sans"/>
                <a:ea typeface="Open Sans"/>
              </a:rPr>
              <a:t>Eka Renardi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(Asia)</a:t>
            </a:r>
            <a:endParaRPr/>
          </a:p>
        </p:txBody>
      </p:sp>
      <p:pic>
        <p:nvPicPr>
          <p:cNvPr id="154" name="Shape 132" descr=""/>
          <p:cNvPicPr/>
          <p:nvPr/>
        </p:nvPicPr>
        <p:blipFill>
          <a:blip r:embed="rId1"/>
          <a:stretch/>
        </p:blipFill>
        <p:spPr>
          <a:xfrm>
            <a:off x="892800" y="1275120"/>
            <a:ext cx="2397960" cy="1339560"/>
          </a:xfrm>
          <a:prstGeom prst="rect">
            <a:avLst/>
          </a:prstGeom>
          <a:ln>
            <a:noFill/>
          </a:ln>
        </p:spPr>
      </p:pic>
      <p:pic>
        <p:nvPicPr>
          <p:cNvPr id="155" name="Shape 133" descr=""/>
          <p:cNvPicPr/>
          <p:nvPr/>
        </p:nvPicPr>
        <p:blipFill>
          <a:blip r:embed="rId2"/>
          <a:stretch/>
        </p:blipFill>
        <p:spPr>
          <a:xfrm>
            <a:off x="3366360" y="1269360"/>
            <a:ext cx="2284920" cy="1351080"/>
          </a:xfrm>
          <a:prstGeom prst="rect">
            <a:avLst/>
          </a:prstGeom>
          <a:ln>
            <a:noFill/>
          </a:ln>
        </p:spPr>
      </p:pic>
      <p:pic>
        <p:nvPicPr>
          <p:cNvPr id="156" name="Shape 134" descr=""/>
          <p:cNvPicPr/>
          <p:nvPr/>
        </p:nvPicPr>
        <p:blipFill>
          <a:blip r:embed="rId3"/>
          <a:stretch/>
        </p:blipFill>
        <p:spPr>
          <a:xfrm>
            <a:off x="190440" y="2662560"/>
            <a:ext cx="2105280" cy="1116000"/>
          </a:xfrm>
          <a:prstGeom prst="rect">
            <a:avLst/>
          </a:prstGeom>
          <a:ln>
            <a:noFill/>
          </a:ln>
        </p:spPr>
      </p:pic>
      <p:pic>
        <p:nvPicPr>
          <p:cNvPr id="157" name="Shape 135" descr=""/>
          <p:cNvPicPr/>
          <p:nvPr/>
        </p:nvPicPr>
        <p:blipFill>
          <a:blip r:embed="rId4"/>
          <a:stretch/>
        </p:blipFill>
        <p:spPr>
          <a:xfrm>
            <a:off x="5726880" y="1350720"/>
            <a:ext cx="2174400" cy="1188000"/>
          </a:xfrm>
          <a:prstGeom prst="rect">
            <a:avLst/>
          </a:prstGeom>
          <a:ln>
            <a:noFill/>
          </a:ln>
        </p:spPr>
      </p:pic>
      <p:pic>
        <p:nvPicPr>
          <p:cNvPr id="158" name="Shape 136" descr=""/>
          <p:cNvPicPr/>
          <p:nvPr/>
        </p:nvPicPr>
        <p:blipFill>
          <a:blip r:embed="rId5"/>
          <a:stretch/>
        </p:blipFill>
        <p:spPr>
          <a:xfrm>
            <a:off x="4446720" y="3655440"/>
            <a:ext cx="2256120" cy="1351080"/>
          </a:xfrm>
          <a:prstGeom prst="rect">
            <a:avLst/>
          </a:prstGeom>
          <a:ln>
            <a:noFill/>
          </a:ln>
        </p:spPr>
      </p:pic>
      <p:pic>
        <p:nvPicPr>
          <p:cNvPr id="159" name="Shape 137" descr=""/>
          <p:cNvPicPr/>
          <p:nvPr/>
        </p:nvPicPr>
        <p:blipFill>
          <a:blip r:embed="rId6"/>
          <a:stretch/>
        </p:blipFill>
        <p:spPr>
          <a:xfrm>
            <a:off x="6552720" y="2586960"/>
            <a:ext cx="2397960" cy="1346760"/>
          </a:xfrm>
          <a:prstGeom prst="rect">
            <a:avLst/>
          </a:prstGeom>
          <a:ln>
            <a:noFill/>
          </a:ln>
        </p:spPr>
      </p:pic>
      <p:pic>
        <p:nvPicPr>
          <p:cNvPr id="160" name="Shape 138" descr=""/>
          <p:cNvPicPr/>
          <p:nvPr/>
        </p:nvPicPr>
        <p:blipFill>
          <a:blip r:embed="rId7"/>
          <a:stretch/>
        </p:blipFill>
        <p:spPr>
          <a:xfrm>
            <a:off x="2108520" y="3661200"/>
            <a:ext cx="2256120" cy="133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43" descr=""/>
          <p:cNvPicPr/>
          <p:nvPr/>
        </p:nvPicPr>
        <p:blipFill>
          <a:blip r:embed="rId1"/>
          <a:stretch/>
        </p:blipFill>
        <p:spPr>
          <a:xfrm>
            <a:off x="1857600" y="1005120"/>
            <a:ext cx="5447880" cy="4029840"/>
          </a:xfrm>
          <a:prstGeom prst="rect">
            <a:avLst/>
          </a:prstGeom>
          <a:ln>
            <a:noFill/>
          </a:ln>
        </p:spPr>
      </p:pic>
      <p:sp>
        <p:nvSpPr>
          <p:cNvPr id="16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&lt;-&gt; Cuisine Relationship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(Word Ngram)</a:t>
            </a:r>
            <a:endParaRPr/>
          </a:p>
        </p:txBody>
      </p:sp>
      <p:pic>
        <p:nvPicPr>
          <p:cNvPr id="164" name="Shape 150" descr=""/>
          <p:cNvPicPr/>
          <p:nvPr/>
        </p:nvPicPr>
        <p:blipFill>
          <a:blip r:embed="rId1"/>
          <a:stretch/>
        </p:blipFill>
        <p:spPr>
          <a:xfrm>
            <a:off x="5895720" y="2087640"/>
            <a:ext cx="1904760" cy="2495160"/>
          </a:xfrm>
          <a:prstGeom prst="rect">
            <a:avLst/>
          </a:prstGeom>
          <a:ln>
            <a:noFill/>
          </a:ln>
        </p:spPr>
      </p:pic>
      <p:pic>
        <p:nvPicPr>
          <p:cNvPr id="165" name="Shape 151" descr=""/>
          <p:cNvPicPr/>
          <p:nvPr/>
        </p:nvPicPr>
        <p:blipFill>
          <a:blip r:embed="rId2"/>
          <a:stretch/>
        </p:blipFill>
        <p:spPr>
          <a:xfrm>
            <a:off x="1080360" y="1973880"/>
            <a:ext cx="3885840" cy="2580840"/>
          </a:xfrm>
          <a:prstGeom prst="rect">
            <a:avLst/>
          </a:prstGeom>
          <a:ln>
            <a:noFill/>
          </a:ln>
        </p:spPr>
      </p:pic>
      <p:sp>
        <p:nvSpPr>
          <p:cNvPr id="166" name="TextShape 2"/>
          <p:cNvSpPr txBox="1"/>
          <p:nvPr/>
        </p:nvSpPr>
        <p:spPr>
          <a:xfrm>
            <a:off x="311760" y="126648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# words in an ingredient (e.g. Salt = 1 word, Black Pepper = 2 words)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(Char NGram)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# characters per word (e.g. Salt = 4 chars)</a:t>
            </a:r>
            <a:endParaRPr/>
          </a:p>
        </p:txBody>
      </p:sp>
      <p:pic>
        <p:nvPicPr>
          <p:cNvPr id="169" name="Shape 159" descr=""/>
          <p:cNvPicPr/>
          <p:nvPr/>
        </p:nvPicPr>
        <p:blipFill>
          <a:blip r:embed="rId1"/>
          <a:stretch/>
        </p:blipFill>
        <p:spPr>
          <a:xfrm>
            <a:off x="872280" y="1960920"/>
            <a:ext cx="3694320" cy="2689560"/>
          </a:xfrm>
          <a:prstGeom prst="rect">
            <a:avLst/>
          </a:prstGeom>
          <a:ln>
            <a:noFill/>
          </a:ln>
        </p:spPr>
      </p:pic>
      <p:pic>
        <p:nvPicPr>
          <p:cNvPr id="170" name="Shape 160" descr=""/>
          <p:cNvPicPr/>
          <p:nvPr/>
        </p:nvPicPr>
        <p:blipFill>
          <a:blip r:embed="rId2"/>
          <a:stretch/>
        </p:blipFill>
        <p:spPr>
          <a:xfrm>
            <a:off x="6189480" y="2110680"/>
            <a:ext cx="124740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Model Building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173" name="Shape 167" descr=""/>
          <p:cNvPicPr/>
          <p:nvPr/>
        </p:nvPicPr>
        <p:blipFill>
          <a:blip r:embed="rId1"/>
          <a:stretch/>
        </p:blipFill>
        <p:spPr>
          <a:xfrm>
            <a:off x="890640" y="1922400"/>
            <a:ext cx="7362360" cy="14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Data Cleaning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Word replacement  (e.g. Philadelphia Cream Cheese -&gt; cream cheese)</a:t>
            </a:r>
            <a:endParaRPr/>
          </a:p>
          <a:p>
            <a:pPr lvl="1">
              <a:lnSpc>
                <a:spcPct val="200000"/>
              </a:lnSpc>
              <a:buFont typeface="Open Sans"/>
              <a:buAutoNum type="alphaLcPeriod"/>
            </a:pPr>
            <a:r>
              <a:rPr lang="en-US" sz="1400" strike="noStrike">
                <a:solidFill>
                  <a:srgbClr val="695d46"/>
                </a:solidFill>
                <a:latin typeface="Open Sans"/>
                <a:ea typeface="Open Sans"/>
              </a:rPr>
              <a:t>Read from a text file (thesauri.txt)</a:t>
            </a:r>
            <a:endParaRPr/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Stop words (e.g. and, &amp;)</a:t>
            </a:r>
            <a:endParaRPr/>
          </a:p>
          <a:p>
            <a:pPr lvl="1">
              <a:lnSpc>
                <a:spcPct val="200000"/>
              </a:lnSpc>
              <a:buFont typeface="Open Sans"/>
              <a:buAutoNum type="alphaLcPeriod"/>
            </a:pPr>
            <a:r>
              <a:rPr lang="en-US" sz="1400" strike="noStrike">
                <a:solidFill>
                  <a:srgbClr val="695d46"/>
                </a:solidFill>
                <a:latin typeface="Open Sans"/>
                <a:ea typeface="Open Sans"/>
              </a:rPr>
              <a:t>Read from a text file (stopwords.txt)</a:t>
            </a:r>
            <a:endParaRPr/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Stemming (e.g. apples -&gt; apple)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Data Cleaning Files</a:t>
            </a:r>
            <a:endParaRPr/>
          </a:p>
        </p:txBody>
      </p:sp>
      <p:pic>
        <p:nvPicPr>
          <p:cNvPr id="177" name="Shape 179" descr=""/>
          <p:cNvPicPr/>
          <p:nvPr/>
        </p:nvPicPr>
        <p:blipFill>
          <a:blip r:embed="rId1"/>
          <a:stretch/>
        </p:blipFill>
        <p:spPr>
          <a:xfrm>
            <a:off x="3143160" y="1266120"/>
            <a:ext cx="5895720" cy="2523600"/>
          </a:xfrm>
          <a:prstGeom prst="rect">
            <a:avLst/>
          </a:prstGeom>
          <a:ln>
            <a:noFill/>
          </a:ln>
        </p:spPr>
      </p:pic>
      <p:pic>
        <p:nvPicPr>
          <p:cNvPr id="178" name="Shape 180" descr=""/>
          <p:cNvPicPr/>
          <p:nvPr/>
        </p:nvPicPr>
        <p:blipFill>
          <a:blip r:embed="rId2"/>
          <a:stretch/>
        </p:blipFill>
        <p:spPr>
          <a:xfrm>
            <a:off x="420120" y="1266120"/>
            <a:ext cx="2381040" cy="312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Data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Cleaning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Code</a:t>
            </a:r>
            <a:endParaRPr/>
          </a:p>
        </p:txBody>
      </p:sp>
      <p:pic>
        <p:nvPicPr>
          <p:cNvPr id="180" name="Shape 186" descr=""/>
          <p:cNvPicPr/>
          <p:nvPr/>
        </p:nvPicPr>
        <p:blipFill>
          <a:blip r:embed="rId1"/>
          <a:stretch/>
        </p:blipFill>
        <p:spPr>
          <a:xfrm>
            <a:off x="2572200" y="118080"/>
            <a:ext cx="6260040" cy="490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Feature Engineering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TFIDF features: ngram, max_features</a:t>
            </a:r>
            <a:endParaRPr/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Ingredient length</a:t>
            </a:r>
            <a:endParaRPr/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Region encoding (work in progress…)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Modeling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Logistic Regression.  Classic classification algorithm.</a:t>
            </a:r>
            <a:endParaRPr/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Linear SVC.  Large dimensions.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Kaggle Competition</a:t>
            </a:r>
            <a:endParaRPr/>
          </a:p>
        </p:txBody>
      </p:sp>
      <p:pic>
        <p:nvPicPr>
          <p:cNvPr id="123" name="Shape 69" descr=""/>
          <p:cNvPicPr/>
          <p:nvPr/>
        </p:nvPicPr>
        <p:blipFill>
          <a:blip r:embed="rId1"/>
          <a:stretch/>
        </p:blipFill>
        <p:spPr>
          <a:xfrm>
            <a:off x="1176840" y="1251360"/>
            <a:ext cx="5917320" cy="324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Model Building 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Use cross validation, and GridSearchCV with 5 folds. 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Uses ‘Pipeline’ heavily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Scoring on ‘Accuracy’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Test on entire train.json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Default train test split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7" name="Shape 205" descr=""/>
          <p:cNvPicPr/>
          <p:nvPr/>
        </p:nvPicPr>
        <p:blipFill>
          <a:blip r:embed="rId1"/>
          <a:stretch/>
        </p:blipFill>
        <p:spPr>
          <a:xfrm>
            <a:off x="4305960" y="2109600"/>
            <a:ext cx="3912480" cy="237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Code</a:t>
            </a:r>
            <a:endParaRPr/>
          </a:p>
        </p:txBody>
      </p:sp>
      <p:pic>
        <p:nvPicPr>
          <p:cNvPr id="189" name="Shape 211" descr=""/>
          <p:cNvPicPr/>
          <p:nvPr/>
        </p:nvPicPr>
        <p:blipFill>
          <a:blip r:embed="rId1"/>
          <a:stretch/>
        </p:blipFill>
        <p:spPr>
          <a:xfrm>
            <a:off x="2367000" y="187200"/>
            <a:ext cx="6504480" cy="462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Response Variable</a:t>
            </a:r>
            <a:endParaRPr/>
          </a:p>
        </p:txBody>
      </p:sp>
      <p:pic>
        <p:nvPicPr>
          <p:cNvPr id="191" name="Shape 217" descr=""/>
          <p:cNvPicPr/>
          <p:nvPr/>
        </p:nvPicPr>
        <p:blipFill>
          <a:blip r:embed="rId1"/>
          <a:stretch/>
        </p:blipFill>
        <p:spPr>
          <a:xfrm>
            <a:off x="1921320" y="1152360"/>
            <a:ext cx="5417280" cy="380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First Model</a:t>
            </a:r>
            <a:endParaRPr/>
          </a:p>
        </p:txBody>
      </p:sp>
      <p:pic>
        <p:nvPicPr>
          <p:cNvPr id="193" name="Shape 223" descr=""/>
          <p:cNvPicPr/>
          <p:nvPr/>
        </p:nvPicPr>
        <p:blipFill>
          <a:blip r:embed="rId1"/>
          <a:stretch/>
        </p:blipFill>
        <p:spPr>
          <a:xfrm>
            <a:off x="1536120" y="1152360"/>
            <a:ext cx="6668640" cy="3722760"/>
          </a:xfrm>
          <a:prstGeom prst="rect">
            <a:avLst/>
          </a:prstGeom>
          <a:ln>
            <a:noFill/>
          </a:ln>
        </p:spPr>
      </p:pic>
      <p:sp>
        <p:nvSpPr>
          <p:cNvPr id="194" name="CustomShape 2"/>
          <p:cNvSpPr/>
          <p:nvPr/>
        </p:nvSpPr>
        <p:spPr>
          <a:xfrm rot="20660400">
            <a:off x="2772360" y="4418280"/>
            <a:ext cx="864360" cy="2365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Logistic Regression Model (base)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197" name="Shape 231" descr=""/>
          <p:cNvPicPr/>
          <p:nvPr/>
        </p:nvPicPr>
        <p:blipFill>
          <a:blip r:embed="rId1"/>
          <a:stretch/>
        </p:blipFill>
        <p:spPr>
          <a:xfrm>
            <a:off x="318960" y="1366920"/>
            <a:ext cx="8505360" cy="240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Logistic Regression Tuning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Tuning the C (inverse of regularization)</a:t>
            </a:r>
            <a:endParaRPr/>
          </a:p>
        </p:txBody>
      </p:sp>
      <p:pic>
        <p:nvPicPr>
          <p:cNvPr id="200" name="Shape 238" descr=""/>
          <p:cNvPicPr/>
          <p:nvPr/>
        </p:nvPicPr>
        <p:blipFill>
          <a:blip r:embed="rId1"/>
          <a:stretch/>
        </p:blipFill>
        <p:spPr>
          <a:xfrm>
            <a:off x="551880" y="1801800"/>
            <a:ext cx="4101120" cy="2938680"/>
          </a:xfrm>
          <a:prstGeom prst="rect">
            <a:avLst/>
          </a:prstGeom>
          <a:ln>
            <a:noFill/>
          </a:ln>
        </p:spPr>
      </p:pic>
      <p:pic>
        <p:nvPicPr>
          <p:cNvPr id="201" name="Shape 239" descr=""/>
          <p:cNvPicPr/>
          <p:nvPr/>
        </p:nvPicPr>
        <p:blipFill>
          <a:blip r:embed="rId2"/>
          <a:stretch/>
        </p:blipFill>
        <p:spPr>
          <a:xfrm>
            <a:off x="5420880" y="1675080"/>
            <a:ext cx="3235680" cy="319212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 rot="19815600">
            <a:off x="6562080" y="2916720"/>
            <a:ext cx="531720" cy="236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TFIDF Tuning (Word Ngram)</a:t>
            </a:r>
            <a:endParaRPr/>
          </a:p>
        </p:txBody>
      </p:sp>
      <p:pic>
        <p:nvPicPr>
          <p:cNvPr id="204" name="Shape 246" descr=""/>
          <p:cNvPicPr/>
          <p:nvPr/>
        </p:nvPicPr>
        <p:blipFill>
          <a:blip r:embed="rId1"/>
          <a:stretch/>
        </p:blipFill>
        <p:spPr>
          <a:xfrm>
            <a:off x="311760" y="1113120"/>
            <a:ext cx="5864760" cy="366012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 rot="21129600">
            <a:off x="3066840" y="4266360"/>
            <a:ext cx="531720" cy="275400"/>
          </a:xfrm>
          <a:prstGeom prst="leftArrow">
            <a:avLst>
              <a:gd name="adj1" fmla="val 38211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Shape 248" descr=""/>
          <p:cNvPicPr/>
          <p:nvPr/>
        </p:nvPicPr>
        <p:blipFill>
          <a:blip r:embed="rId2"/>
          <a:stretch/>
        </p:blipFill>
        <p:spPr>
          <a:xfrm>
            <a:off x="6304320" y="1113120"/>
            <a:ext cx="2626200" cy="17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TFID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Tuning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(Char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Ngram)</a:t>
            </a:r>
            <a:endParaRPr/>
          </a:p>
        </p:txBody>
      </p:sp>
      <p:pic>
        <p:nvPicPr>
          <p:cNvPr id="208" name="Shape 254" descr=""/>
          <p:cNvPicPr/>
          <p:nvPr/>
        </p:nvPicPr>
        <p:blipFill>
          <a:blip r:embed="rId1"/>
          <a:stretch/>
        </p:blipFill>
        <p:spPr>
          <a:xfrm>
            <a:off x="2323440" y="118080"/>
            <a:ext cx="6649920" cy="4906800"/>
          </a:xfrm>
          <a:prstGeom prst="rect">
            <a:avLst/>
          </a:prstGeom>
          <a:ln>
            <a:noFill/>
          </a:ln>
        </p:spPr>
      </p:pic>
      <p:pic>
        <p:nvPicPr>
          <p:cNvPr id="209" name="Shape 255" descr=""/>
          <p:cNvPicPr/>
          <p:nvPr/>
        </p:nvPicPr>
        <p:blipFill>
          <a:blip r:embed="rId2"/>
          <a:stretch/>
        </p:blipFill>
        <p:spPr>
          <a:xfrm>
            <a:off x="504000" y="2760840"/>
            <a:ext cx="1247400" cy="213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TFIDF Tuning (Max_features)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11760" y="1266480"/>
            <a:ext cx="8520120" cy="55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No improvement</a:t>
            </a:r>
            <a:endParaRPr/>
          </a:p>
        </p:txBody>
      </p:sp>
      <p:pic>
        <p:nvPicPr>
          <p:cNvPr id="212" name="Shape 262" descr=""/>
          <p:cNvPicPr/>
          <p:nvPr/>
        </p:nvPicPr>
        <p:blipFill>
          <a:blip r:embed="rId1"/>
          <a:stretch/>
        </p:blipFill>
        <p:spPr>
          <a:xfrm>
            <a:off x="163440" y="1872000"/>
            <a:ext cx="8454240" cy="2831760"/>
          </a:xfrm>
          <a:prstGeom prst="rect">
            <a:avLst/>
          </a:prstGeom>
          <a:ln>
            <a:noFill/>
          </a:ln>
        </p:spPr>
      </p:pic>
      <p:pic>
        <p:nvPicPr>
          <p:cNvPr id="213" name="Shape 263" descr=""/>
          <p:cNvPicPr/>
          <p:nvPr/>
        </p:nvPicPr>
        <p:blipFill>
          <a:blip r:embed="rId2"/>
          <a:stretch/>
        </p:blipFill>
        <p:spPr>
          <a:xfrm>
            <a:off x="6629040" y="1266480"/>
            <a:ext cx="1856880" cy="149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Adding Ingredient Length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311760" y="1266480"/>
            <a:ext cx="8520120" cy="556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No improvement</a:t>
            </a:r>
            <a:endParaRPr/>
          </a:p>
        </p:txBody>
      </p:sp>
      <p:pic>
        <p:nvPicPr>
          <p:cNvPr id="216" name="Shape 270" descr=""/>
          <p:cNvPicPr/>
          <p:nvPr/>
        </p:nvPicPr>
        <p:blipFill>
          <a:blip r:embed="rId1"/>
          <a:stretch/>
        </p:blipFill>
        <p:spPr>
          <a:xfrm>
            <a:off x="2397600" y="1266480"/>
            <a:ext cx="6509520" cy="349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Problem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311760" y="1266480"/>
            <a:ext cx="8520120" cy="7632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 strike="noStrike">
                <a:solidFill>
                  <a:srgbClr val="695d46"/>
                </a:solidFill>
                <a:latin typeface="Open Sans"/>
                <a:ea typeface="Open Sans"/>
              </a:rPr>
              <a:t>Classify ‘cuisine’ based on ‘ingredients’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Linear SVC (base)</a:t>
            </a:r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219" name="Shape 277" descr=""/>
          <p:cNvPicPr/>
          <p:nvPr/>
        </p:nvPicPr>
        <p:blipFill>
          <a:blip r:embed="rId1"/>
          <a:stretch/>
        </p:blipFill>
        <p:spPr>
          <a:xfrm>
            <a:off x="371520" y="1072440"/>
            <a:ext cx="8400600" cy="390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Linear SVC Tuning</a:t>
            </a:r>
            <a:endParaRPr/>
          </a:p>
        </p:txBody>
      </p:sp>
      <p:pic>
        <p:nvPicPr>
          <p:cNvPr id="221" name="Shape 283" descr=""/>
          <p:cNvPicPr/>
          <p:nvPr/>
        </p:nvPicPr>
        <p:blipFill>
          <a:blip r:embed="rId1"/>
          <a:stretch/>
        </p:blipFill>
        <p:spPr>
          <a:xfrm>
            <a:off x="232920" y="1551960"/>
            <a:ext cx="3795120" cy="2864160"/>
          </a:xfrm>
          <a:prstGeom prst="rect">
            <a:avLst/>
          </a:prstGeom>
          <a:ln>
            <a:noFill/>
          </a:ln>
        </p:spPr>
      </p:pic>
      <p:pic>
        <p:nvPicPr>
          <p:cNvPr id="222" name="Shape 284" descr=""/>
          <p:cNvPicPr/>
          <p:nvPr/>
        </p:nvPicPr>
        <p:blipFill>
          <a:blip r:embed="rId2"/>
          <a:stretch/>
        </p:blipFill>
        <p:spPr>
          <a:xfrm>
            <a:off x="4138560" y="1266480"/>
            <a:ext cx="4896000" cy="36986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 rot="19815600">
            <a:off x="5823360" y="1668600"/>
            <a:ext cx="531720" cy="236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Linear SVC 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w/ Feature</a:t>
            </a: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
</a:t>
            </a:r>
            <a:endParaRPr/>
          </a:p>
        </p:txBody>
      </p:sp>
      <p:pic>
        <p:nvPicPr>
          <p:cNvPr id="225" name="Shape 291" descr=""/>
          <p:cNvPicPr/>
          <p:nvPr/>
        </p:nvPicPr>
        <p:blipFill>
          <a:blip r:embed="rId1"/>
          <a:stretch/>
        </p:blipFill>
        <p:spPr>
          <a:xfrm>
            <a:off x="3394080" y="789480"/>
            <a:ext cx="5292720" cy="378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Prediction</a:t>
            </a:r>
            <a:endParaRPr/>
          </a:p>
        </p:txBody>
      </p:sp>
      <p:pic>
        <p:nvPicPr>
          <p:cNvPr id="227" name="Shape 297" descr=""/>
          <p:cNvPicPr/>
          <p:nvPr/>
        </p:nvPicPr>
        <p:blipFill>
          <a:blip r:embed="rId1"/>
          <a:stretch/>
        </p:blipFill>
        <p:spPr>
          <a:xfrm>
            <a:off x="581040" y="1207440"/>
            <a:ext cx="7981560" cy="201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Prediction Result</a:t>
            </a:r>
            <a:endParaRPr/>
          </a:p>
        </p:txBody>
      </p:sp>
      <p:pic>
        <p:nvPicPr>
          <p:cNvPr id="229" name="Shape 303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3771720" cy="3862080"/>
          </a:xfrm>
          <a:prstGeom prst="rect">
            <a:avLst/>
          </a:prstGeom>
          <a:ln>
            <a:noFill/>
          </a:ln>
        </p:spPr>
      </p:pic>
      <p:pic>
        <p:nvPicPr>
          <p:cNvPr id="230" name="Shape 304" descr=""/>
          <p:cNvPicPr/>
          <p:nvPr/>
        </p:nvPicPr>
        <p:blipFill>
          <a:blip r:embed="rId2"/>
          <a:stretch/>
        </p:blipFill>
        <p:spPr>
          <a:xfrm>
            <a:off x="3983760" y="1120320"/>
            <a:ext cx="3894840" cy="3926520"/>
          </a:xfrm>
          <a:prstGeom prst="rect">
            <a:avLst/>
          </a:prstGeom>
          <a:ln>
            <a:noFill/>
          </a:ln>
        </p:spPr>
      </p:pic>
      <p:pic>
        <p:nvPicPr>
          <p:cNvPr id="231" name="Shape 305" descr=""/>
          <p:cNvPicPr/>
          <p:nvPr/>
        </p:nvPicPr>
        <p:blipFill>
          <a:blip r:embed="rId3"/>
          <a:stretch/>
        </p:blipFill>
        <p:spPr>
          <a:xfrm>
            <a:off x="8026920" y="1885320"/>
            <a:ext cx="952920" cy="18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Conclusion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Iterative approach to problem solving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Feature engineering is time consuming, but may improve the score.</a:t>
            </a:r>
            <a:endParaRPr/>
          </a:p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Attempt different algorithms.</a:t>
            </a:r>
            <a:endParaRPr/>
          </a:p>
        </p:txBody>
      </p:sp>
      <p:pic>
        <p:nvPicPr>
          <p:cNvPr id="234" name="Shape 312" descr=""/>
          <p:cNvPicPr/>
          <p:nvPr/>
        </p:nvPicPr>
        <p:blipFill>
          <a:blip r:embed="rId1"/>
          <a:stretch/>
        </p:blipFill>
        <p:spPr>
          <a:xfrm>
            <a:off x="623880" y="1862280"/>
            <a:ext cx="7895880" cy="141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Data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Open Sans"/>
              <a:buChar char="➔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Provided by Yummly</a:t>
            </a:r>
            <a:endParaRPr/>
          </a:p>
          <a:p>
            <a:pPr>
              <a:lnSpc>
                <a:spcPct val="100000"/>
              </a:lnSpc>
              <a:buFont typeface="Open Sans"/>
              <a:buChar char="➔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Text data</a:t>
            </a:r>
            <a:endParaRPr/>
          </a:p>
          <a:p>
            <a:pPr>
              <a:lnSpc>
                <a:spcPct val="100000"/>
              </a:lnSpc>
              <a:buFont typeface="Open Sans"/>
              <a:buChar char="➔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39,000+ observations</a:t>
            </a:r>
            <a:endParaRPr/>
          </a:p>
          <a:p>
            <a:pPr>
              <a:lnSpc>
                <a:spcPct val="100000"/>
              </a:lnSpc>
              <a:buFont typeface="Open Sans"/>
              <a:buChar char="➔"/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3 Columns:</a:t>
            </a:r>
            <a:endParaRPr/>
          </a:p>
          <a:p>
            <a:pPr lvl="1">
              <a:lnSpc>
                <a:spcPct val="100000"/>
              </a:lnSpc>
              <a:buFont typeface="Open Sans"/>
              <a:buChar char="◆"/>
            </a:pPr>
            <a:r>
              <a:rPr lang="en-US" sz="1400" strike="noStrike">
                <a:solidFill>
                  <a:srgbClr val="695d46"/>
                </a:solidFill>
                <a:latin typeface="Open Sans"/>
                <a:ea typeface="Open Sans"/>
              </a:rPr>
              <a:t>id: numeric, unique identifier</a:t>
            </a:r>
            <a:endParaRPr/>
          </a:p>
          <a:p>
            <a:pPr lvl="1">
              <a:lnSpc>
                <a:spcPct val="100000"/>
              </a:lnSpc>
              <a:buFont typeface="Open Sans"/>
              <a:buChar char="◆"/>
            </a:pPr>
            <a:r>
              <a:rPr lang="en-US" sz="1400" strike="noStrike">
                <a:solidFill>
                  <a:srgbClr val="695d46"/>
                </a:solidFill>
                <a:latin typeface="Open Sans"/>
                <a:ea typeface="Open Sans"/>
              </a:rPr>
              <a:t>cuisine: text, 20 classes</a:t>
            </a:r>
            <a:endParaRPr/>
          </a:p>
          <a:p>
            <a:pPr lvl="1">
              <a:lnSpc>
                <a:spcPct val="100000"/>
              </a:lnSpc>
              <a:buFont typeface="Open Sans"/>
              <a:buChar char="◆"/>
            </a:pPr>
            <a:r>
              <a:rPr lang="en-US" sz="1400" strike="noStrike">
                <a:solidFill>
                  <a:srgbClr val="695d46"/>
                </a:solidFill>
                <a:latin typeface="Open Sans"/>
                <a:ea typeface="Open Sans"/>
              </a:rPr>
              <a:t>ingredients: list of text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Sample Data</a:t>
            </a:r>
            <a:endParaRPr/>
          </a:p>
        </p:txBody>
      </p:sp>
      <p:pic>
        <p:nvPicPr>
          <p:cNvPr id="129" name="Shape 87" descr=""/>
          <p:cNvPicPr/>
          <p:nvPr/>
        </p:nvPicPr>
        <p:blipFill>
          <a:blip r:embed="rId1"/>
          <a:stretch/>
        </p:blipFill>
        <p:spPr>
          <a:xfrm>
            <a:off x="2210760" y="1241280"/>
            <a:ext cx="4485960" cy="341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Cuisine</a:t>
            </a:r>
            <a:endParaRPr/>
          </a:p>
        </p:txBody>
      </p:sp>
      <p:pic>
        <p:nvPicPr>
          <p:cNvPr id="131" name="Shape 93" descr=""/>
          <p:cNvPicPr/>
          <p:nvPr/>
        </p:nvPicPr>
        <p:blipFill>
          <a:blip r:embed="rId1"/>
          <a:stretch/>
        </p:blipFill>
        <p:spPr>
          <a:xfrm>
            <a:off x="354600" y="1090440"/>
            <a:ext cx="6466320" cy="39301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6582240" y="444960"/>
            <a:ext cx="2250000" cy="44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brazilian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british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cajun_creole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chinese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filipino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french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greek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indian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irish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italian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jamaican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japanese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korean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mexican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moroccan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russian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southern_us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spanish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thai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1400" strike="noStrike">
                <a:solidFill>
                  <a:srgbClr val="000000"/>
                </a:solidFill>
                <a:latin typeface="Arial"/>
                <a:ea typeface="Arial"/>
              </a:rPr>
              <a:t>vietnamese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695d46"/>
                </a:solidFill>
                <a:latin typeface="Open Sans"/>
                <a:ea typeface="Open Sans"/>
              </a:rPr>
              <a:t>What’s the most common ingredients</a:t>
            </a:r>
            <a:endParaRPr/>
          </a:p>
        </p:txBody>
      </p:sp>
      <p:pic>
        <p:nvPicPr>
          <p:cNvPr id="135" name="Shape 101" descr=""/>
          <p:cNvPicPr/>
          <p:nvPr/>
        </p:nvPicPr>
        <p:blipFill>
          <a:blip r:embed="rId1"/>
          <a:stretch/>
        </p:blipFill>
        <p:spPr>
          <a:xfrm>
            <a:off x="311760" y="1842480"/>
            <a:ext cx="4258800" cy="2363400"/>
          </a:xfrm>
          <a:prstGeom prst="rect">
            <a:avLst/>
          </a:prstGeom>
          <a:ln>
            <a:noFill/>
          </a:ln>
        </p:spPr>
      </p:pic>
      <p:pic>
        <p:nvPicPr>
          <p:cNvPr id="136" name="Shape 102" descr=""/>
          <p:cNvPicPr/>
          <p:nvPr/>
        </p:nvPicPr>
        <p:blipFill>
          <a:blip r:embed="rId2"/>
          <a:stretch/>
        </p:blipFill>
        <p:spPr>
          <a:xfrm>
            <a:off x="4660560" y="1794960"/>
            <a:ext cx="4119840" cy="317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(Europe)</a:t>
            </a:r>
            <a:endParaRPr/>
          </a:p>
        </p:txBody>
      </p:sp>
      <p:pic>
        <p:nvPicPr>
          <p:cNvPr id="138" name="Shape 108" descr=""/>
          <p:cNvPicPr/>
          <p:nvPr/>
        </p:nvPicPr>
        <p:blipFill>
          <a:blip r:embed="rId1"/>
          <a:stretch/>
        </p:blipFill>
        <p:spPr>
          <a:xfrm>
            <a:off x="413640" y="1232640"/>
            <a:ext cx="1977120" cy="1092600"/>
          </a:xfrm>
          <a:prstGeom prst="rect">
            <a:avLst/>
          </a:prstGeom>
          <a:ln>
            <a:noFill/>
          </a:ln>
        </p:spPr>
      </p:pic>
      <p:pic>
        <p:nvPicPr>
          <p:cNvPr id="139" name="Shape 109" descr=""/>
          <p:cNvPicPr/>
          <p:nvPr/>
        </p:nvPicPr>
        <p:blipFill>
          <a:blip r:embed="rId2"/>
          <a:stretch/>
        </p:blipFill>
        <p:spPr>
          <a:xfrm>
            <a:off x="2621160" y="1232640"/>
            <a:ext cx="1879920" cy="1092600"/>
          </a:xfrm>
          <a:prstGeom prst="rect">
            <a:avLst/>
          </a:prstGeom>
          <a:ln>
            <a:noFill/>
          </a:ln>
        </p:spPr>
      </p:pic>
      <p:pic>
        <p:nvPicPr>
          <p:cNvPr id="140" name="Shape 110" descr=""/>
          <p:cNvPicPr/>
          <p:nvPr/>
        </p:nvPicPr>
        <p:blipFill>
          <a:blip r:embed="rId3"/>
          <a:stretch/>
        </p:blipFill>
        <p:spPr>
          <a:xfrm>
            <a:off x="4501440" y="1168200"/>
            <a:ext cx="1717920" cy="1018800"/>
          </a:xfrm>
          <a:prstGeom prst="rect">
            <a:avLst/>
          </a:prstGeom>
          <a:ln>
            <a:noFill/>
          </a:ln>
        </p:spPr>
      </p:pic>
      <p:pic>
        <p:nvPicPr>
          <p:cNvPr id="141" name="Shape 111" descr=""/>
          <p:cNvPicPr/>
          <p:nvPr/>
        </p:nvPicPr>
        <p:blipFill>
          <a:blip r:embed="rId4"/>
          <a:stretch/>
        </p:blipFill>
        <p:spPr>
          <a:xfrm>
            <a:off x="6602040" y="1224720"/>
            <a:ext cx="1977120" cy="1107720"/>
          </a:xfrm>
          <a:prstGeom prst="rect">
            <a:avLst/>
          </a:prstGeom>
          <a:ln>
            <a:noFill/>
          </a:ln>
        </p:spPr>
      </p:pic>
      <p:pic>
        <p:nvPicPr>
          <p:cNvPr id="142" name="Shape 112" descr=""/>
          <p:cNvPicPr/>
          <p:nvPr/>
        </p:nvPicPr>
        <p:blipFill>
          <a:blip r:embed="rId5"/>
          <a:stretch/>
        </p:blipFill>
        <p:spPr>
          <a:xfrm>
            <a:off x="2814480" y="2202840"/>
            <a:ext cx="2567520" cy="1365480"/>
          </a:xfrm>
          <a:prstGeom prst="rect">
            <a:avLst/>
          </a:prstGeom>
          <a:ln>
            <a:noFill/>
          </a:ln>
        </p:spPr>
      </p:pic>
      <p:pic>
        <p:nvPicPr>
          <p:cNvPr id="143" name="Shape 113" descr=""/>
          <p:cNvPicPr/>
          <p:nvPr/>
        </p:nvPicPr>
        <p:blipFill>
          <a:blip r:embed="rId6"/>
          <a:stretch/>
        </p:blipFill>
        <p:spPr>
          <a:xfrm>
            <a:off x="203400" y="3480480"/>
            <a:ext cx="2567520" cy="1411920"/>
          </a:xfrm>
          <a:prstGeom prst="rect">
            <a:avLst/>
          </a:prstGeom>
          <a:ln>
            <a:noFill/>
          </a:ln>
        </p:spPr>
      </p:pic>
      <p:pic>
        <p:nvPicPr>
          <p:cNvPr id="144" name="Shape 114" descr=""/>
          <p:cNvPicPr/>
          <p:nvPr/>
        </p:nvPicPr>
        <p:blipFill>
          <a:blip r:embed="rId7"/>
          <a:stretch/>
        </p:blipFill>
        <p:spPr>
          <a:xfrm>
            <a:off x="6759720" y="3724560"/>
            <a:ext cx="1977120" cy="1107360"/>
          </a:xfrm>
          <a:prstGeom prst="rect">
            <a:avLst/>
          </a:prstGeom>
          <a:ln>
            <a:noFill/>
          </a:ln>
        </p:spPr>
      </p:pic>
      <p:pic>
        <p:nvPicPr>
          <p:cNvPr id="145" name="Shape 115" descr=""/>
          <p:cNvPicPr/>
          <p:nvPr/>
        </p:nvPicPr>
        <p:blipFill>
          <a:blip r:embed="rId8"/>
          <a:stretch/>
        </p:blipFill>
        <p:spPr>
          <a:xfrm>
            <a:off x="4569480" y="3605040"/>
            <a:ext cx="2259360" cy="1346040"/>
          </a:xfrm>
          <a:prstGeom prst="rect">
            <a:avLst/>
          </a:prstGeom>
          <a:ln>
            <a:noFill/>
          </a:ln>
        </p:spPr>
      </p:pic>
      <p:pic>
        <p:nvPicPr>
          <p:cNvPr id="146" name="Shape 116" descr=""/>
          <p:cNvPicPr/>
          <p:nvPr/>
        </p:nvPicPr>
        <p:blipFill>
          <a:blip r:embed="rId9"/>
          <a:stretch/>
        </p:blipFill>
        <p:spPr>
          <a:xfrm>
            <a:off x="2505960" y="3584520"/>
            <a:ext cx="2109960" cy="12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f6c00"/>
                </a:solidFill>
                <a:latin typeface="PT Sans Narrow"/>
                <a:ea typeface="PT Sans Narrow"/>
              </a:rPr>
              <a:t>Ingredients (Americas)</a:t>
            </a:r>
            <a:endParaRPr/>
          </a:p>
        </p:txBody>
      </p:sp>
      <p:pic>
        <p:nvPicPr>
          <p:cNvPr id="148" name="Shape 122" descr=""/>
          <p:cNvPicPr/>
          <p:nvPr/>
        </p:nvPicPr>
        <p:blipFill>
          <a:blip r:embed="rId1"/>
          <a:stretch/>
        </p:blipFill>
        <p:spPr>
          <a:xfrm>
            <a:off x="1628640" y="1310400"/>
            <a:ext cx="3101040" cy="1761480"/>
          </a:xfrm>
          <a:prstGeom prst="rect">
            <a:avLst/>
          </a:prstGeom>
          <a:ln>
            <a:noFill/>
          </a:ln>
        </p:spPr>
      </p:pic>
      <p:pic>
        <p:nvPicPr>
          <p:cNvPr id="149" name="Shape 123" descr=""/>
          <p:cNvPicPr/>
          <p:nvPr/>
        </p:nvPicPr>
        <p:blipFill>
          <a:blip r:embed="rId2"/>
          <a:stretch/>
        </p:blipFill>
        <p:spPr>
          <a:xfrm>
            <a:off x="3387240" y="3123000"/>
            <a:ext cx="2713320" cy="1616400"/>
          </a:xfrm>
          <a:prstGeom prst="rect">
            <a:avLst/>
          </a:prstGeom>
          <a:ln>
            <a:noFill/>
          </a:ln>
        </p:spPr>
      </p:pic>
      <p:pic>
        <p:nvPicPr>
          <p:cNvPr id="150" name="Shape 124" descr=""/>
          <p:cNvPicPr/>
          <p:nvPr/>
        </p:nvPicPr>
        <p:blipFill>
          <a:blip r:embed="rId3"/>
          <a:stretch/>
        </p:blipFill>
        <p:spPr>
          <a:xfrm>
            <a:off x="4993200" y="1270080"/>
            <a:ext cx="2964960" cy="1616400"/>
          </a:xfrm>
          <a:prstGeom prst="rect">
            <a:avLst/>
          </a:prstGeom>
          <a:ln>
            <a:noFill/>
          </a:ln>
        </p:spPr>
      </p:pic>
      <p:pic>
        <p:nvPicPr>
          <p:cNvPr id="151" name="Shape 125" descr=""/>
          <p:cNvPicPr/>
          <p:nvPr/>
        </p:nvPicPr>
        <p:blipFill>
          <a:blip r:embed="rId4"/>
          <a:stretch/>
        </p:blipFill>
        <p:spPr>
          <a:xfrm>
            <a:off x="311760" y="3128400"/>
            <a:ext cx="3101040" cy="1692000"/>
          </a:xfrm>
          <a:prstGeom prst="rect">
            <a:avLst/>
          </a:prstGeom>
          <a:ln>
            <a:noFill/>
          </a:ln>
        </p:spPr>
      </p:pic>
      <p:pic>
        <p:nvPicPr>
          <p:cNvPr id="152" name="Shape 126" descr=""/>
          <p:cNvPicPr/>
          <p:nvPr/>
        </p:nvPicPr>
        <p:blipFill>
          <a:blip r:embed="rId5"/>
          <a:stretch/>
        </p:blipFill>
        <p:spPr>
          <a:xfrm>
            <a:off x="6218280" y="3166200"/>
            <a:ext cx="2725200" cy="161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2015-10-27T15:43:56Z</dcterms:modified>
  <cp:revision>1</cp:revision>
</cp:coreProperties>
</file>