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6"/>
  </p:notesMasterIdLst>
  <p:sldIdLst>
    <p:sldId id="422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0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https://www.youtube.com/embed/VWe-stknCIM?feature=oembed" TargetMode="External"/><Relationship Id="rId13" Type="http://schemas.openxmlformats.org/officeDocument/2006/relationships/image" Target="../media/image4.jpeg"/><Relationship Id="rId18" Type="http://schemas.openxmlformats.org/officeDocument/2006/relationships/image" Target="../media/image9.jpeg"/><Relationship Id="rId3" Type="http://schemas.openxmlformats.org/officeDocument/2006/relationships/video" Target="https://www.youtube.com/embed/T-GnsabXcGY?feature=oembed" TargetMode="External"/><Relationship Id="rId7" Type="http://schemas.openxmlformats.org/officeDocument/2006/relationships/video" Target="https://www.youtube.com/embed/YqoiR5HDhSo?feature=oembed" TargetMode="External"/><Relationship Id="rId12" Type="http://schemas.openxmlformats.org/officeDocument/2006/relationships/image" Target="../media/image3.jpeg"/><Relationship Id="rId17" Type="http://schemas.openxmlformats.org/officeDocument/2006/relationships/image" Target="../media/image8.jpeg"/><Relationship Id="rId2" Type="http://schemas.openxmlformats.org/officeDocument/2006/relationships/video" Target="https://www.youtube.com/embed/Bl_gcsdnAH4?feature=oembed" TargetMode="External"/><Relationship Id="rId16" Type="http://schemas.openxmlformats.org/officeDocument/2006/relationships/image" Target="../media/image7.jpeg"/><Relationship Id="rId1" Type="http://schemas.openxmlformats.org/officeDocument/2006/relationships/video" Target="https://www.youtube.com/embed/rUY7wmz0W10?feature=oembed" TargetMode="External"/><Relationship Id="rId6" Type="http://schemas.openxmlformats.org/officeDocument/2006/relationships/video" Target="https://www.youtube.com/embed/uYRLVx1bfZU?feature=oembed" TargetMode="External"/><Relationship Id="rId11" Type="http://schemas.openxmlformats.org/officeDocument/2006/relationships/image" Target="../media/image2.jpeg"/><Relationship Id="rId5" Type="http://schemas.openxmlformats.org/officeDocument/2006/relationships/video" Target="https://www.youtube.com/embed/n4WPf6F2oto?feature=oembed" TargetMode="External"/><Relationship Id="rId15" Type="http://schemas.openxmlformats.org/officeDocument/2006/relationships/image" Target="../media/image6.jpeg"/><Relationship Id="rId10" Type="http://schemas.openxmlformats.org/officeDocument/2006/relationships/image" Target="../media/image1.jpg"/><Relationship Id="rId4" Type="http://schemas.openxmlformats.org/officeDocument/2006/relationships/video" Target="https://www.youtube.com/embed/SvmdPNVcF_A?feature=oembed" TargetMode="External"/><Relationship Id="rId9" Type="http://schemas.openxmlformats.org/officeDocument/2006/relationships/slideLayout" Target="../slideLayouts/slideLayout5.xml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11295641" cy="1325563"/>
          </a:xfrm>
        </p:spPr>
        <p:txBody>
          <a:bodyPr/>
          <a:lstStyle/>
          <a:p>
            <a:r>
              <a:rPr lang="en-US" dirty="0"/>
              <a:t>Lab#13 – Deploy Azure Resource manager-</a:t>
            </a:r>
            <a:r>
              <a:rPr lang="en-US" dirty="0" err="1"/>
              <a:t>ctn</a:t>
            </a:r>
            <a:r>
              <a:rPr lang="en-US" dirty="0"/>
              <a:t>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architecture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F5B14E2B-E1CF-2989-67A4-A61B40A602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6185338"/>
            <a:ext cx="672662" cy="6726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B0703C-94F6-A59F-81F2-0D17DBEAD7E9}"/>
              </a:ext>
            </a:extLst>
          </p:cNvPr>
          <p:cNvSpPr/>
          <p:nvPr/>
        </p:nvSpPr>
        <p:spPr>
          <a:xfrm>
            <a:off x="4818329" y="1834379"/>
            <a:ext cx="789992" cy="17719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C82F0E-FA88-C9B3-0E6B-12147D1FF37B}"/>
              </a:ext>
            </a:extLst>
          </p:cNvPr>
          <p:cNvSpPr/>
          <p:nvPr/>
        </p:nvSpPr>
        <p:spPr>
          <a:xfrm>
            <a:off x="9468081" y="1612561"/>
            <a:ext cx="1911295" cy="17719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C19F8F-970D-15FB-D40F-5B523F0E71CE}"/>
              </a:ext>
            </a:extLst>
          </p:cNvPr>
          <p:cNvSpPr txBox="1">
            <a:spLocks/>
          </p:cNvSpPr>
          <p:nvPr/>
        </p:nvSpPr>
        <p:spPr>
          <a:xfrm>
            <a:off x="357051" y="1379805"/>
            <a:ext cx="10840069" cy="39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8"/>
            </a:pPr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More to do and to know</a:t>
            </a:r>
            <a:endParaRPr lang="sv-SE" sz="18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40B582-78DA-E847-A7B8-EFBE546B3275}"/>
              </a:ext>
            </a:extLst>
          </p:cNvPr>
          <p:cNvGrpSpPr/>
          <p:nvPr/>
        </p:nvGrpSpPr>
        <p:grpSpPr>
          <a:xfrm>
            <a:off x="392612" y="1982211"/>
            <a:ext cx="3011711" cy="1742877"/>
            <a:chOff x="392612" y="1686123"/>
            <a:chExt cx="3011711" cy="1742877"/>
          </a:xfrm>
        </p:grpSpPr>
        <p:pic>
          <p:nvPicPr>
            <p:cNvPr id="2" name="Online Media 1" title="ARM Series #1: Demystifying ARM Templates- Introduction">
              <a:hlinkClick r:id="" action="ppaction://media"/>
              <a:extLst>
                <a:ext uri="{FF2B5EF4-FFF2-40B4-BE49-F238E27FC236}">
                  <a16:creationId xmlns:a16="http://schemas.microsoft.com/office/drawing/2014/main" id="{D1A5CA01-F1C9-1F5C-AAC4-5E9B97D6238A}"/>
                </a:ext>
              </a:extLst>
            </p:cNvPr>
            <p:cNvPicPr>
              <a:picLocks noRot="1" noChangeAspect="1"/>
            </p:cNvPicPr>
            <p:nvPr>
              <a:videoFile r:link="rId8"/>
            </p:nvPr>
          </p:nvPicPr>
          <p:blipFill>
            <a:blip r:embed="rId11"/>
            <a:stretch>
              <a:fillRect/>
            </a:stretch>
          </p:blipFill>
          <p:spPr>
            <a:xfrm>
              <a:off x="410650" y="1993900"/>
              <a:ext cx="2540000" cy="14351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D7017A-25F5-7406-3DE3-D099AC925D6B}"/>
                </a:ext>
              </a:extLst>
            </p:cNvPr>
            <p:cNvSpPr txBox="1"/>
            <p:nvPr/>
          </p:nvSpPr>
          <p:spPr>
            <a:xfrm>
              <a:off x="392612" y="1686123"/>
              <a:ext cx="30117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i="0" dirty="0">
                  <a:effectLst/>
                  <a:latin typeface="Roboto" panose="02000000000000000000" pitchFamily="2" charset="0"/>
                </a:rPr>
                <a:t>ARM Series #1: Introduction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B3A526-398A-8A22-C481-61E4658D02DB}"/>
              </a:ext>
            </a:extLst>
          </p:cNvPr>
          <p:cNvGrpSpPr/>
          <p:nvPr/>
        </p:nvGrpSpPr>
        <p:grpSpPr>
          <a:xfrm>
            <a:off x="3257626" y="1908286"/>
            <a:ext cx="2899334" cy="1757365"/>
            <a:chOff x="3257626" y="1612198"/>
            <a:chExt cx="2899334" cy="1757365"/>
          </a:xfrm>
        </p:grpSpPr>
        <p:pic>
          <p:nvPicPr>
            <p:cNvPr id="4" name="Online Media 3" title="ARM Series #2: Creating Your First Template">
              <a:hlinkClick r:id="" action="ppaction://media"/>
              <a:extLst>
                <a:ext uri="{FF2B5EF4-FFF2-40B4-BE49-F238E27FC236}">
                  <a16:creationId xmlns:a16="http://schemas.microsoft.com/office/drawing/2014/main" id="{86FF2171-3054-A05F-CE5A-319DAF47E48B}"/>
                </a:ext>
              </a:extLst>
            </p:cNvPr>
            <p:cNvPicPr>
              <a:picLocks noRot="1" noChangeAspect="1"/>
            </p:cNvPicPr>
            <p:nvPr>
              <a:videoFile r:link="rId7"/>
            </p:nvPr>
          </p:nvPicPr>
          <p:blipFill>
            <a:blip r:embed="rId12"/>
            <a:stretch>
              <a:fillRect/>
            </a:stretch>
          </p:blipFill>
          <p:spPr>
            <a:xfrm>
              <a:off x="3397794" y="1934463"/>
              <a:ext cx="2540000" cy="14351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DFD387-C854-1C7D-CAE6-E0885F05833C}"/>
                </a:ext>
              </a:extLst>
            </p:cNvPr>
            <p:cNvSpPr txBox="1"/>
            <p:nvPr/>
          </p:nvSpPr>
          <p:spPr>
            <a:xfrm>
              <a:off x="3257626" y="1612198"/>
              <a:ext cx="28993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effectLst/>
                  <a:latin typeface="Roboto" panose="02000000000000000000" pitchFamily="2" charset="0"/>
                </a:rPr>
                <a:t>#2: </a:t>
              </a:r>
              <a:r>
                <a:rPr lang="sv-SE" sz="1400" b="0" i="0" dirty="0">
                  <a:effectLst/>
                  <a:latin typeface="Roboto" panose="02000000000000000000" pitchFamily="2" charset="0"/>
                </a:rPr>
                <a:t>Creating </a:t>
              </a:r>
              <a:r>
                <a:rPr lang="sv-SE" sz="1400" b="0" i="0" dirty="0" err="1">
                  <a:effectLst/>
                  <a:latin typeface="Roboto" panose="02000000000000000000" pitchFamily="2" charset="0"/>
                </a:rPr>
                <a:t>Your</a:t>
              </a:r>
              <a:r>
                <a:rPr lang="sv-SE" sz="1400" b="0" i="0" dirty="0">
                  <a:effectLst/>
                  <a:latin typeface="Roboto" panose="02000000000000000000" pitchFamily="2" charset="0"/>
                </a:rPr>
                <a:t> </a:t>
              </a:r>
              <a:r>
                <a:rPr lang="sv-SE" sz="1400" b="0" i="0" dirty="0" err="1">
                  <a:effectLst/>
                  <a:latin typeface="Roboto" panose="02000000000000000000" pitchFamily="2" charset="0"/>
                </a:rPr>
                <a:t>First</a:t>
              </a:r>
              <a:r>
                <a:rPr lang="sv-SE" sz="1400" b="0" i="0" dirty="0">
                  <a:effectLst/>
                  <a:latin typeface="Roboto" panose="02000000000000000000" pitchFamily="2" charset="0"/>
                </a:rPr>
                <a:t> Template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A65D1B-440C-D124-1682-023E7EBEB286}"/>
              </a:ext>
            </a:extLst>
          </p:cNvPr>
          <p:cNvGrpSpPr/>
          <p:nvPr/>
        </p:nvGrpSpPr>
        <p:grpSpPr>
          <a:xfrm>
            <a:off x="6020108" y="1843359"/>
            <a:ext cx="2899334" cy="1802764"/>
            <a:chOff x="6020108" y="1547271"/>
            <a:chExt cx="2899334" cy="18027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10A75E-B660-0CE8-1610-0215EEFF4667}"/>
                </a:ext>
              </a:extLst>
            </p:cNvPr>
            <p:cNvSpPr txBox="1"/>
            <p:nvPr/>
          </p:nvSpPr>
          <p:spPr>
            <a:xfrm>
              <a:off x="6020108" y="1547271"/>
              <a:ext cx="28993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effectLst/>
                  <a:latin typeface="Roboto" panose="02000000000000000000" pitchFamily="2" charset="0"/>
                </a:rPr>
                <a:t>#3: </a:t>
              </a:r>
              <a:r>
                <a:rPr lang="sv-SE" sz="1400" b="0" i="0" dirty="0">
                  <a:effectLst/>
                  <a:latin typeface="Roboto" panose="02000000000000000000" pitchFamily="2" charset="0"/>
                </a:rPr>
                <a:t>Parameters</a:t>
              </a:r>
            </a:p>
          </p:txBody>
        </p:sp>
        <p:pic>
          <p:nvPicPr>
            <p:cNvPr id="9" name="Online Media 8" title="ARM Series #3: Parameters">
              <a:hlinkClick r:id="" action="ppaction://media"/>
              <a:extLst>
                <a:ext uri="{FF2B5EF4-FFF2-40B4-BE49-F238E27FC236}">
                  <a16:creationId xmlns:a16="http://schemas.microsoft.com/office/drawing/2014/main" id="{097F2A46-6FA1-44E9-98E7-8F82F44234DC}"/>
                </a:ext>
              </a:extLst>
            </p:cNvPr>
            <p:cNvPicPr>
              <a:picLocks noRot="1" noChangeAspect="1"/>
            </p:cNvPicPr>
            <p:nvPr>
              <a:videoFile r:link="rId6"/>
            </p:nvPr>
          </p:nvPicPr>
          <p:blipFill>
            <a:blip r:embed="rId13"/>
            <a:stretch>
              <a:fillRect/>
            </a:stretch>
          </p:blipFill>
          <p:spPr>
            <a:xfrm>
              <a:off x="6254208" y="1914935"/>
              <a:ext cx="2540000" cy="14351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1EFBE5-660D-0BAD-B992-6B326B8F7DD2}"/>
              </a:ext>
            </a:extLst>
          </p:cNvPr>
          <p:cNvGrpSpPr/>
          <p:nvPr/>
        </p:nvGrpSpPr>
        <p:grpSpPr>
          <a:xfrm>
            <a:off x="8974061" y="1860667"/>
            <a:ext cx="2899334" cy="1779986"/>
            <a:chOff x="8974061" y="1564579"/>
            <a:chExt cx="2899334" cy="1779986"/>
          </a:xfrm>
        </p:grpSpPr>
        <p:pic>
          <p:nvPicPr>
            <p:cNvPr id="12" name="Online Media 11" title="ARM Series #4: Template Functions">
              <a:hlinkClick r:id="" action="ppaction://media"/>
              <a:extLst>
                <a:ext uri="{FF2B5EF4-FFF2-40B4-BE49-F238E27FC236}">
                  <a16:creationId xmlns:a16="http://schemas.microsoft.com/office/drawing/2014/main" id="{D71EC2CD-7637-2C86-AC47-2E06AC4ABA6B}"/>
                </a:ext>
              </a:extLst>
            </p:cNvPr>
            <p:cNvPicPr>
              <a:picLocks noRot="1" noChangeAspect="1"/>
            </p:cNvPicPr>
            <p:nvPr>
              <a:videoFile r:link="rId5"/>
            </p:nvPr>
          </p:nvPicPr>
          <p:blipFill>
            <a:blip r:embed="rId14"/>
            <a:stretch>
              <a:fillRect/>
            </a:stretch>
          </p:blipFill>
          <p:spPr>
            <a:xfrm>
              <a:off x="9110622" y="1909465"/>
              <a:ext cx="2540000" cy="1435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832CD7-7B00-DDFB-EAB3-225C8CD13C10}"/>
                </a:ext>
              </a:extLst>
            </p:cNvPr>
            <p:cNvSpPr txBox="1"/>
            <p:nvPr/>
          </p:nvSpPr>
          <p:spPr>
            <a:xfrm>
              <a:off x="8974061" y="1564579"/>
              <a:ext cx="28993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effectLst/>
                  <a:latin typeface="Roboto" panose="02000000000000000000" pitchFamily="2" charset="0"/>
                </a:rPr>
                <a:t>#4: </a:t>
              </a:r>
              <a:r>
                <a:rPr lang="sv-SE" sz="1400" b="0" i="0" dirty="0">
                  <a:effectLst/>
                  <a:latin typeface="Roboto" panose="02000000000000000000" pitchFamily="2" charset="0"/>
                </a:rPr>
                <a:t>Template </a:t>
              </a:r>
              <a:r>
                <a:rPr lang="sv-SE" sz="1400" b="0" i="0" dirty="0" err="1">
                  <a:effectLst/>
                  <a:latin typeface="Roboto" panose="02000000000000000000" pitchFamily="2" charset="0"/>
                </a:rPr>
                <a:t>Functions</a:t>
              </a:r>
              <a:endParaRPr lang="sv-SE" sz="1400" b="0" i="0" dirty="0">
                <a:effectLst/>
                <a:latin typeface="Roboto" panose="02000000000000000000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70717-7D51-1AFF-D517-49F3F7B7D371}"/>
              </a:ext>
            </a:extLst>
          </p:cNvPr>
          <p:cNvGrpSpPr/>
          <p:nvPr/>
        </p:nvGrpSpPr>
        <p:grpSpPr>
          <a:xfrm>
            <a:off x="392612" y="3971274"/>
            <a:ext cx="2917372" cy="1804069"/>
            <a:chOff x="392612" y="3971274"/>
            <a:chExt cx="2917372" cy="1804069"/>
          </a:xfrm>
        </p:grpSpPr>
        <p:pic>
          <p:nvPicPr>
            <p:cNvPr id="25" name="Online Media 24" title="ARM Series #5: Variables">
              <a:hlinkClick r:id="" action="ppaction://media"/>
              <a:extLst>
                <a:ext uri="{FF2B5EF4-FFF2-40B4-BE49-F238E27FC236}">
                  <a16:creationId xmlns:a16="http://schemas.microsoft.com/office/drawing/2014/main" id="{5AF5FA46-972F-E9FA-C930-76439164FFF5}"/>
                </a:ext>
              </a:extLst>
            </p:cNvPr>
            <p:cNvPicPr>
              <a:picLocks noRot="1" noChangeAspect="1"/>
            </p:cNvPicPr>
            <p:nvPr>
              <a:videoFile r:link="rId4"/>
            </p:nvPr>
          </p:nvPicPr>
          <p:blipFill>
            <a:blip r:embed="rId15"/>
            <a:stretch>
              <a:fillRect/>
            </a:stretch>
          </p:blipFill>
          <p:spPr>
            <a:xfrm>
              <a:off x="392612" y="4340243"/>
              <a:ext cx="2540000" cy="14351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FE1963-16E9-D1B3-9282-92ADF029872A}"/>
                </a:ext>
              </a:extLst>
            </p:cNvPr>
            <p:cNvSpPr txBox="1"/>
            <p:nvPr/>
          </p:nvSpPr>
          <p:spPr>
            <a:xfrm>
              <a:off x="410650" y="3971274"/>
              <a:ext cx="28993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effectLst/>
                  <a:latin typeface="Roboto" panose="02000000000000000000" pitchFamily="2" charset="0"/>
                </a:rPr>
                <a:t>#5: </a:t>
              </a:r>
              <a:r>
                <a:rPr lang="sv-SE" sz="1400" b="0" i="0" dirty="0" err="1">
                  <a:effectLst/>
                  <a:latin typeface="Roboto" panose="02000000000000000000" pitchFamily="2" charset="0"/>
                </a:rPr>
                <a:t>Variables</a:t>
              </a:r>
              <a:endParaRPr lang="sv-SE" sz="1400" b="0" i="0" dirty="0">
                <a:effectLst/>
                <a:latin typeface="Roboto" panose="02000000000000000000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74E72A-0A3A-1F9B-1487-4D5434851909}"/>
              </a:ext>
            </a:extLst>
          </p:cNvPr>
          <p:cNvGrpSpPr/>
          <p:nvPr/>
        </p:nvGrpSpPr>
        <p:grpSpPr>
          <a:xfrm>
            <a:off x="3354874" y="3925880"/>
            <a:ext cx="2899334" cy="1788271"/>
            <a:chOff x="3354874" y="3925880"/>
            <a:chExt cx="2899334" cy="1788271"/>
          </a:xfrm>
        </p:grpSpPr>
        <p:pic>
          <p:nvPicPr>
            <p:cNvPr id="27" name="Online Media 26" title="ARM Series #6: Template Output">
              <a:hlinkClick r:id="" action="ppaction://media"/>
              <a:extLst>
                <a:ext uri="{FF2B5EF4-FFF2-40B4-BE49-F238E27FC236}">
                  <a16:creationId xmlns:a16="http://schemas.microsoft.com/office/drawing/2014/main" id="{AD0EC89C-95AC-1DDD-1B7D-3E986108C356}"/>
                </a:ext>
              </a:extLst>
            </p:cNvPr>
            <p:cNvPicPr>
              <a:picLocks noRot="1" noChangeAspect="1"/>
            </p:cNvPicPr>
            <p:nvPr>
              <a:videoFile r:link="rId3"/>
            </p:nvPr>
          </p:nvPicPr>
          <p:blipFill>
            <a:blip r:embed="rId16"/>
            <a:stretch>
              <a:fillRect/>
            </a:stretch>
          </p:blipFill>
          <p:spPr>
            <a:xfrm>
              <a:off x="3404323" y="4279051"/>
              <a:ext cx="2540000" cy="14351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9E93F7-0938-4D98-46F3-BE7170649D97}"/>
                </a:ext>
              </a:extLst>
            </p:cNvPr>
            <p:cNvSpPr txBox="1"/>
            <p:nvPr/>
          </p:nvSpPr>
          <p:spPr>
            <a:xfrm>
              <a:off x="3354874" y="3925880"/>
              <a:ext cx="28993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effectLst/>
                  <a:latin typeface="Roboto" panose="02000000000000000000" pitchFamily="2" charset="0"/>
                </a:rPr>
                <a:t>#6: </a:t>
              </a:r>
              <a:r>
                <a:rPr lang="sv-SE" sz="1400" b="0" i="0" dirty="0">
                  <a:effectLst/>
                  <a:latin typeface="Roboto" panose="02000000000000000000" pitchFamily="2" charset="0"/>
                </a:rPr>
                <a:t>Template Output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5127F47-0967-D856-C41C-D9D47E905A4A}"/>
              </a:ext>
            </a:extLst>
          </p:cNvPr>
          <p:cNvGrpSpPr/>
          <p:nvPr/>
        </p:nvGrpSpPr>
        <p:grpSpPr>
          <a:xfrm>
            <a:off x="6211288" y="3889279"/>
            <a:ext cx="2627810" cy="1768468"/>
            <a:chOff x="6211288" y="3889279"/>
            <a:chExt cx="2627810" cy="1768468"/>
          </a:xfrm>
        </p:grpSpPr>
        <p:pic>
          <p:nvPicPr>
            <p:cNvPr id="30" name="Online Media 29" title="ARM Series #7: Controlling Deployment">
              <a:hlinkClick r:id="" action="ppaction://media"/>
              <a:extLst>
                <a:ext uri="{FF2B5EF4-FFF2-40B4-BE49-F238E27FC236}">
                  <a16:creationId xmlns:a16="http://schemas.microsoft.com/office/drawing/2014/main" id="{4B72BE92-3015-1881-4D8E-AC64275B1D94}"/>
                </a:ext>
              </a:extLst>
            </p:cNvPr>
            <p:cNvPicPr>
              <a:picLocks noRot="1" noChangeAspect="1"/>
            </p:cNvPicPr>
            <p:nvPr>
              <a:videoFile r:link="rId2"/>
            </p:nvPr>
          </p:nvPicPr>
          <p:blipFill>
            <a:blip r:embed="rId17"/>
            <a:stretch>
              <a:fillRect/>
            </a:stretch>
          </p:blipFill>
          <p:spPr>
            <a:xfrm>
              <a:off x="6299098" y="4222647"/>
              <a:ext cx="2540000" cy="1435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5603B2-267C-EC4B-8EB9-64E59A174447}"/>
                </a:ext>
              </a:extLst>
            </p:cNvPr>
            <p:cNvSpPr txBox="1"/>
            <p:nvPr/>
          </p:nvSpPr>
          <p:spPr>
            <a:xfrm>
              <a:off x="6211288" y="3889279"/>
              <a:ext cx="2540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effectLst/>
                  <a:latin typeface="Roboto" panose="02000000000000000000" pitchFamily="2" charset="0"/>
                </a:rPr>
                <a:t>#7: </a:t>
              </a:r>
              <a:r>
                <a:rPr lang="sv-SE" sz="1400" b="0" i="0" dirty="0" err="1">
                  <a:effectLst/>
                  <a:latin typeface="Roboto" panose="02000000000000000000" pitchFamily="2" charset="0"/>
                </a:rPr>
                <a:t>Controlling</a:t>
              </a:r>
              <a:r>
                <a:rPr lang="sv-SE" sz="1400" b="0" i="0" dirty="0">
                  <a:effectLst/>
                  <a:latin typeface="Roboto" panose="02000000000000000000" pitchFamily="2" charset="0"/>
                </a:rPr>
                <a:t> </a:t>
              </a:r>
              <a:r>
                <a:rPr lang="sv-SE" sz="1400" b="0" i="0" dirty="0" err="1">
                  <a:effectLst/>
                  <a:latin typeface="Roboto" panose="02000000000000000000" pitchFamily="2" charset="0"/>
                </a:rPr>
                <a:t>Deployment</a:t>
              </a:r>
              <a:endParaRPr lang="sv-SE" sz="1400" b="0" i="0" dirty="0">
                <a:effectLst/>
                <a:latin typeface="Roboto" panose="02000000000000000000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0B51B4-F0A3-4426-6413-14173405435C}"/>
              </a:ext>
            </a:extLst>
          </p:cNvPr>
          <p:cNvGrpSpPr/>
          <p:nvPr/>
        </p:nvGrpSpPr>
        <p:grpSpPr>
          <a:xfrm>
            <a:off x="9153728" y="3866928"/>
            <a:ext cx="2899334" cy="1765228"/>
            <a:chOff x="9153728" y="3866928"/>
            <a:chExt cx="2899334" cy="17652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CBACF7-44C6-3F01-81FE-2C7A21E4FB49}"/>
                </a:ext>
              </a:extLst>
            </p:cNvPr>
            <p:cNvSpPr txBox="1"/>
            <p:nvPr/>
          </p:nvSpPr>
          <p:spPr>
            <a:xfrm>
              <a:off x="9153728" y="3866928"/>
              <a:ext cx="28993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effectLst/>
                  <a:latin typeface="Roboto" panose="02000000000000000000" pitchFamily="2" charset="0"/>
                </a:rPr>
                <a:t>#8: </a:t>
              </a:r>
              <a:r>
                <a:rPr lang="sv-SE" sz="1400" b="0" i="0" dirty="0" err="1">
                  <a:effectLst/>
                  <a:latin typeface="Roboto" panose="02000000000000000000" pitchFamily="2" charset="0"/>
                </a:rPr>
                <a:t>Linked</a:t>
              </a:r>
              <a:r>
                <a:rPr lang="sv-SE" sz="1400" b="0" i="0" dirty="0">
                  <a:effectLst/>
                  <a:latin typeface="Roboto" panose="02000000000000000000" pitchFamily="2" charset="0"/>
                </a:rPr>
                <a:t> and </a:t>
              </a:r>
              <a:r>
                <a:rPr lang="sv-SE" sz="1400" b="0" i="0" dirty="0" err="1">
                  <a:effectLst/>
                  <a:latin typeface="Roboto" panose="02000000000000000000" pitchFamily="2" charset="0"/>
                </a:rPr>
                <a:t>Nested</a:t>
              </a:r>
              <a:r>
                <a:rPr lang="sv-SE" sz="1400" b="0" i="0" dirty="0">
                  <a:effectLst/>
                  <a:latin typeface="Roboto" panose="02000000000000000000" pitchFamily="2" charset="0"/>
                </a:rPr>
                <a:t> Templates</a:t>
              </a:r>
            </a:p>
          </p:txBody>
        </p:sp>
        <p:pic>
          <p:nvPicPr>
            <p:cNvPr id="33" name="Online Media 32" title="ARM Series #8: Linked and Nested Templates">
              <a:hlinkClick r:id="" action="ppaction://media"/>
              <a:extLst>
                <a:ext uri="{FF2B5EF4-FFF2-40B4-BE49-F238E27FC236}">
                  <a16:creationId xmlns:a16="http://schemas.microsoft.com/office/drawing/2014/main" id="{DAB07799-708D-F387-8BDA-6A4E1297EDA9}"/>
                </a:ext>
              </a:extLst>
            </p:cNvPr>
            <p:cNvPicPr>
              <a:picLocks noRot="1" noChangeAspect="1"/>
            </p:cNvPicPr>
            <p:nvPr>
              <a:videoFile r:link="rId1"/>
            </p:nvPr>
          </p:nvPicPr>
          <p:blipFill>
            <a:blip r:embed="rId18"/>
            <a:stretch>
              <a:fillRect/>
            </a:stretch>
          </p:blipFill>
          <p:spPr>
            <a:xfrm>
              <a:off x="9333395" y="4197056"/>
              <a:ext cx="25400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639576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5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6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7"/>
                </p:tgtEl>
              </p:cMediaNode>
            </p:video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</TotalTime>
  <Words>60</Words>
  <Application>Microsoft Office PowerPoint</Application>
  <PresentationFormat>Widescreen</PresentationFormat>
  <Paragraphs>12</Paragraphs>
  <Slides>1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Calibri</vt:lpstr>
      <vt:lpstr>Roboto</vt:lpstr>
      <vt:lpstr>Segoe UI</vt:lpstr>
      <vt:lpstr>Tw Cen MT</vt:lpstr>
      <vt:lpstr>ShapesVTI</vt:lpstr>
      <vt:lpstr>Lab#13 – Deploy Azure Resource manager-ctn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Lab#13 – Deploy Azure Resource manager-ctn </dc:title>
  <dc:creator>Ammar Alnahhas</dc:creator>
  <cp:lastModifiedBy>Ammar Alnahhas</cp:lastModifiedBy>
  <cp:revision>1</cp:revision>
  <dcterms:created xsi:type="dcterms:W3CDTF">2022-08-27T06:51:29Z</dcterms:created>
  <dcterms:modified xsi:type="dcterms:W3CDTF">2022-08-27T06:52:42Z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