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8393" r:id="rId2"/>
    <p:sldId id="8388" r:id="rId3"/>
    <p:sldId id="286" r:id="rId4"/>
    <p:sldId id="8412" r:id="rId5"/>
    <p:sldId id="8402" r:id="rId6"/>
    <p:sldId id="8403" r:id="rId7"/>
    <p:sldId id="8407" r:id="rId8"/>
    <p:sldId id="8426" r:id="rId9"/>
    <p:sldId id="8427" r:id="rId10"/>
    <p:sldId id="8428" r:id="rId11"/>
    <p:sldId id="8429" r:id="rId12"/>
    <p:sldId id="8408" r:id="rId13"/>
    <p:sldId id="8415" r:id="rId14"/>
    <p:sldId id="8425" r:id="rId15"/>
    <p:sldId id="8416" r:id="rId16"/>
    <p:sldId id="8404" r:id="rId17"/>
    <p:sldId id="8394" r:id="rId18"/>
    <p:sldId id="8417" r:id="rId19"/>
    <p:sldId id="8434" r:id="rId20"/>
    <p:sldId id="8420" r:id="rId21"/>
    <p:sldId id="8433" r:id="rId22"/>
    <p:sldId id="8409" r:id="rId23"/>
    <p:sldId id="8411" r:id="rId24"/>
    <p:sldId id="8413" r:id="rId25"/>
    <p:sldId id="8414" r:id="rId26"/>
    <p:sldId id="8405" r:id="rId27"/>
    <p:sldId id="8406" r:id="rId28"/>
    <p:sldId id="8431" r:id="rId29"/>
    <p:sldId id="8435" r:id="rId30"/>
    <p:sldId id="8424" r:id="rId31"/>
    <p:sldId id="842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D3530-B356-8F22-CF07-691E9513F2CB}" v="132" dt="2020-04-30T19:11:08.367"/>
    <p1510:client id="{3813A79E-A748-88A1-AE64-8951F5B754F5}" v="175" dt="2020-04-30T19:03:54.416"/>
    <p1510:client id="{4665AA25-D209-404F-8144-977DEBAA9134}" v="1110" dt="2020-05-01T13:45:34.550"/>
    <p1510:client id="{52D6D726-E05A-65AB-1684-67848F6D8C2C}" v="41" dt="2020-05-01T02:11:02.319"/>
    <p1510:client id="{57A92BB7-B838-CA13-68E2-79963D183B19}" v="26" dt="2020-04-30T19:42:45.432"/>
    <p1510:client id="{5D45EA4A-436B-224C-BE90-CDBEF8D6DA78}" v="629" dt="2020-05-01T13:45:08.383"/>
    <p1510:client id="{87A24928-3D34-06FF-C979-391A9566893A}" v="469" dt="2020-05-01T09:23:21.240"/>
    <p1510:client id="{98766BAB-5DE1-4E6A-7683-FB8DBE7F83BD}" v="250" dt="2020-04-30T16:43:24.172"/>
    <p1510:client id="{DAB5698C-06A8-9B6E-C414-97A1A6FD0701}" v="128" dt="2020-05-01T07:25:48.664"/>
    <p1510:client id="{DEB7E247-D23B-2E13-DED8-527BB90C25D8}" v="127" dt="2020-05-01T14:22:50.005"/>
    <p1510:client id="{E660ABE7-3BE3-CC68-7A1D-F2828296E7C3}" v="84" dt="2020-05-01T07:38:10.110"/>
    <p1510:client id="{FA32F399-2E56-E4A8-7726-7C8DFAFA5D10}" v="578" dt="2020-04-30T15:52:2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66B02-50A8-43BC-B069-ED08AF9DF5D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1C136-7576-4DB4-A5DB-B0EC1533641D}">
      <dgm:prSet phldrT="[Text]" phldr="0"/>
      <dgm:spPr/>
      <dgm:t>
        <a:bodyPr/>
        <a:lstStyle/>
        <a:p>
          <a:pPr algn="l" rtl="0"/>
          <a:r>
            <a:rPr lang="en-US" b="0" i="0" u="none" strike="noStrike" cap="none" baseline="0" noProof="0">
              <a:solidFill>
                <a:srgbClr val="010000"/>
              </a:solidFill>
              <a:latin typeface="等线 Light"/>
              <a:ea typeface="等线 Light"/>
            </a:rPr>
            <a:t>  </a:t>
          </a:r>
        </a:p>
      </dgm:t>
    </dgm:pt>
    <dgm:pt modelId="{F3044291-CB0B-46B3-AC54-7412F1A1CB7E}" type="parTrans" cxnId="{C7B487B4-62C2-4716-ACCE-B7A478A8B29A}">
      <dgm:prSet/>
      <dgm:spPr/>
      <dgm:t>
        <a:bodyPr/>
        <a:lstStyle/>
        <a:p>
          <a:endParaRPr lang="en-US"/>
        </a:p>
      </dgm:t>
    </dgm:pt>
    <dgm:pt modelId="{A2A3D010-0665-4C1B-BBCC-DAF50E79A6CA}" type="sibTrans" cxnId="{C7B487B4-62C2-4716-ACCE-B7A478A8B29A}">
      <dgm:prSet/>
      <dgm:spPr/>
      <dgm:t>
        <a:bodyPr/>
        <a:lstStyle/>
        <a:p>
          <a:endParaRPr lang="en-US"/>
        </a:p>
      </dgm:t>
    </dgm:pt>
    <dgm:pt modelId="{03524D20-563C-4C7A-8609-4A78B2951EDC}">
      <dgm:prSet phldrT="[Text]"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 </a:t>
          </a:r>
          <a:endParaRPr lang="en-US"/>
        </a:p>
      </dgm:t>
    </dgm:pt>
    <dgm:pt modelId="{394FA00B-AB6E-49E3-BC4E-F0BE15222261}" type="parTrans" cxnId="{0207642A-8D6F-4E5C-8163-F5E2F372942D}">
      <dgm:prSet/>
      <dgm:spPr/>
      <dgm:t>
        <a:bodyPr/>
        <a:lstStyle/>
        <a:p>
          <a:endParaRPr lang="en-US"/>
        </a:p>
      </dgm:t>
    </dgm:pt>
    <dgm:pt modelId="{8E372183-6EEA-427F-8E2C-F0EB59820B52}" type="sibTrans" cxnId="{0207642A-8D6F-4E5C-8163-F5E2F372942D}">
      <dgm:prSet/>
      <dgm:spPr/>
      <dgm:t>
        <a:bodyPr/>
        <a:lstStyle/>
        <a:p>
          <a:endParaRPr lang="en-US"/>
        </a:p>
      </dgm:t>
    </dgm:pt>
    <dgm:pt modelId="{3F125CE8-D3D9-4A97-918E-98E8BE927DEA}">
      <dgm:prSet phldrT="[Text]" phldr="0"/>
      <dgm:spPr/>
      <dgm:t>
        <a:bodyPr/>
        <a:lstStyle/>
        <a:p>
          <a:pPr rtl="0"/>
          <a:r>
            <a:rPr lang="en-US">
              <a:latin typeface="等线"/>
              <a:ea typeface="等线"/>
            </a:rPr>
            <a:t>Ranking data of two dating partners</a:t>
          </a:r>
          <a:endParaRPr lang="en-US"/>
        </a:p>
      </dgm:t>
    </dgm:pt>
    <dgm:pt modelId="{8D40C1AD-6AF5-45A5-AADC-8B9B26B3A986}" type="parTrans" cxnId="{4036CD15-849C-4C33-A9EB-090C5A197F74}">
      <dgm:prSet/>
      <dgm:spPr/>
      <dgm:t>
        <a:bodyPr/>
        <a:lstStyle/>
        <a:p>
          <a:endParaRPr lang="en-US"/>
        </a:p>
      </dgm:t>
    </dgm:pt>
    <dgm:pt modelId="{05C3E43A-B96B-4983-8A67-A5CF2F637B37}" type="sibTrans" cxnId="{4036CD15-849C-4C33-A9EB-090C5A197F74}">
      <dgm:prSet/>
      <dgm:spPr/>
      <dgm:t>
        <a:bodyPr/>
        <a:lstStyle/>
        <a:p>
          <a:endParaRPr lang="en-US"/>
        </a:p>
      </dgm:t>
    </dgm:pt>
    <dgm:pt modelId="{7DB76D18-94F3-49B7-A3F0-2D50F0141B5A}">
      <dgm:prSet phldrT="[Text]"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 </a:t>
          </a:r>
          <a:endParaRPr lang="en-US"/>
        </a:p>
      </dgm:t>
    </dgm:pt>
    <dgm:pt modelId="{3BD75125-4EFD-4BE3-AF5D-099C53D76850}" type="parTrans" cxnId="{9F990CB6-DF7C-4830-AD5D-3B2F743E4FD4}">
      <dgm:prSet/>
      <dgm:spPr/>
      <dgm:t>
        <a:bodyPr/>
        <a:lstStyle/>
        <a:p>
          <a:endParaRPr lang="en-US"/>
        </a:p>
      </dgm:t>
    </dgm:pt>
    <dgm:pt modelId="{22BFC527-A9BB-421F-AAC1-2F36B85266B1}" type="sibTrans" cxnId="{9F990CB6-DF7C-4830-AD5D-3B2F743E4FD4}">
      <dgm:prSet/>
      <dgm:spPr/>
      <dgm:t>
        <a:bodyPr/>
        <a:lstStyle/>
        <a:p>
          <a:endParaRPr lang="en-US"/>
        </a:p>
      </dgm:t>
    </dgm:pt>
    <dgm:pt modelId="{95667476-68E2-446B-A88F-5001473BD9B7}">
      <dgm:prSet phldr="0"/>
      <dgm:spPr/>
      <dgm:t>
        <a:bodyPr/>
        <a:lstStyle/>
        <a:p>
          <a:pPr rtl="0"/>
          <a:r>
            <a:rPr lang="en-US">
              <a:latin typeface="等线"/>
              <a:ea typeface="等线"/>
            </a:rPr>
            <a:t> Preferred feature of the "dream lover"</a:t>
          </a:r>
          <a:endParaRPr lang="en-US"/>
        </a:p>
      </dgm:t>
    </dgm:pt>
    <dgm:pt modelId="{8494AB78-9974-415C-AA92-38FED9E421A9}" type="parTrans" cxnId="{366F90D3-AA5B-4F48-91BF-370B760DC5FD}">
      <dgm:prSet/>
      <dgm:spPr/>
    </dgm:pt>
    <dgm:pt modelId="{7E6AAD31-DA8E-49BE-8181-A7200F838AC9}" type="sibTrans" cxnId="{366F90D3-AA5B-4F48-91BF-370B760DC5FD}">
      <dgm:prSet/>
      <dgm:spPr/>
    </dgm:pt>
    <dgm:pt modelId="{4531D9AC-5904-4B42-A704-703437EAAC88}">
      <dgm:prSet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Result</a:t>
          </a:r>
          <a:r>
            <a:rPr lang="en-US"/>
            <a:t> to predict is whether the two dating partner is matched or not</a:t>
          </a:r>
          <a:endParaRPr lang="en-US">
            <a:latin typeface="等线 Light" panose="020F0302020204030204"/>
          </a:endParaRPr>
        </a:p>
      </dgm:t>
    </dgm:pt>
    <dgm:pt modelId="{048A79D9-38CA-4720-B5C9-60630A5DADFF}" type="parTrans" cxnId="{DA4460A7-EE44-4005-9885-CC67D1DF9938}">
      <dgm:prSet/>
      <dgm:spPr/>
    </dgm:pt>
    <dgm:pt modelId="{96F22CBF-BDCD-44C5-959E-78D69C75BF1E}" type="sibTrans" cxnId="{DA4460A7-EE44-4005-9885-CC67D1DF9938}">
      <dgm:prSet/>
      <dgm:spPr/>
    </dgm:pt>
    <dgm:pt modelId="{C74ECF84-53B7-47DC-A8B4-B033596CDE33}" type="pres">
      <dgm:prSet presAssocID="{0B366B02-50A8-43BC-B069-ED08AF9DF5D7}" presName="linearFlow" presStyleCnt="0">
        <dgm:presLayoutVars>
          <dgm:dir/>
          <dgm:animLvl val="lvl"/>
          <dgm:resizeHandles val="exact"/>
        </dgm:presLayoutVars>
      </dgm:prSet>
      <dgm:spPr/>
    </dgm:pt>
    <dgm:pt modelId="{F29B901B-18DA-463F-BCFE-C3C8B55B98B3}" type="pres">
      <dgm:prSet presAssocID="{9711C136-7576-4DB4-A5DB-B0EC1533641D}" presName="composite" presStyleCnt="0"/>
      <dgm:spPr/>
    </dgm:pt>
    <dgm:pt modelId="{2F982FF3-D28A-44E3-A82F-BE72AA93DBD4}" type="pres">
      <dgm:prSet presAssocID="{9711C136-7576-4DB4-A5DB-B0EC1533641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F5E1DF6-6574-4148-8142-3A59584939AC}" type="pres">
      <dgm:prSet presAssocID="{9711C136-7576-4DB4-A5DB-B0EC1533641D}" presName="descendantText" presStyleLbl="alignAcc1" presStyleIdx="0" presStyleCnt="3">
        <dgm:presLayoutVars>
          <dgm:bulletEnabled val="1"/>
        </dgm:presLayoutVars>
      </dgm:prSet>
      <dgm:spPr/>
    </dgm:pt>
    <dgm:pt modelId="{8442224B-D91A-41EB-A867-1760647E1A08}" type="pres">
      <dgm:prSet presAssocID="{A2A3D010-0665-4C1B-BBCC-DAF50E79A6CA}" presName="sp" presStyleCnt="0"/>
      <dgm:spPr/>
    </dgm:pt>
    <dgm:pt modelId="{7BA4C269-7DE9-45E6-8227-07267BD86903}" type="pres">
      <dgm:prSet presAssocID="{03524D20-563C-4C7A-8609-4A78B2951EDC}" presName="composite" presStyleCnt="0"/>
      <dgm:spPr/>
    </dgm:pt>
    <dgm:pt modelId="{9645F6B5-BCEA-412B-9D65-A4403C67F24B}" type="pres">
      <dgm:prSet presAssocID="{03524D20-563C-4C7A-8609-4A78B2951ED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88490C2-B3DA-4BBA-935F-4F2BC9058F4E}" type="pres">
      <dgm:prSet presAssocID="{03524D20-563C-4C7A-8609-4A78B2951EDC}" presName="descendantText" presStyleLbl="alignAcc1" presStyleIdx="1" presStyleCnt="3">
        <dgm:presLayoutVars>
          <dgm:bulletEnabled val="1"/>
        </dgm:presLayoutVars>
      </dgm:prSet>
      <dgm:spPr/>
    </dgm:pt>
    <dgm:pt modelId="{26DB0EC4-1EC9-49FD-828E-67E847218153}" type="pres">
      <dgm:prSet presAssocID="{8E372183-6EEA-427F-8E2C-F0EB59820B52}" presName="sp" presStyleCnt="0"/>
      <dgm:spPr/>
    </dgm:pt>
    <dgm:pt modelId="{E6E241A5-A4B6-4A61-B932-3F352EC81DD8}" type="pres">
      <dgm:prSet presAssocID="{7DB76D18-94F3-49B7-A3F0-2D50F0141B5A}" presName="composite" presStyleCnt="0"/>
      <dgm:spPr/>
    </dgm:pt>
    <dgm:pt modelId="{71BAA86C-C21D-48EA-BB0A-EA1BF9245BF8}" type="pres">
      <dgm:prSet presAssocID="{7DB76D18-94F3-49B7-A3F0-2D50F0141B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CC1C1F6-B446-48E9-B2A1-C2B8E43D4F37}" type="pres">
      <dgm:prSet presAssocID="{7DB76D18-94F3-49B7-A3F0-2D50F0141B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25B880F-5AEB-4128-8379-144F9F0005AE}" type="presOf" srcId="{03524D20-563C-4C7A-8609-4A78B2951EDC}" destId="{9645F6B5-BCEA-412B-9D65-A4403C67F24B}" srcOrd="0" destOrd="0" presId="urn:microsoft.com/office/officeart/2005/8/layout/chevron2"/>
    <dgm:cxn modelId="{E5341415-6E90-4275-A630-3BA6F3E713C8}" type="presOf" srcId="{0B366B02-50A8-43BC-B069-ED08AF9DF5D7}" destId="{C74ECF84-53B7-47DC-A8B4-B033596CDE33}" srcOrd="0" destOrd="0" presId="urn:microsoft.com/office/officeart/2005/8/layout/chevron2"/>
    <dgm:cxn modelId="{4036CD15-849C-4C33-A9EB-090C5A197F74}" srcId="{03524D20-563C-4C7A-8609-4A78B2951EDC}" destId="{3F125CE8-D3D9-4A97-918E-98E8BE927DEA}" srcOrd="0" destOrd="0" parTransId="{8D40C1AD-6AF5-45A5-AADC-8B9B26B3A986}" sibTransId="{05C3E43A-B96B-4983-8A67-A5CF2F637B37}"/>
    <dgm:cxn modelId="{0207642A-8D6F-4E5C-8163-F5E2F372942D}" srcId="{0B366B02-50A8-43BC-B069-ED08AF9DF5D7}" destId="{03524D20-563C-4C7A-8609-4A78B2951EDC}" srcOrd="1" destOrd="0" parTransId="{394FA00B-AB6E-49E3-BC4E-F0BE15222261}" sibTransId="{8E372183-6EEA-427F-8E2C-F0EB59820B52}"/>
    <dgm:cxn modelId="{7D9F5E60-A8DF-4A46-A9EB-24EEC149F440}" type="presOf" srcId="{4531D9AC-5904-4B42-A704-703437EAAC88}" destId="{ACC1C1F6-B446-48E9-B2A1-C2B8E43D4F37}" srcOrd="0" destOrd="0" presId="urn:microsoft.com/office/officeart/2005/8/layout/chevron2"/>
    <dgm:cxn modelId="{D5D36873-DABF-4FEE-B076-3E7E7B94EC2B}" type="presOf" srcId="{3F125CE8-D3D9-4A97-918E-98E8BE927DEA}" destId="{B88490C2-B3DA-4BBA-935F-4F2BC9058F4E}" srcOrd="0" destOrd="0" presId="urn:microsoft.com/office/officeart/2005/8/layout/chevron2"/>
    <dgm:cxn modelId="{DA4460A7-EE44-4005-9885-CC67D1DF9938}" srcId="{7DB76D18-94F3-49B7-A3F0-2D50F0141B5A}" destId="{4531D9AC-5904-4B42-A704-703437EAAC88}" srcOrd="0" destOrd="0" parTransId="{048A79D9-38CA-4720-B5C9-60630A5DADFF}" sibTransId="{96F22CBF-BDCD-44C5-959E-78D69C75BF1E}"/>
    <dgm:cxn modelId="{EDCBDCB0-F8B9-4A21-B64E-32424AD75809}" type="presOf" srcId="{9711C136-7576-4DB4-A5DB-B0EC1533641D}" destId="{2F982FF3-D28A-44E3-A82F-BE72AA93DBD4}" srcOrd="0" destOrd="0" presId="urn:microsoft.com/office/officeart/2005/8/layout/chevron2"/>
    <dgm:cxn modelId="{C7B487B4-62C2-4716-ACCE-B7A478A8B29A}" srcId="{0B366B02-50A8-43BC-B069-ED08AF9DF5D7}" destId="{9711C136-7576-4DB4-A5DB-B0EC1533641D}" srcOrd="0" destOrd="0" parTransId="{F3044291-CB0B-46B3-AC54-7412F1A1CB7E}" sibTransId="{A2A3D010-0665-4C1B-BBCC-DAF50E79A6CA}"/>
    <dgm:cxn modelId="{9F990CB6-DF7C-4830-AD5D-3B2F743E4FD4}" srcId="{0B366B02-50A8-43BC-B069-ED08AF9DF5D7}" destId="{7DB76D18-94F3-49B7-A3F0-2D50F0141B5A}" srcOrd="2" destOrd="0" parTransId="{3BD75125-4EFD-4BE3-AF5D-099C53D76850}" sibTransId="{22BFC527-A9BB-421F-AAC1-2F36B85266B1}"/>
    <dgm:cxn modelId="{273877CA-DA9F-42B5-9EC3-22F4C03263E7}" type="presOf" srcId="{7DB76D18-94F3-49B7-A3F0-2D50F0141B5A}" destId="{71BAA86C-C21D-48EA-BB0A-EA1BF9245BF8}" srcOrd="0" destOrd="0" presId="urn:microsoft.com/office/officeart/2005/8/layout/chevron2"/>
    <dgm:cxn modelId="{366F90D3-AA5B-4F48-91BF-370B760DC5FD}" srcId="{9711C136-7576-4DB4-A5DB-B0EC1533641D}" destId="{95667476-68E2-446B-A88F-5001473BD9B7}" srcOrd="0" destOrd="0" parTransId="{8494AB78-9974-415C-AA92-38FED9E421A9}" sibTransId="{7E6AAD31-DA8E-49BE-8181-A7200F838AC9}"/>
    <dgm:cxn modelId="{1AE0C9E1-FA6F-4FB2-8D3B-CEDD301BEBC7}" type="presOf" srcId="{95667476-68E2-446B-A88F-5001473BD9B7}" destId="{3F5E1DF6-6574-4148-8142-3A59584939AC}" srcOrd="0" destOrd="0" presId="urn:microsoft.com/office/officeart/2005/8/layout/chevron2"/>
    <dgm:cxn modelId="{AD33469D-408E-4F1B-9E06-CA8CFA729E1B}" type="presParOf" srcId="{C74ECF84-53B7-47DC-A8B4-B033596CDE33}" destId="{F29B901B-18DA-463F-BCFE-C3C8B55B98B3}" srcOrd="0" destOrd="0" presId="urn:microsoft.com/office/officeart/2005/8/layout/chevron2"/>
    <dgm:cxn modelId="{490B6EC6-B7D4-4CEC-94E7-A270A5DA1BC1}" type="presParOf" srcId="{F29B901B-18DA-463F-BCFE-C3C8B55B98B3}" destId="{2F982FF3-D28A-44E3-A82F-BE72AA93DBD4}" srcOrd="0" destOrd="0" presId="urn:microsoft.com/office/officeart/2005/8/layout/chevron2"/>
    <dgm:cxn modelId="{68CF377B-2B67-4BF8-9AD9-66DAA842ABAD}" type="presParOf" srcId="{F29B901B-18DA-463F-BCFE-C3C8B55B98B3}" destId="{3F5E1DF6-6574-4148-8142-3A59584939AC}" srcOrd="1" destOrd="0" presId="urn:microsoft.com/office/officeart/2005/8/layout/chevron2"/>
    <dgm:cxn modelId="{661D96D2-E741-4401-9A60-52D28A8131E9}" type="presParOf" srcId="{C74ECF84-53B7-47DC-A8B4-B033596CDE33}" destId="{8442224B-D91A-41EB-A867-1760647E1A08}" srcOrd="1" destOrd="0" presId="urn:microsoft.com/office/officeart/2005/8/layout/chevron2"/>
    <dgm:cxn modelId="{5B63E748-8E8A-466C-AAD7-C636B2D9B2A8}" type="presParOf" srcId="{C74ECF84-53B7-47DC-A8B4-B033596CDE33}" destId="{7BA4C269-7DE9-45E6-8227-07267BD86903}" srcOrd="2" destOrd="0" presId="urn:microsoft.com/office/officeart/2005/8/layout/chevron2"/>
    <dgm:cxn modelId="{FB5478C9-FB2C-417F-A6ED-224C7E2B301F}" type="presParOf" srcId="{7BA4C269-7DE9-45E6-8227-07267BD86903}" destId="{9645F6B5-BCEA-412B-9D65-A4403C67F24B}" srcOrd="0" destOrd="0" presId="urn:microsoft.com/office/officeart/2005/8/layout/chevron2"/>
    <dgm:cxn modelId="{E7FDF5DB-BDDA-48E7-AE1D-85A4587FB9AE}" type="presParOf" srcId="{7BA4C269-7DE9-45E6-8227-07267BD86903}" destId="{B88490C2-B3DA-4BBA-935F-4F2BC9058F4E}" srcOrd="1" destOrd="0" presId="urn:microsoft.com/office/officeart/2005/8/layout/chevron2"/>
    <dgm:cxn modelId="{D5DE8E57-3AB7-4AAF-A5E5-468ADA2AB150}" type="presParOf" srcId="{C74ECF84-53B7-47DC-A8B4-B033596CDE33}" destId="{26DB0EC4-1EC9-49FD-828E-67E847218153}" srcOrd="3" destOrd="0" presId="urn:microsoft.com/office/officeart/2005/8/layout/chevron2"/>
    <dgm:cxn modelId="{FCD1DE82-CA5F-4F8B-B4B2-D41D19AE26CE}" type="presParOf" srcId="{C74ECF84-53B7-47DC-A8B4-B033596CDE33}" destId="{E6E241A5-A4B6-4A61-B932-3F352EC81DD8}" srcOrd="4" destOrd="0" presId="urn:microsoft.com/office/officeart/2005/8/layout/chevron2"/>
    <dgm:cxn modelId="{FE78BDF3-49D8-40DF-BE7E-39A19884221F}" type="presParOf" srcId="{E6E241A5-A4B6-4A61-B932-3F352EC81DD8}" destId="{71BAA86C-C21D-48EA-BB0A-EA1BF9245BF8}" srcOrd="0" destOrd="0" presId="urn:microsoft.com/office/officeart/2005/8/layout/chevron2"/>
    <dgm:cxn modelId="{E0FAD011-E144-4449-94A4-616F87758711}" type="presParOf" srcId="{E6E241A5-A4B6-4A61-B932-3F352EC81DD8}" destId="{ACC1C1F6-B446-48E9-B2A1-C2B8E43D4F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40071-B960-4E22-A085-098894FC6E8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F7716-E3EA-4564-A20C-845CE585406A}">
      <dgm:prSet phldrT="[Text]"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Surface</a:t>
          </a:r>
          <a:r>
            <a:rPr lang="en-US" b="0" i="0" u="none" strike="noStrike" cap="none" baseline="0" noProof="0">
              <a:latin typeface="等线 Light"/>
              <a:ea typeface="等线 Light"/>
            </a:rPr>
            <a:t> Feature</a:t>
          </a:r>
          <a:endParaRPr lang="en-US"/>
        </a:p>
      </dgm:t>
    </dgm:pt>
    <dgm:pt modelId="{3EA73710-D3B3-4A8A-919F-EC60C14771D5}" type="parTrans" cxnId="{722BE6F5-1843-4AEA-BE67-54824562E453}">
      <dgm:prSet/>
      <dgm:spPr/>
      <dgm:t>
        <a:bodyPr/>
        <a:lstStyle/>
        <a:p>
          <a:endParaRPr lang="en-US"/>
        </a:p>
      </dgm:t>
    </dgm:pt>
    <dgm:pt modelId="{DBC15EAF-A54B-4C4C-897C-FD96112C9A12}" type="sibTrans" cxnId="{722BE6F5-1843-4AEA-BE67-54824562E453}">
      <dgm:prSet/>
      <dgm:spPr/>
      <dgm:t>
        <a:bodyPr/>
        <a:lstStyle/>
        <a:p>
          <a:endParaRPr lang="en-US"/>
        </a:p>
      </dgm:t>
    </dgm:pt>
    <dgm:pt modelId="{54036AC9-AFBD-4198-92F6-A79B0066B0E6}">
      <dgm:prSet phldrT="[Text]" phldr="0"/>
      <dgm:spPr/>
      <dgm:t>
        <a:bodyPr/>
        <a:lstStyle/>
        <a:p>
          <a:r>
            <a:rPr lang="en-US">
              <a:latin typeface="等线 Light" panose="020F0302020204030204"/>
            </a:rPr>
            <a:t>Attractiveness</a:t>
          </a:r>
          <a:endParaRPr lang="en-US"/>
        </a:p>
      </dgm:t>
    </dgm:pt>
    <dgm:pt modelId="{8F266BFB-7D4B-44ED-B9EE-6424E97826DC}" type="parTrans" cxnId="{5E5125B5-ED0A-42A2-B9FC-F8F3CB14C773}">
      <dgm:prSet/>
      <dgm:spPr/>
      <dgm:t>
        <a:bodyPr/>
        <a:lstStyle/>
        <a:p>
          <a:endParaRPr lang="en-US"/>
        </a:p>
      </dgm:t>
    </dgm:pt>
    <dgm:pt modelId="{0F73FC43-1250-4D60-AC23-411C0A535C1E}" type="sibTrans" cxnId="{5E5125B5-ED0A-42A2-B9FC-F8F3CB14C773}">
      <dgm:prSet/>
      <dgm:spPr/>
      <dgm:t>
        <a:bodyPr/>
        <a:lstStyle/>
        <a:p>
          <a:endParaRPr lang="en-US"/>
        </a:p>
      </dgm:t>
    </dgm:pt>
    <dgm:pt modelId="{5115F003-D7D4-4F31-9D59-CE4C1461C47A}">
      <dgm:prSet phldrT="[Text]" phldr="0"/>
      <dgm:spPr/>
      <dgm:t>
        <a:bodyPr/>
        <a:lstStyle/>
        <a:p>
          <a:r>
            <a:rPr lang="en-US">
              <a:latin typeface="等线 Light" panose="020F0302020204030204"/>
            </a:rPr>
            <a:t>Fun</a:t>
          </a:r>
          <a:endParaRPr lang="en-US"/>
        </a:p>
      </dgm:t>
    </dgm:pt>
    <dgm:pt modelId="{2CFE60DE-6E9C-446A-A9D2-5E61A6802236}" type="parTrans" cxnId="{C3F13A56-AD1D-4932-B3AB-227DDEBDB2B1}">
      <dgm:prSet/>
      <dgm:spPr/>
      <dgm:t>
        <a:bodyPr/>
        <a:lstStyle/>
        <a:p>
          <a:endParaRPr lang="en-US"/>
        </a:p>
      </dgm:t>
    </dgm:pt>
    <dgm:pt modelId="{26ED07D3-4B17-4FC3-AD67-3FEBCC875E0E}" type="sibTrans" cxnId="{C3F13A56-AD1D-4932-B3AB-227DDEBDB2B1}">
      <dgm:prSet/>
      <dgm:spPr/>
      <dgm:t>
        <a:bodyPr/>
        <a:lstStyle/>
        <a:p>
          <a:endParaRPr lang="en-US"/>
        </a:p>
      </dgm:t>
    </dgm:pt>
    <dgm:pt modelId="{1A440364-15DD-4061-B41A-89722043F509}">
      <dgm:prSet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Shared Interests</a:t>
          </a:r>
        </a:p>
      </dgm:t>
    </dgm:pt>
    <dgm:pt modelId="{B026F8CA-B22D-43FB-A9B0-B97A3036C1DA}" type="parTrans" cxnId="{46E0868F-3A3E-4A91-9D28-E1CFC6C2D151}">
      <dgm:prSet/>
      <dgm:spPr/>
    </dgm:pt>
    <dgm:pt modelId="{668D5B7E-8D3E-4E84-8D7F-2730866070E6}" type="sibTrans" cxnId="{46E0868F-3A3E-4A91-9D28-E1CFC6C2D151}">
      <dgm:prSet/>
      <dgm:spPr/>
    </dgm:pt>
    <dgm:pt modelId="{4A0C9173-1AF4-4E72-9B68-488202FC6569}" type="pres">
      <dgm:prSet presAssocID="{2A540071-B960-4E22-A085-098894FC6E8D}" presName="theList" presStyleCnt="0">
        <dgm:presLayoutVars>
          <dgm:dir/>
          <dgm:animLvl val="lvl"/>
          <dgm:resizeHandles val="exact"/>
        </dgm:presLayoutVars>
      </dgm:prSet>
      <dgm:spPr/>
    </dgm:pt>
    <dgm:pt modelId="{01A3149F-BC18-4EA7-B4A0-338BDA9983F6}" type="pres">
      <dgm:prSet presAssocID="{7B2F7716-E3EA-4564-A20C-845CE585406A}" presName="compNode" presStyleCnt="0"/>
      <dgm:spPr/>
    </dgm:pt>
    <dgm:pt modelId="{0A58E270-BB25-499C-986F-BA368EECEDFC}" type="pres">
      <dgm:prSet presAssocID="{7B2F7716-E3EA-4564-A20C-845CE585406A}" presName="aNode" presStyleLbl="bgShp" presStyleIdx="0" presStyleCnt="1"/>
      <dgm:spPr/>
    </dgm:pt>
    <dgm:pt modelId="{59CF9533-4310-41F7-8E33-70821BABE585}" type="pres">
      <dgm:prSet presAssocID="{7B2F7716-E3EA-4564-A20C-845CE585406A}" presName="textNode" presStyleLbl="bgShp" presStyleIdx="0" presStyleCnt="1"/>
      <dgm:spPr/>
    </dgm:pt>
    <dgm:pt modelId="{69E4D543-8A32-404D-A682-4F3A032A25E0}" type="pres">
      <dgm:prSet presAssocID="{7B2F7716-E3EA-4564-A20C-845CE585406A}" presName="compChildNode" presStyleCnt="0"/>
      <dgm:spPr/>
    </dgm:pt>
    <dgm:pt modelId="{3B5F342A-581B-47FE-BDC5-4B080ABA65ED}" type="pres">
      <dgm:prSet presAssocID="{7B2F7716-E3EA-4564-A20C-845CE585406A}" presName="theInnerList" presStyleCnt="0"/>
      <dgm:spPr/>
    </dgm:pt>
    <dgm:pt modelId="{37AB203A-1793-4647-A5D0-38A045AB15C4}" type="pres">
      <dgm:prSet presAssocID="{54036AC9-AFBD-4198-92F6-A79B0066B0E6}" presName="childNode" presStyleLbl="node1" presStyleIdx="0" presStyleCnt="3">
        <dgm:presLayoutVars>
          <dgm:bulletEnabled val="1"/>
        </dgm:presLayoutVars>
      </dgm:prSet>
      <dgm:spPr/>
    </dgm:pt>
    <dgm:pt modelId="{52A6885C-7722-4022-963A-97A7E22AC5DF}" type="pres">
      <dgm:prSet presAssocID="{54036AC9-AFBD-4198-92F6-A79B0066B0E6}" presName="aSpace2" presStyleCnt="0"/>
      <dgm:spPr/>
    </dgm:pt>
    <dgm:pt modelId="{EE1D15FE-AD62-403E-85CA-9CF01A4F6764}" type="pres">
      <dgm:prSet presAssocID="{5115F003-D7D4-4F31-9D59-CE4C1461C47A}" presName="childNode" presStyleLbl="node1" presStyleIdx="1" presStyleCnt="3">
        <dgm:presLayoutVars>
          <dgm:bulletEnabled val="1"/>
        </dgm:presLayoutVars>
      </dgm:prSet>
      <dgm:spPr/>
    </dgm:pt>
    <dgm:pt modelId="{4A22DEE7-7256-4EA2-8A4D-01C5972D9B65}" type="pres">
      <dgm:prSet presAssocID="{5115F003-D7D4-4F31-9D59-CE4C1461C47A}" presName="aSpace2" presStyleCnt="0"/>
      <dgm:spPr/>
    </dgm:pt>
    <dgm:pt modelId="{76C6DAF5-C4A1-4655-8883-22AF39A979EC}" type="pres">
      <dgm:prSet presAssocID="{1A440364-15DD-4061-B41A-89722043F50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9CA1F21-D258-492A-BE12-2BC650D2F41A}" type="presOf" srcId="{7B2F7716-E3EA-4564-A20C-845CE585406A}" destId="{0A58E270-BB25-499C-986F-BA368EECEDFC}" srcOrd="0" destOrd="0" presId="urn:microsoft.com/office/officeart/2005/8/layout/lProcess2"/>
    <dgm:cxn modelId="{C3F13A56-AD1D-4932-B3AB-227DDEBDB2B1}" srcId="{7B2F7716-E3EA-4564-A20C-845CE585406A}" destId="{5115F003-D7D4-4F31-9D59-CE4C1461C47A}" srcOrd="1" destOrd="0" parTransId="{2CFE60DE-6E9C-446A-A9D2-5E61A6802236}" sibTransId="{26ED07D3-4B17-4FC3-AD67-3FEBCC875E0E}"/>
    <dgm:cxn modelId="{AF415871-113C-460F-8D73-E7D8E78547AB}" type="presOf" srcId="{1A440364-15DD-4061-B41A-89722043F509}" destId="{76C6DAF5-C4A1-4655-8883-22AF39A979EC}" srcOrd="0" destOrd="0" presId="urn:microsoft.com/office/officeart/2005/8/layout/lProcess2"/>
    <dgm:cxn modelId="{77132575-C33F-44AE-B3BE-BFB5FF2C210C}" type="presOf" srcId="{2A540071-B960-4E22-A085-098894FC6E8D}" destId="{4A0C9173-1AF4-4E72-9B68-488202FC6569}" srcOrd="0" destOrd="0" presId="urn:microsoft.com/office/officeart/2005/8/layout/lProcess2"/>
    <dgm:cxn modelId="{46E0868F-3A3E-4A91-9D28-E1CFC6C2D151}" srcId="{7B2F7716-E3EA-4564-A20C-845CE585406A}" destId="{1A440364-15DD-4061-B41A-89722043F509}" srcOrd="2" destOrd="0" parTransId="{B026F8CA-B22D-43FB-A9B0-B97A3036C1DA}" sibTransId="{668D5B7E-8D3E-4E84-8D7F-2730866070E6}"/>
    <dgm:cxn modelId="{5E5125B5-ED0A-42A2-B9FC-F8F3CB14C773}" srcId="{7B2F7716-E3EA-4564-A20C-845CE585406A}" destId="{54036AC9-AFBD-4198-92F6-A79B0066B0E6}" srcOrd="0" destOrd="0" parTransId="{8F266BFB-7D4B-44ED-B9EE-6424E97826DC}" sibTransId="{0F73FC43-1250-4D60-AC23-411C0A535C1E}"/>
    <dgm:cxn modelId="{CAA8FBBB-2823-4815-B587-0D5241C10E3D}" type="presOf" srcId="{5115F003-D7D4-4F31-9D59-CE4C1461C47A}" destId="{EE1D15FE-AD62-403E-85CA-9CF01A4F6764}" srcOrd="0" destOrd="0" presId="urn:microsoft.com/office/officeart/2005/8/layout/lProcess2"/>
    <dgm:cxn modelId="{0A4C20C8-AECF-4E12-A6FD-811EB7EF7DF8}" type="presOf" srcId="{7B2F7716-E3EA-4564-A20C-845CE585406A}" destId="{59CF9533-4310-41F7-8E33-70821BABE585}" srcOrd="1" destOrd="0" presId="urn:microsoft.com/office/officeart/2005/8/layout/lProcess2"/>
    <dgm:cxn modelId="{571547EA-5F53-4BF8-B24F-94DEC62ED06D}" type="presOf" srcId="{54036AC9-AFBD-4198-92F6-A79B0066B0E6}" destId="{37AB203A-1793-4647-A5D0-38A045AB15C4}" srcOrd="0" destOrd="0" presId="urn:microsoft.com/office/officeart/2005/8/layout/lProcess2"/>
    <dgm:cxn modelId="{722BE6F5-1843-4AEA-BE67-54824562E453}" srcId="{2A540071-B960-4E22-A085-098894FC6E8D}" destId="{7B2F7716-E3EA-4564-A20C-845CE585406A}" srcOrd="0" destOrd="0" parTransId="{3EA73710-D3B3-4A8A-919F-EC60C14771D5}" sibTransId="{DBC15EAF-A54B-4C4C-897C-FD96112C9A12}"/>
    <dgm:cxn modelId="{B871997B-F506-4E72-A7B8-C9E16801CA19}" type="presParOf" srcId="{4A0C9173-1AF4-4E72-9B68-488202FC6569}" destId="{01A3149F-BC18-4EA7-B4A0-338BDA9983F6}" srcOrd="0" destOrd="0" presId="urn:microsoft.com/office/officeart/2005/8/layout/lProcess2"/>
    <dgm:cxn modelId="{7FE5568E-92AB-42A0-B11B-B0589D52F0C2}" type="presParOf" srcId="{01A3149F-BC18-4EA7-B4A0-338BDA9983F6}" destId="{0A58E270-BB25-499C-986F-BA368EECEDFC}" srcOrd="0" destOrd="0" presId="urn:microsoft.com/office/officeart/2005/8/layout/lProcess2"/>
    <dgm:cxn modelId="{07C7B303-1680-49CE-B531-4661FBA9AEE9}" type="presParOf" srcId="{01A3149F-BC18-4EA7-B4A0-338BDA9983F6}" destId="{59CF9533-4310-41F7-8E33-70821BABE585}" srcOrd="1" destOrd="0" presId="urn:microsoft.com/office/officeart/2005/8/layout/lProcess2"/>
    <dgm:cxn modelId="{ED0B5E16-FD21-431B-BBC7-C745C3FCCF8C}" type="presParOf" srcId="{01A3149F-BC18-4EA7-B4A0-338BDA9983F6}" destId="{69E4D543-8A32-404D-A682-4F3A032A25E0}" srcOrd="2" destOrd="0" presId="urn:microsoft.com/office/officeart/2005/8/layout/lProcess2"/>
    <dgm:cxn modelId="{EBC9BB9F-B598-485A-A5FD-8E83D0D6E1B4}" type="presParOf" srcId="{69E4D543-8A32-404D-A682-4F3A032A25E0}" destId="{3B5F342A-581B-47FE-BDC5-4B080ABA65ED}" srcOrd="0" destOrd="0" presId="urn:microsoft.com/office/officeart/2005/8/layout/lProcess2"/>
    <dgm:cxn modelId="{5CB6D596-26B2-4756-A1FC-C02F92DDB1A9}" type="presParOf" srcId="{3B5F342A-581B-47FE-BDC5-4B080ABA65ED}" destId="{37AB203A-1793-4647-A5D0-38A045AB15C4}" srcOrd="0" destOrd="0" presId="urn:microsoft.com/office/officeart/2005/8/layout/lProcess2"/>
    <dgm:cxn modelId="{F61D8F12-7820-48A1-AD71-21F36C1E8618}" type="presParOf" srcId="{3B5F342A-581B-47FE-BDC5-4B080ABA65ED}" destId="{52A6885C-7722-4022-963A-97A7E22AC5DF}" srcOrd="1" destOrd="0" presId="urn:microsoft.com/office/officeart/2005/8/layout/lProcess2"/>
    <dgm:cxn modelId="{89CE8335-AF24-44D8-AF6F-01ACF0C3A29E}" type="presParOf" srcId="{3B5F342A-581B-47FE-BDC5-4B080ABA65ED}" destId="{EE1D15FE-AD62-403E-85CA-9CF01A4F6764}" srcOrd="2" destOrd="0" presId="urn:microsoft.com/office/officeart/2005/8/layout/lProcess2"/>
    <dgm:cxn modelId="{BB98B7B6-C87B-4C5F-9499-0839FB92EE2A}" type="presParOf" srcId="{3B5F342A-581B-47FE-BDC5-4B080ABA65ED}" destId="{4A22DEE7-7256-4EA2-8A4D-01C5972D9B65}" srcOrd="3" destOrd="0" presId="urn:microsoft.com/office/officeart/2005/8/layout/lProcess2"/>
    <dgm:cxn modelId="{E03E0C38-5B6A-43C6-9D17-899FDA6BAFA4}" type="presParOf" srcId="{3B5F342A-581B-47FE-BDC5-4B080ABA65ED}" destId="{76C6DAF5-C4A1-4655-8883-22AF39A979E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40071-B960-4E22-A085-098894FC6E8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F7716-E3EA-4564-A20C-845CE585406A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等线 Light"/>
              <a:ea typeface="等线 Light"/>
            </a:rPr>
            <a:t>Underlying Feature</a:t>
          </a:r>
          <a:endParaRPr lang="en-US"/>
        </a:p>
      </dgm:t>
    </dgm:pt>
    <dgm:pt modelId="{3EA73710-D3B3-4A8A-919F-EC60C14771D5}" type="parTrans" cxnId="{722BE6F5-1843-4AEA-BE67-54824562E453}">
      <dgm:prSet/>
      <dgm:spPr/>
      <dgm:t>
        <a:bodyPr/>
        <a:lstStyle/>
        <a:p>
          <a:endParaRPr lang="en-US"/>
        </a:p>
      </dgm:t>
    </dgm:pt>
    <dgm:pt modelId="{DBC15EAF-A54B-4C4C-897C-FD96112C9A12}" type="sibTrans" cxnId="{722BE6F5-1843-4AEA-BE67-54824562E453}">
      <dgm:prSet/>
      <dgm:spPr/>
      <dgm:t>
        <a:bodyPr/>
        <a:lstStyle/>
        <a:p>
          <a:endParaRPr lang="en-US"/>
        </a:p>
      </dgm:t>
    </dgm:pt>
    <dgm:pt modelId="{54036AC9-AFBD-4198-92F6-A79B0066B0E6}">
      <dgm:prSet phldrT="[Text]"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Ambition</a:t>
          </a:r>
          <a:endParaRPr lang="en-US"/>
        </a:p>
      </dgm:t>
    </dgm:pt>
    <dgm:pt modelId="{8F266BFB-7D4B-44ED-B9EE-6424E97826DC}" type="parTrans" cxnId="{5E5125B5-ED0A-42A2-B9FC-F8F3CB14C773}">
      <dgm:prSet/>
      <dgm:spPr/>
      <dgm:t>
        <a:bodyPr/>
        <a:lstStyle/>
        <a:p>
          <a:endParaRPr lang="en-US"/>
        </a:p>
      </dgm:t>
    </dgm:pt>
    <dgm:pt modelId="{0F73FC43-1250-4D60-AC23-411C0A535C1E}" type="sibTrans" cxnId="{5E5125B5-ED0A-42A2-B9FC-F8F3CB14C773}">
      <dgm:prSet/>
      <dgm:spPr/>
      <dgm:t>
        <a:bodyPr/>
        <a:lstStyle/>
        <a:p>
          <a:endParaRPr lang="en-US"/>
        </a:p>
      </dgm:t>
    </dgm:pt>
    <dgm:pt modelId="{5115F003-D7D4-4F31-9D59-CE4C1461C47A}">
      <dgm:prSet phldrT="[Text]" phldr="0"/>
      <dgm:spPr/>
      <dgm:t>
        <a:bodyPr/>
        <a:lstStyle/>
        <a:p>
          <a:r>
            <a:rPr lang="en-US">
              <a:latin typeface="等线 Light" panose="020F0302020204030204"/>
            </a:rPr>
            <a:t>Sincereness</a:t>
          </a:r>
          <a:endParaRPr lang="en-US"/>
        </a:p>
      </dgm:t>
    </dgm:pt>
    <dgm:pt modelId="{2CFE60DE-6E9C-446A-A9D2-5E61A6802236}" type="parTrans" cxnId="{C3F13A56-AD1D-4932-B3AB-227DDEBDB2B1}">
      <dgm:prSet/>
      <dgm:spPr/>
      <dgm:t>
        <a:bodyPr/>
        <a:lstStyle/>
        <a:p>
          <a:endParaRPr lang="en-US"/>
        </a:p>
      </dgm:t>
    </dgm:pt>
    <dgm:pt modelId="{26ED07D3-4B17-4FC3-AD67-3FEBCC875E0E}" type="sibTrans" cxnId="{C3F13A56-AD1D-4932-B3AB-227DDEBDB2B1}">
      <dgm:prSet/>
      <dgm:spPr/>
      <dgm:t>
        <a:bodyPr/>
        <a:lstStyle/>
        <a:p>
          <a:endParaRPr lang="en-US"/>
        </a:p>
      </dgm:t>
    </dgm:pt>
    <dgm:pt modelId="{1A440364-15DD-4061-B41A-89722043F509}">
      <dgm:prSet phldr="0"/>
      <dgm:spPr/>
      <dgm:t>
        <a:bodyPr/>
        <a:lstStyle/>
        <a:p>
          <a:pPr rtl="0"/>
          <a:r>
            <a:rPr lang="en-US">
              <a:latin typeface="等线 Light" panose="020F0302020204030204"/>
            </a:rPr>
            <a:t>Intelligence</a:t>
          </a:r>
        </a:p>
      </dgm:t>
    </dgm:pt>
    <dgm:pt modelId="{B026F8CA-B22D-43FB-A9B0-B97A3036C1DA}" type="parTrans" cxnId="{46E0868F-3A3E-4A91-9D28-E1CFC6C2D151}">
      <dgm:prSet/>
      <dgm:spPr/>
    </dgm:pt>
    <dgm:pt modelId="{668D5B7E-8D3E-4E84-8D7F-2730866070E6}" type="sibTrans" cxnId="{46E0868F-3A3E-4A91-9D28-E1CFC6C2D151}">
      <dgm:prSet/>
      <dgm:spPr/>
    </dgm:pt>
    <dgm:pt modelId="{4A0C9173-1AF4-4E72-9B68-488202FC6569}" type="pres">
      <dgm:prSet presAssocID="{2A540071-B960-4E22-A085-098894FC6E8D}" presName="theList" presStyleCnt="0">
        <dgm:presLayoutVars>
          <dgm:dir/>
          <dgm:animLvl val="lvl"/>
          <dgm:resizeHandles val="exact"/>
        </dgm:presLayoutVars>
      </dgm:prSet>
      <dgm:spPr/>
    </dgm:pt>
    <dgm:pt modelId="{01A3149F-BC18-4EA7-B4A0-338BDA9983F6}" type="pres">
      <dgm:prSet presAssocID="{7B2F7716-E3EA-4564-A20C-845CE585406A}" presName="compNode" presStyleCnt="0"/>
      <dgm:spPr/>
    </dgm:pt>
    <dgm:pt modelId="{0A58E270-BB25-499C-986F-BA368EECEDFC}" type="pres">
      <dgm:prSet presAssocID="{7B2F7716-E3EA-4564-A20C-845CE585406A}" presName="aNode" presStyleLbl="bgShp" presStyleIdx="0" presStyleCnt="1"/>
      <dgm:spPr/>
    </dgm:pt>
    <dgm:pt modelId="{59CF9533-4310-41F7-8E33-70821BABE585}" type="pres">
      <dgm:prSet presAssocID="{7B2F7716-E3EA-4564-A20C-845CE585406A}" presName="textNode" presStyleLbl="bgShp" presStyleIdx="0" presStyleCnt="1"/>
      <dgm:spPr/>
    </dgm:pt>
    <dgm:pt modelId="{69E4D543-8A32-404D-A682-4F3A032A25E0}" type="pres">
      <dgm:prSet presAssocID="{7B2F7716-E3EA-4564-A20C-845CE585406A}" presName="compChildNode" presStyleCnt="0"/>
      <dgm:spPr/>
    </dgm:pt>
    <dgm:pt modelId="{3B5F342A-581B-47FE-BDC5-4B080ABA65ED}" type="pres">
      <dgm:prSet presAssocID="{7B2F7716-E3EA-4564-A20C-845CE585406A}" presName="theInnerList" presStyleCnt="0"/>
      <dgm:spPr/>
    </dgm:pt>
    <dgm:pt modelId="{37AB203A-1793-4647-A5D0-38A045AB15C4}" type="pres">
      <dgm:prSet presAssocID="{54036AC9-AFBD-4198-92F6-A79B0066B0E6}" presName="childNode" presStyleLbl="node1" presStyleIdx="0" presStyleCnt="3">
        <dgm:presLayoutVars>
          <dgm:bulletEnabled val="1"/>
        </dgm:presLayoutVars>
      </dgm:prSet>
      <dgm:spPr/>
    </dgm:pt>
    <dgm:pt modelId="{52A6885C-7722-4022-963A-97A7E22AC5DF}" type="pres">
      <dgm:prSet presAssocID="{54036AC9-AFBD-4198-92F6-A79B0066B0E6}" presName="aSpace2" presStyleCnt="0"/>
      <dgm:spPr/>
    </dgm:pt>
    <dgm:pt modelId="{EE1D15FE-AD62-403E-85CA-9CF01A4F6764}" type="pres">
      <dgm:prSet presAssocID="{5115F003-D7D4-4F31-9D59-CE4C1461C47A}" presName="childNode" presStyleLbl="node1" presStyleIdx="1" presStyleCnt="3">
        <dgm:presLayoutVars>
          <dgm:bulletEnabled val="1"/>
        </dgm:presLayoutVars>
      </dgm:prSet>
      <dgm:spPr/>
    </dgm:pt>
    <dgm:pt modelId="{4A22DEE7-7256-4EA2-8A4D-01C5972D9B65}" type="pres">
      <dgm:prSet presAssocID="{5115F003-D7D4-4F31-9D59-CE4C1461C47A}" presName="aSpace2" presStyleCnt="0"/>
      <dgm:spPr/>
    </dgm:pt>
    <dgm:pt modelId="{76C6DAF5-C4A1-4655-8883-22AF39A979EC}" type="pres">
      <dgm:prSet presAssocID="{1A440364-15DD-4061-B41A-89722043F50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610102E-2DB3-46D5-8840-04574411E4CB}" type="presOf" srcId="{1A440364-15DD-4061-B41A-89722043F509}" destId="{76C6DAF5-C4A1-4655-8883-22AF39A979EC}" srcOrd="0" destOrd="0" presId="urn:microsoft.com/office/officeart/2005/8/layout/lProcess2"/>
    <dgm:cxn modelId="{D65B2733-4D93-44D9-9092-7F0BC7478D4A}" type="presOf" srcId="{54036AC9-AFBD-4198-92F6-A79B0066B0E6}" destId="{37AB203A-1793-4647-A5D0-38A045AB15C4}" srcOrd="0" destOrd="0" presId="urn:microsoft.com/office/officeart/2005/8/layout/lProcess2"/>
    <dgm:cxn modelId="{C3F13A56-AD1D-4932-B3AB-227DDEBDB2B1}" srcId="{7B2F7716-E3EA-4564-A20C-845CE585406A}" destId="{5115F003-D7D4-4F31-9D59-CE4C1461C47A}" srcOrd="1" destOrd="0" parTransId="{2CFE60DE-6E9C-446A-A9D2-5E61A6802236}" sibTransId="{26ED07D3-4B17-4FC3-AD67-3FEBCC875E0E}"/>
    <dgm:cxn modelId="{77132575-C33F-44AE-B3BE-BFB5FF2C210C}" type="presOf" srcId="{2A540071-B960-4E22-A085-098894FC6E8D}" destId="{4A0C9173-1AF4-4E72-9B68-488202FC6569}" srcOrd="0" destOrd="0" presId="urn:microsoft.com/office/officeart/2005/8/layout/lProcess2"/>
    <dgm:cxn modelId="{8C194287-0253-497C-A414-9012C7079AB8}" type="presOf" srcId="{5115F003-D7D4-4F31-9D59-CE4C1461C47A}" destId="{EE1D15FE-AD62-403E-85CA-9CF01A4F6764}" srcOrd="0" destOrd="0" presId="urn:microsoft.com/office/officeart/2005/8/layout/lProcess2"/>
    <dgm:cxn modelId="{46E0868F-3A3E-4A91-9D28-E1CFC6C2D151}" srcId="{7B2F7716-E3EA-4564-A20C-845CE585406A}" destId="{1A440364-15DD-4061-B41A-89722043F509}" srcOrd="2" destOrd="0" parTransId="{B026F8CA-B22D-43FB-A9B0-B97A3036C1DA}" sibTransId="{668D5B7E-8D3E-4E84-8D7F-2730866070E6}"/>
    <dgm:cxn modelId="{15BA6DAE-795C-4984-A8B6-FABBA3DB1A45}" type="presOf" srcId="{7B2F7716-E3EA-4564-A20C-845CE585406A}" destId="{0A58E270-BB25-499C-986F-BA368EECEDFC}" srcOrd="0" destOrd="0" presId="urn:microsoft.com/office/officeart/2005/8/layout/lProcess2"/>
    <dgm:cxn modelId="{5E5125B5-ED0A-42A2-B9FC-F8F3CB14C773}" srcId="{7B2F7716-E3EA-4564-A20C-845CE585406A}" destId="{54036AC9-AFBD-4198-92F6-A79B0066B0E6}" srcOrd="0" destOrd="0" parTransId="{8F266BFB-7D4B-44ED-B9EE-6424E97826DC}" sibTransId="{0F73FC43-1250-4D60-AC23-411C0A535C1E}"/>
    <dgm:cxn modelId="{739A5CCE-6704-4A3B-999E-CCDEA60CA8DC}" type="presOf" srcId="{7B2F7716-E3EA-4564-A20C-845CE585406A}" destId="{59CF9533-4310-41F7-8E33-70821BABE585}" srcOrd="1" destOrd="0" presId="urn:microsoft.com/office/officeart/2005/8/layout/lProcess2"/>
    <dgm:cxn modelId="{722BE6F5-1843-4AEA-BE67-54824562E453}" srcId="{2A540071-B960-4E22-A085-098894FC6E8D}" destId="{7B2F7716-E3EA-4564-A20C-845CE585406A}" srcOrd="0" destOrd="0" parTransId="{3EA73710-D3B3-4A8A-919F-EC60C14771D5}" sibTransId="{DBC15EAF-A54B-4C4C-897C-FD96112C9A12}"/>
    <dgm:cxn modelId="{B871997B-F506-4E72-A7B8-C9E16801CA19}" type="presParOf" srcId="{4A0C9173-1AF4-4E72-9B68-488202FC6569}" destId="{01A3149F-BC18-4EA7-B4A0-338BDA9983F6}" srcOrd="0" destOrd="0" presId="urn:microsoft.com/office/officeart/2005/8/layout/lProcess2"/>
    <dgm:cxn modelId="{AD4E98FA-F906-4163-9DE6-FC3280A41846}" type="presParOf" srcId="{01A3149F-BC18-4EA7-B4A0-338BDA9983F6}" destId="{0A58E270-BB25-499C-986F-BA368EECEDFC}" srcOrd="0" destOrd="0" presId="urn:microsoft.com/office/officeart/2005/8/layout/lProcess2"/>
    <dgm:cxn modelId="{01B19542-0886-4AC1-AF4E-C594B8EB8860}" type="presParOf" srcId="{01A3149F-BC18-4EA7-B4A0-338BDA9983F6}" destId="{59CF9533-4310-41F7-8E33-70821BABE585}" srcOrd="1" destOrd="0" presId="urn:microsoft.com/office/officeart/2005/8/layout/lProcess2"/>
    <dgm:cxn modelId="{C6A29008-8158-4289-A9F2-25DD92223DD6}" type="presParOf" srcId="{01A3149F-BC18-4EA7-B4A0-338BDA9983F6}" destId="{69E4D543-8A32-404D-A682-4F3A032A25E0}" srcOrd="2" destOrd="0" presId="urn:microsoft.com/office/officeart/2005/8/layout/lProcess2"/>
    <dgm:cxn modelId="{BF8510D5-C7B1-4F4E-B846-710CAF6362F2}" type="presParOf" srcId="{69E4D543-8A32-404D-A682-4F3A032A25E0}" destId="{3B5F342A-581B-47FE-BDC5-4B080ABA65ED}" srcOrd="0" destOrd="0" presId="urn:microsoft.com/office/officeart/2005/8/layout/lProcess2"/>
    <dgm:cxn modelId="{75CF5B19-A3B6-49B2-AB14-BEEC97A3E421}" type="presParOf" srcId="{3B5F342A-581B-47FE-BDC5-4B080ABA65ED}" destId="{37AB203A-1793-4647-A5D0-38A045AB15C4}" srcOrd="0" destOrd="0" presId="urn:microsoft.com/office/officeart/2005/8/layout/lProcess2"/>
    <dgm:cxn modelId="{CA8576C0-285D-48A9-ABD3-29F5EE6C9521}" type="presParOf" srcId="{3B5F342A-581B-47FE-BDC5-4B080ABA65ED}" destId="{52A6885C-7722-4022-963A-97A7E22AC5DF}" srcOrd="1" destOrd="0" presId="urn:microsoft.com/office/officeart/2005/8/layout/lProcess2"/>
    <dgm:cxn modelId="{6363B660-0E10-4A3F-9EEE-B2523BE747EC}" type="presParOf" srcId="{3B5F342A-581B-47FE-BDC5-4B080ABA65ED}" destId="{EE1D15FE-AD62-403E-85CA-9CF01A4F6764}" srcOrd="2" destOrd="0" presId="urn:microsoft.com/office/officeart/2005/8/layout/lProcess2"/>
    <dgm:cxn modelId="{A68EBEA6-2C1C-48EE-A24A-6614C648E84D}" type="presParOf" srcId="{3B5F342A-581B-47FE-BDC5-4B080ABA65ED}" destId="{4A22DEE7-7256-4EA2-8A4D-01C5972D9B65}" srcOrd="3" destOrd="0" presId="urn:microsoft.com/office/officeart/2005/8/layout/lProcess2"/>
    <dgm:cxn modelId="{4ECACA95-A113-4EAD-B6FA-E1F031F3726F}" type="presParOf" srcId="{3B5F342A-581B-47FE-BDC5-4B080ABA65ED}" destId="{76C6DAF5-C4A1-4655-8883-22AF39A979E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82FF3-D28A-44E3-A82F-BE72AA93DBD4}">
      <dsp:nvSpPr>
        <dsp:cNvPr id="0" name=""/>
        <dsp:cNvSpPr/>
      </dsp:nvSpPr>
      <dsp:spPr>
        <a:xfrm rot="5400000">
          <a:off x="-202525" y="203813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strike="noStrike" kern="1200" cap="none" baseline="0" noProof="0">
              <a:solidFill>
                <a:srgbClr val="010000"/>
              </a:solidFill>
              <a:latin typeface="等线 Light"/>
              <a:ea typeface="等线 Light"/>
            </a:rPr>
            <a:t>  </a:t>
          </a:r>
        </a:p>
      </dsp:txBody>
      <dsp:txXfrm rot="-5400000">
        <a:off x="0" y="473847"/>
        <a:ext cx="945118" cy="405050"/>
      </dsp:txXfrm>
    </dsp:sp>
    <dsp:sp modelId="{3F5E1DF6-6574-4148-8142-3A59584939AC}">
      <dsp:nvSpPr>
        <dsp:cNvPr id="0" name=""/>
        <dsp:cNvSpPr/>
      </dsp:nvSpPr>
      <dsp:spPr>
        <a:xfrm rot="5400000">
          <a:off x="3477131" y="-2530724"/>
          <a:ext cx="877609" cy="5941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等线"/>
              <a:ea typeface="等线"/>
            </a:rPr>
            <a:t> Preferred feature of the "dream lover"</a:t>
          </a:r>
          <a:endParaRPr lang="en-US" sz="2400" kern="1200"/>
        </a:p>
      </dsp:txBody>
      <dsp:txXfrm rot="-5400000">
        <a:off x="945119" y="44129"/>
        <a:ext cx="5898794" cy="791927"/>
      </dsp:txXfrm>
    </dsp:sp>
    <dsp:sp modelId="{9645F6B5-BCEA-412B-9D65-A4403C67F24B}">
      <dsp:nvSpPr>
        <dsp:cNvPr id="0" name=""/>
        <dsp:cNvSpPr/>
      </dsp:nvSpPr>
      <dsp:spPr>
        <a:xfrm rot="5400000">
          <a:off x="-202525" y="1356240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等线 Light" panose="020F0302020204030204"/>
            </a:rPr>
            <a:t> </a:t>
          </a:r>
          <a:endParaRPr lang="en-US" sz="2300" kern="1200"/>
        </a:p>
      </dsp:txBody>
      <dsp:txXfrm rot="-5400000">
        <a:off x="0" y="1626274"/>
        <a:ext cx="945118" cy="405050"/>
      </dsp:txXfrm>
    </dsp:sp>
    <dsp:sp modelId="{B88490C2-B3DA-4BBA-935F-4F2BC9058F4E}">
      <dsp:nvSpPr>
        <dsp:cNvPr id="0" name=""/>
        <dsp:cNvSpPr/>
      </dsp:nvSpPr>
      <dsp:spPr>
        <a:xfrm rot="5400000">
          <a:off x="3477131" y="-1378297"/>
          <a:ext cx="877609" cy="5941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等线"/>
              <a:ea typeface="等线"/>
            </a:rPr>
            <a:t>Ranking data of two dating partners</a:t>
          </a:r>
          <a:endParaRPr lang="en-US" sz="2400" kern="1200"/>
        </a:p>
      </dsp:txBody>
      <dsp:txXfrm rot="-5400000">
        <a:off x="945119" y="1196556"/>
        <a:ext cx="5898794" cy="791927"/>
      </dsp:txXfrm>
    </dsp:sp>
    <dsp:sp modelId="{71BAA86C-C21D-48EA-BB0A-EA1BF9245BF8}">
      <dsp:nvSpPr>
        <dsp:cNvPr id="0" name=""/>
        <dsp:cNvSpPr/>
      </dsp:nvSpPr>
      <dsp:spPr>
        <a:xfrm rot="5400000">
          <a:off x="-202525" y="2508668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等线 Light" panose="020F0302020204030204"/>
            </a:rPr>
            <a:t> </a:t>
          </a:r>
          <a:endParaRPr lang="en-US" sz="2300" kern="1200"/>
        </a:p>
      </dsp:txBody>
      <dsp:txXfrm rot="-5400000">
        <a:off x="0" y="2778702"/>
        <a:ext cx="945118" cy="405050"/>
      </dsp:txXfrm>
    </dsp:sp>
    <dsp:sp modelId="{ACC1C1F6-B446-48E9-B2A1-C2B8E43D4F37}">
      <dsp:nvSpPr>
        <dsp:cNvPr id="0" name=""/>
        <dsp:cNvSpPr/>
      </dsp:nvSpPr>
      <dsp:spPr>
        <a:xfrm rot="5400000">
          <a:off x="3477131" y="-225869"/>
          <a:ext cx="877609" cy="5941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等线 Light" panose="020F0302020204030204"/>
            </a:rPr>
            <a:t>Result</a:t>
          </a:r>
          <a:r>
            <a:rPr lang="en-US" sz="2400" kern="1200"/>
            <a:t> to predict is whether the two dating partner is matched or not</a:t>
          </a:r>
          <a:endParaRPr lang="en-US" sz="2400" kern="1200">
            <a:latin typeface="等线 Light" panose="020F0302020204030204"/>
          </a:endParaRPr>
        </a:p>
      </dsp:txBody>
      <dsp:txXfrm rot="-5400000">
        <a:off x="945119" y="2348984"/>
        <a:ext cx="5898794" cy="791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8E270-BB25-499C-986F-BA368EECEDFC}">
      <dsp:nvSpPr>
        <dsp:cNvPr id="0" name=""/>
        <dsp:cNvSpPr/>
      </dsp:nvSpPr>
      <dsp:spPr>
        <a:xfrm>
          <a:off x="0" y="0"/>
          <a:ext cx="4572000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>
              <a:latin typeface="等线 Light" panose="020F0302020204030204"/>
            </a:rPr>
            <a:t>Surface</a:t>
          </a:r>
          <a:r>
            <a:rPr lang="en-US" sz="4600" b="0" i="0" u="none" strike="noStrike" kern="1200" cap="none" baseline="0" noProof="0">
              <a:latin typeface="等线 Light"/>
              <a:ea typeface="等线 Light"/>
            </a:rPr>
            <a:t> Feature</a:t>
          </a:r>
          <a:endParaRPr lang="en-US" sz="4600" kern="1200"/>
        </a:p>
      </dsp:txBody>
      <dsp:txXfrm>
        <a:off x="0" y="0"/>
        <a:ext cx="4572000" cy="1097280"/>
      </dsp:txXfrm>
    </dsp:sp>
    <dsp:sp modelId="{37AB203A-1793-4647-A5D0-38A045AB15C4}">
      <dsp:nvSpPr>
        <dsp:cNvPr id="0" name=""/>
        <dsp:cNvSpPr/>
      </dsp:nvSpPr>
      <dsp:spPr>
        <a:xfrm>
          <a:off x="457199" y="1097592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Attractiveness</a:t>
          </a:r>
          <a:endParaRPr lang="en-US" sz="3400" kern="1200"/>
        </a:p>
      </dsp:txBody>
      <dsp:txXfrm>
        <a:off x="478245" y="1118638"/>
        <a:ext cx="3615508" cy="676479"/>
      </dsp:txXfrm>
    </dsp:sp>
    <dsp:sp modelId="{EE1D15FE-AD62-403E-85CA-9CF01A4F6764}">
      <dsp:nvSpPr>
        <dsp:cNvPr id="0" name=""/>
        <dsp:cNvSpPr/>
      </dsp:nvSpPr>
      <dsp:spPr>
        <a:xfrm>
          <a:off x="457199" y="1926714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Fun</a:t>
          </a:r>
          <a:endParaRPr lang="en-US" sz="3400" kern="1200"/>
        </a:p>
      </dsp:txBody>
      <dsp:txXfrm>
        <a:off x="478245" y="1947760"/>
        <a:ext cx="3615508" cy="676479"/>
      </dsp:txXfrm>
    </dsp:sp>
    <dsp:sp modelId="{76C6DAF5-C4A1-4655-8883-22AF39A979EC}">
      <dsp:nvSpPr>
        <dsp:cNvPr id="0" name=""/>
        <dsp:cNvSpPr/>
      </dsp:nvSpPr>
      <dsp:spPr>
        <a:xfrm>
          <a:off x="457199" y="2755835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Shared Interests</a:t>
          </a:r>
        </a:p>
      </dsp:txBody>
      <dsp:txXfrm>
        <a:off x="478245" y="2776881"/>
        <a:ext cx="3615508" cy="676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8E270-BB25-499C-986F-BA368EECEDFC}">
      <dsp:nvSpPr>
        <dsp:cNvPr id="0" name=""/>
        <dsp:cNvSpPr/>
      </dsp:nvSpPr>
      <dsp:spPr>
        <a:xfrm>
          <a:off x="0" y="0"/>
          <a:ext cx="4572000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u="none" strike="noStrike" kern="1200" cap="none" baseline="0" noProof="0">
              <a:latin typeface="等线 Light"/>
              <a:ea typeface="等线 Light"/>
            </a:rPr>
            <a:t>Underlying Feature</a:t>
          </a:r>
          <a:endParaRPr lang="en-US" sz="4200" kern="1200"/>
        </a:p>
      </dsp:txBody>
      <dsp:txXfrm>
        <a:off x="0" y="0"/>
        <a:ext cx="4572000" cy="1097280"/>
      </dsp:txXfrm>
    </dsp:sp>
    <dsp:sp modelId="{37AB203A-1793-4647-A5D0-38A045AB15C4}">
      <dsp:nvSpPr>
        <dsp:cNvPr id="0" name=""/>
        <dsp:cNvSpPr/>
      </dsp:nvSpPr>
      <dsp:spPr>
        <a:xfrm>
          <a:off x="457199" y="1097592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Ambition</a:t>
          </a:r>
          <a:endParaRPr lang="en-US" sz="3400" kern="1200"/>
        </a:p>
      </dsp:txBody>
      <dsp:txXfrm>
        <a:off x="478245" y="1118638"/>
        <a:ext cx="3615508" cy="676479"/>
      </dsp:txXfrm>
    </dsp:sp>
    <dsp:sp modelId="{EE1D15FE-AD62-403E-85CA-9CF01A4F6764}">
      <dsp:nvSpPr>
        <dsp:cNvPr id="0" name=""/>
        <dsp:cNvSpPr/>
      </dsp:nvSpPr>
      <dsp:spPr>
        <a:xfrm>
          <a:off x="457199" y="1926714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Sincereness</a:t>
          </a:r>
          <a:endParaRPr lang="en-US" sz="3400" kern="1200"/>
        </a:p>
      </dsp:txBody>
      <dsp:txXfrm>
        <a:off x="478245" y="1947760"/>
        <a:ext cx="3615508" cy="676479"/>
      </dsp:txXfrm>
    </dsp:sp>
    <dsp:sp modelId="{76C6DAF5-C4A1-4655-8883-22AF39A979EC}">
      <dsp:nvSpPr>
        <dsp:cNvPr id="0" name=""/>
        <dsp:cNvSpPr/>
      </dsp:nvSpPr>
      <dsp:spPr>
        <a:xfrm>
          <a:off x="457199" y="2755835"/>
          <a:ext cx="3657600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等线 Light" panose="020F0302020204030204"/>
            </a:rPr>
            <a:t>Intelligence</a:t>
          </a:r>
        </a:p>
      </dsp:txBody>
      <dsp:txXfrm>
        <a:off x="478245" y="2776881"/>
        <a:ext cx="3615508" cy="67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1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6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4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1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0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47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7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2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7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4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1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5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0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portal.se/smash/get/diva2:4018/FULLTEXT01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academiccommons.columbia.edu/doi/10.7916/D8FB585Z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ice930/cs3481-project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823494" y="1731305"/>
            <a:ext cx="8545007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600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Analysis and Modeling Individuals’ Selection of Partners in a Speed-Dating Experiment</a:t>
            </a:r>
            <a:endParaRPr lang="zh-CN" altLang="zh-CN" sz="36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4001859" y="4002249"/>
            <a:ext cx="4188279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CS3481 Project 2</a:t>
            </a:r>
            <a:endParaRPr lang="zh-CN" altLang="en-US" sz="1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20000"/>
              </a:lnSpc>
            </a:pPr>
            <a:endParaRPr lang="zh-CN" altLang="en-US" sz="12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2A58D7-4BAF-E642-A013-93423A8E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F31684C-54F7-644A-AF7B-622FBCC799D2}"/>
              </a:ext>
            </a:extLst>
          </p:cNvPr>
          <p:cNvGrpSpPr/>
          <p:nvPr/>
        </p:nvGrpSpPr>
        <p:grpSpPr>
          <a:xfrm>
            <a:off x="4465589" y="4850678"/>
            <a:ext cx="3626368" cy="984701"/>
            <a:chOff x="4406213" y="4957575"/>
            <a:chExt cx="3626368" cy="984701"/>
          </a:xfrm>
        </p:grpSpPr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523C4883-F4D9-423F-8B4C-213341C15729}"/>
                </a:ext>
              </a:extLst>
            </p:cNvPr>
            <p:cNvSpPr txBox="1"/>
            <p:nvPr/>
          </p:nvSpPr>
          <p:spPr>
            <a:xfrm>
              <a:off x="4406220" y="4957575"/>
              <a:ext cx="3626361" cy="253780"/>
            </a:xfrm>
            <a:prstGeom prst="rect">
              <a:avLst/>
            </a:prstGeom>
            <a:solidFill>
              <a:srgbClr val="3B3838"/>
            </a:solidFill>
          </p:spPr>
          <p:txBody>
            <a:bodyPr wrap="none" lIns="68445" tIns="34223" rIns="68445" bIns="34223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CHEN Jiaqing		55202577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7867CAE5-98AC-EF48-A17D-8D82F6AA6122}"/>
                </a:ext>
              </a:extLst>
            </p:cNvPr>
            <p:cNvSpPr txBox="1"/>
            <p:nvPr/>
          </p:nvSpPr>
          <p:spPr>
            <a:xfrm>
              <a:off x="4406217" y="5211355"/>
              <a:ext cx="3626361" cy="253780"/>
            </a:xfrm>
            <a:prstGeom prst="rect">
              <a:avLst/>
            </a:prstGeom>
            <a:solidFill>
              <a:srgbClr val="3B3838"/>
            </a:solidFill>
          </p:spPr>
          <p:txBody>
            <a:bodyPr wrap="none" lIns="68445" tIns="34223" rIns="68445" bIns="34223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LI Haotian			54780576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EE8D592-A31B-3147-8F14-92457CAE9811}"/>
                </a:ext>
              </a:extLst>
            </p:cNvPr>
            <p:cNvSpPr txBox="1"/>
            <p:nvPr/>
          </p:nvSpPr>
          <p:spPr>
            <a:xfrm>
              <a:off x="4406214" y="5434716"/>
              <a:ext cx="3626361" cy="253780"/>
            </a:xfrm>
            <a:prstGeom prst="rect">
              <a:avLst/>
            </a:prstGeom>
            <a:solidFill>
              <a:srgbClr val="3B3838"/>
            </a:solidFill>
          </p:spPr>
          <p:txBody>
            <a:bodyPr wrap="none" lIns="68445" tIns="34223" rIns="68445" bIns="34223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LI </a:t>
              </a:r>
              <a:r>
                <a:rPr lang="en-US" altLang="zh-CN" sz="12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Zhiwei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			54780945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D53E39E-F78C-E144-A8FA-72B5C5F7ACC3}"/>
                </a:ext>
              </a:extLst>
            </p:cNvPr>
            <p:cNvSpPr txBox="1"/>
            <p:nvPr/>
          </p:nvSpPr>
          <p:spPr>
            <a:xfrm>
              <a:off x="4406213" y="5688496"/>
              <a:ext cx="3626361" cy="253780"/>
            </a:xfrm>
            <a:prstGeom prst="rect">
              <a:avLst/>
            </a:prstGeom>
            <a:solidFill>
              <a:srgbClr val="3B3838"/>
            </a:solidFill>
          </p:spPr>
          <p:txBody>
            <a:bodyPr wrap="square" lIns="68445" tIns="34223" rIns="68445" bIns="34223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WANG </a:t>
              </a:r>
              <a:r>
                <a:rPr lang="en-US" altLang="zh-CN" sz="120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Yinuo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		55670000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/>
                <a:t>Feature Engineering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0B518E-A256-D04D-B01A-58343095BC41}"/>
              </a:ext>
            </a:extLst>
          </p:cNvPr>
          <p:cNvSpPr txBox="1"/>
          <p:nvPr/>
        </p:nvSpPr>
        <p:spPr>
          <a:xfrm>
            <a:off x="4160213" y="448088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Combine columns together.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47CD38-892B-5848-9930-21BB50AF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633082"/>
            <a:ext cx="6921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/>
                <a:t>Data Normalization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B80558-4829-E042-A503-241FB3DBC81E}"/>
              </a:ext>
            </a:extLst>
          </p:cNvPr>
          <p:cNvSpPr txBox="1"/>
          <p:nvPr/>
        </p:nvSpPr>
        <p:spPr>
          <a:xfrm>
            <a:off x="3588342" y="2127472"/>
            <a:ext cx="58288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Percentage Normalization (numerical)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Minmax Normalization (numerical)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One-hot Encoding (categorical)</a:t>
            </a:r>
          </a:p>
        </p:txBody>
      </p:sp>
    </p:spTree>
    <p:extLst>
      <p:ext uri="{BB962C8B-B14F-4D97-AF65-F5344CB8AC3E}">
        <p14:creationId xmlns:p14="http://schemas.microsoft.com/office/powerpoint/2010/main" val="225275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等线"/>
                </a:rPr>
                <a:t>General Analysis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496E2F-E148-466A-8D20-0ACC0B068B43}"/>
              </a:ext>
            </a:extLst>
          </p:cNvPr>
          <p:cNvSpPr txBox="1"/>
          <p:nvPr/>
        </p:nvSpPr>
        <p:spPr>
          <a:xfrm>
            <a:off x="2337758" y="1848929"/>
            <a:ext cx="320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等线"/>
              </a:rPr>
              <a:t>Gender Distribution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9B18DD1-C46D-43C9-8EED-461EBCDF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2413958"/>
            <a:ext cx="4856671" cy="326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5FC25-B9C9-4B3C-B41B-BA7D29EC4885}"/>
              </a:ext>
            </a:extLst>
          </p:cNvPr>
          <p:cNvSpPr txBox="1"/>
          <p:nvPr/>
        </p:nvSpPr>
        <p:spPr>
          <a:xfrm>
            <a:off x="8041795" y="184892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等线"/>
              </a:rPr>
              <a:t>Dating Result</a:t>
            </a:r>
            <a:endParaRPr lang="en-US" sz="24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045A31E-6284-42A3-9C53-CB3547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92" y="2413958"/>
            <a:ext cx="4928558" cy="32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等线"/>
                </a:rPr>
                <a:t>General Analysis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5BB12D-FDD7-4DEB-8269-E58BD256AC5A}"/>
              </a:ext>
            </a:extLst>
          </p:cNvPr>
          <p:cNvSpPr txBox="1"/>
          <p:nvPr/>
        </p:nvSpPr>
        <p:spPr>
          <a:xfrm>
            <a:off x="1556708" y="1429829"/>
            <a:ext cx="45529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等线"/>
              </a:rPr>
              <a:t>What participants look for in the opposite sex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57D4-7C53-4194-B4F5-9694F9793C92}"/>
              </a:ext>
            </a:extLst>
          </p:cNvPr>
          <p:cNvSpPr txBox="1"/>
          <p:nvPr/>
        </p:nvSpPr>
        <p:spPr>
          <a:xfrm>
            <a:off x="7089295" y="1248853"/>
            <a:ext cx="42957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等线"/>
              </a:rPr>
              <a:t>Participants think fellow men/women look for in the opposite sex.</a:t>
            </a:r>
            <a:endParaRPr lang="en-US"/>
          </a:p>
        </p:txBody>
      </p:sp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A58F1BB-B59E-4ED9-99C2-C15ECF93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543175"/>
            <a:ext cx="508635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F4265F-5102-1145-A0F8-241B5019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295" y="2527286"/>
            <a:ext cx="4064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等线"/>
                </a:rPr>
                <a:t>General Analysis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5BB12D-FDD7-4DEB-8269-E58BD256AC5A}"/>
              </a:ext>
            </a:extLst>
          </p:cNvPr>
          <p:cNvSpPr txBox="1"/>
          <p:nvPr/>
        </p:nvSpPr>
        <p:spPr>
          <a:xfrm>
            <a:off x="1556708" y="1275826"/>
            <a:ext cx="4552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等线"/>
              </a:rPr>
              <a:t>Participants think the opposite sex looks for in a date.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57D4-7C53-4194-B4F5-9694F9793C92}"/>
              </a:ext>
            </a:extLst>
          </p:cNvPr>
          <p:cNvSpPr txBox="1"/>
          <p:nvPr/>
        </p:nvSpPr>
        <p:spPr>
          <a:xfrm>
            <a:off x="7089295" y="1335479"/>
            <a:ext cx="42957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等线"/>
              </a:rPr>
              <a:t>how do you think others perceive you?.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1BCA2-CB4E-A740-BB53-EBA1CA5F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06" y="2656219"/>
            <a:ext cx="4152900" cy="350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FBBCD-8F15-4F4D-A013-495E6001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392" y="2539986"/>
            <a:ext cx="4025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等线"/>
                </a:rPr>
                <a:t>General Analysis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E1E104-0770-413C-8DE0-4683F965B023}"/>
              </a:ext>
            </a:extLst>
          </p:cNvPr>
          <p:cNvSpPr txBox="1"/>
          <p:nvPr/>
        </p:nvSpPr>
        <p:spPr>
          <a:xfrm>
            <a:off x="4838700" y="838200"/>
            <a:ext cx="2895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Features &amp; 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A8707-81FB-4182-ACEF-7B2EB882107E}"/>
              </a:ext>
            </a:extLst>
          </p:cNvPr>
          <p:cNvSpPr txBox="1"/>
          <p:nvPr/>
        </p:nvSpPr>
        <p:spPr>
          <a:xfrm>
            <a:off x="1152525" y="1209675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Attractiveness</a:t>
            </a:r>
            <a:endParaRPr lang="en-US">
              <a:ea typeface="等线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87241-D0F7-4F64-9C02-2097F7D5B422}"/>
              </a:ext>
            </a:extLst>
          </p:cNvPr>
          <p:cNvSpPr txBox="1"/>
          <p:nvPr/>
        </p:nvSpPr>
        <p:spPr>
          <a:xfrm>
            <a:off x="5505449" y="1209675"/>
            <a:ext cx="102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Sincere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5D94F-D9F7-4EB4-B0B2-9A91130EB969}"/>
              </a:ext>
            </a:extLst>
          </p:cNvPr>
          <p:cNvSpPr txBox="1"/>
          <p:nvPr/>
        </p:nvSpPr>
        <p:spPr>
          <a:xfrm>
            <a:off x="9191624" y="1209675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Intelligent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633B2-7D65-483F-9567-B1F43F2BD3D8}"/>
              </a:ext>
            </a:extLst>
          </p:cNvPr>
          <p:cNvSpPr txBox="1"/>
          <p:nvPr/>
        </p:nvSpPr>
        <p:spPr>
          <a:xfrm>
            <a:off x="1609724" y="4019550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DB0C0-38F3-407C-80AD-00A106F935B6}"/>
              </a:ext>
            </a:extLst>
          </p:cNvPr>
          <p:cNvSpPr txBox="1"/>
          <p:nvPr/>
        </p:nvSpPr>
        <p:spPr>
          <a:xfrm>
            <a:off x="5400674" y="4019550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Ambitious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6AB04-9C76-4527-8182-69626BE1ED98}"/>
              </a:ext>
            </a:extLst>
          </p:cNvPr>
          <p:cNvSpPr txBox="1"/>
          <p:nvPr/>
        </p:nvSpPr>
        <p:spPr>
          <a:xfrm>
            <a:off x="9191624" y="4019550"/>
            <a:ext cx="1885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Shared Interests</a:t>
            </a:r>
          </a:p>
        </p:txBody>
      </p:sp>
      <p:pic>
        <p:nvPicPr>
          <p:cNvPr id="6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0014C8-65B2-4998-A3FE-A7C5896F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6718"/>
            <a:ext cx="2743200" cy="2390115"/>
          </a:xfrm>
          <a:prstGeom prst="rect">
            <a:avLst/>
          </a:prstGeom>
        </p:spPr>
      </p:pic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E44EDA2-6CAD-4413-B18F-7FB9732D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76718"/>
            <a:ext cx="2743200" cy="2390115"/>
          </a:xfrm>
          <a:prstGeom prst="rect">
            <a:avLst/>
          </a:prstGeom>
        </p:spPr>
      </p:pic>
      <p:pic>
        <p:nvPicPr>
          <p:cNvPr id="17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F3E632A-6347-49AD-B420-9D7088F9C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0" y="1576718"/>
            <a:ext cx="2743200" cy="2390115"/>
          </a:xfrm>
          <a:prstGeom prst="rect">
            <a:avLst/>
          </a:prstGeom>
        </p:spPr>
      </p:pic>
      <p:pic>
        <p:nvPicPr>
          <p:cNvPr id="19" name="Picture 1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47D7B71-4111-489E-A209-DAF33EBCA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424693"/>
            <a:ext cx="2743200" cy="2390115"/>
          </a:xfrm>
          <a:prstGeom prst="rect">
            <a:avLst/>
          </a:prstGeom>
        </p:spPr>
      </p:pic>
      <p:pic>
        <p:nvPicPr>
          <p:cNvPr id="21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B8EB71D-5628-4F82-A823-21B188C1D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4424693"/>
            <a:ext cx="2743200" cy="2390115"/>
          </a:xfrm>
          <a:prstGeom prst="rect">
            <a:avLst/>
          </a:prstGeom>
        </p:spPr>
      </p:pic>
      <p:pic>
        <p:nvPicPr>
          <p:cNvPr id="26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6EA297-D0E0-4A40-867E-1E492B1C0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4424693"/>
            <a:ext cx="2743200" cy="23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3</a:t>
            </a:r>
            <a:endParaRPr lang="zh-CN" altLang="en-US" sz="13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75333" y="3060513"/>
            <a:ext cx="3904343" cy="954107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>
                <a:solidFill>
                  <a:srgbClr val="3B3838"/>
                </a:solidFill>
                <a:latin typeface="微软雅黑"/>
                <a:ea typeface="微软雅黑"/>
              </a:rPr>
              <a:t>Modeling and Evaluation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PART 03</a:t>
            </a:r>
            <a:endParaRPr lang="zh-CN" altLang="en-US" sz="2000" b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B7689F7-7AA0-2744-9F50-28908988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Methodology</a:t>
              </a:r>
              <a:endParaRPr lang="en-US" altLang="zh-CN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8">
            <a:extLst>
              <a:ext uri="{FF2B5EF4-FFF2-40B4-BE49-F238E27FC236}">
                <a16:creationId xmlns:a16="http://schemas.microsoft.com/office/drawing/2014/main" id="{8A2DF8AC-26AB-554E-9D08-152B525456D9}"/>
              </a:ext>
            </a:extLst>
          </p:cNvPr>
          <p:cNvSpPr txBox="1"/>
          <p:nvPr/>
        </p:nvSpPr>
        <p:spPr>
          <a:xfrm>
            <a:off x="3588342" y="1874728"/>
            <a:ext cx="5853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/>
              <a:t>K-Nearest Neighbor</a:t>
            </a:r>
          </a:p>
          <a:p>
            <a:pPr marL="457200" indent="-457200">
              <a:buAutoNum type="arabicPeriod"/>
            </a:pPr>
            <a:endParaRPr lang="en-US" sz="2800" b="1"/>
          </a:p>
          <a:p>
            <a:pPr marL="457200" indent="-457200">
              <a:buAutoNum type="arabicPeriod"/>
            </a:pPr>
            <a:r>
              <a:rPr lang="en-US" sz="2800" b="1"/>
              <a:t>Decision Tree</a:t>
            </a:r>
          </a:p>
          <a:p>
            <a:pPr marL="457200" indent="-457200">
              <a:buAutoNum type="arabicPeriod"/>
            </a:pPr>
            <a:endParaRPr lang="en-US" sz="2800" b="1"/>
          </a:p>
          <a:p>
            <a:pPr marL="457200" indent="-457200">
              <a:buAutoNum type="arabicPeriod"/>
            </a:pPr>
            <a:r>
              <a:rPr lang="en-US" sz="2800" b="1"/>
              <a:t>Naïve Bayes</a:t>
            </a:r>
          </a:p>
          <a:p>
            <a:pPr marL="457200" indent="-457200">
              <a:buAutoNum type="arabicPeriod"/>
            </a:pPr>
            <a:endParaRPr lang="en-US" sz="2800" b="1"/>
          </a:p>
          <a:p>
            <a:pPr marL="457200" indent="-457200">
              <a:buAutoNum type="arabicPeriod"/>
            </a:pPr>
            <a:r>
              <a:rPr lang="en-US" sz="2800" b="1"/>
              <a:t>Logistic Regression</a:t>
            </a:r>
          </a:p>
        </p:txBody>
      </p:sp>
      <p:pic>
        <p:nvPicPr>
          <p:cNvPr id="6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F1DE1BF-AB27-4548-9CEE-6A616FEAD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3424460" y="220234"/>
            <a:ext cx="6454257" cy="617980"/>
            <a:chOff x="551593" y="497013"/>
            <a:chExt cx="645425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551593" y="497013"/>
              <a:ext cx="645425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Modeling - K-Nearest Neighbor</a:t>
              </a:r>
              <a:endParaRPr lang="en-US" altLang="zh-CN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B9F62-3127-934E-B3FD-63483B2AF683}"/>
              </a:ext>
            </a:extLst>
          </p:cNvPr>
          <p:cNvSpPr txBox="1"/>
          <p:nvPr/>
        </p:nvSpPr>
        <p:spPr>
          <a:xfrm>
            <a:off x="4684335" y="5523358"/>
            <a:ext cx="28233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ea typeface="等线"/>
              </a:rPr>
              <a:t>Accuracy: </a:t>
            </a:r>
            <a:r>
              <a:rPr lang="en-US" sz="2400">
                <a:ea typeface="+mn-lt"/>
                <a:cs typeface="+mn-lt"/>
              </a:rPr>
              <a:t>82.9433% </a:t>
            </a:r>
            <a:endParaRPr lang="zh-CN" altLang="zh-CN" sz="2400" b="1"/>
          </a:p>
          <a:p>
            <a:endParaRPr kumimoji="1" lang="zh-CN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E81D-1FF4-4E53-9908-C145BC61B641}"/>
              </a:ext>
            </a:extLst>
          </p:cNvPr>
          <p:cNvSpPr txBox="1"/>
          <p:nvPr/>
        </p:nvSpPr>
        <p:spPr>
          <a:xfrm>
            <a:off x="2881952" y="1210101"/>
            <a:ext cx="779287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Theorem</a:t>
            </a:r>
            <a:r>
              <a:rPr lang="en-US" sz="2800" dirty="0"/>
              <a:t>: </a:t>
            </a:r>
            <a:r>
              <a:rPr lang="en-US" sz="2400" dirty="0">
                <a:ea typeface="+mn-lt"/>
                <a:cs typeface="+mn-lt"/>
              </a:rPr>
              <a:t>make predictions based on k nearest neighbors</a:t>
            </a:r>
          </a:p>
          <a:p>
            <a:r>
              <a:rPr lang="en-US" sz="2800" b="1" dirty="0">
                <a:ea typeface="等线" panose="020F0502020204030204"/>
              </a:rPr>
              <a:t>Input</a:t>
            </a:r>
            <a:r>
              <a:rPr lang="en-US" sz="2800" dirty="0">
                <a:ea typeface="等线" panose="020F0502020204030204"/>
              </a:rPr>
              <a:t>: </a:t>
            </a:r>
            <a:r>
              <a:rPr lang="en-US" sz="2400" i="1" dirty="0">
                <a:ea typeface="+mn-lt"/>
                <a:cs typeface="+mn-lt"/>
              </a:rPr>
              <a:t>D</a:t>
            </a:r>
            <a:r>
              <a:rPr lang="en-US" sz="2400" dirty="0">
                <a:ea typeface="+mn-lt"/>
                <a:cs typeface="+mn-lt"/>
              </a:rPr>
              <a:t>={(</a:t>
            </a:r>
            <a:r>
              <a:rPr lang="en-US" sz="2400" i="1" dirty="0">
                <a:ea typeface="+mn-lt"/>
                <a:cs typeface="+mn-lt"/>
              </a:rPr>
              <a:t>x</a:t>
            </a:r>
            <a:r>
              <a:rPr lang="en-US" sz="2400" dirty="0">
                <a:ea typeface="+mn-lt"/>
                <a:cs typeface="+mn-lt"/>
              </a:rPr>
              <a:t>1 , </a:t>
            </a:r>
            <a:r>
              <a:rPr lang="en-US" sz="2400" i="1" dirty="0">
                <a:ea typeface="+mn-lt"/>
                <a:cs typeface="+mn-lt"/>
              </a:rPr>
              <a:t>y</a:t>
            </a:r>
            <a:r>
              <a:rPr lang="en-US" sz="2400" dirty="0">
                <a:ea typeface="+mn-lt"/>
                <a:cs typeface="+mn-lt"/>
              </a:rPr>
              <a:t>1 ), (</a:t>
            </a:r>
            <a:r>
              <a:rPr lang="en-US" sz="2400" i="1" dirty="0">
                <a:ea typeface="+mn-lt"/>
                <a:cs typeface="+mn-lt"/>
              </a:rPr>
              <a:t>x</a:t>
            </a:r>
            <a:r>
              <a:rPr lang="en-US" sz="2400" dirty="0">
                <a:ea typeface="+mn-lt"/>
                <a:cs typeface="+mn-lt"/>
              </a:rPr>
              <a:t>2 , </a:t>
            </a:r>
            <a:r>
              <a:rPr lang="en-US" sz="2400" i="1" dirty="0">
                <a:ea typeface="+mn-lt"/>
                <a:cs typeface="+mn-lt"/>
              </a:rPr>
              <a:t>y</a:t>
            </a:r>
            <a:r>
              <a:rPr lang="en-US" sz="2400" dirty="0">
                <a:ea typeface="+mn-lt"/>
                <a:cs typeface="+mn-lt"/>
              </a:rPr>
              <a:t>2 ), ⋯, (</a:t>
            </a:r>
            <a:r>
              <a:rPr lang="en-US" sz="2400" i="1" dirty="0" err="1">
                <a:ea typeface="+mn-lt"/>
                <a:cs typeface="+mn-lt"/>
              </a:rPr>
              <a:t>xN</a:t>
            </a:r>
            <a:r>
              <a:rPr lang="en-US" sz="2400" dirty="0">
                <a:ea typeface="+mn-lt"/>
                <a:cs typeface="+mn-lt"/>
              </a:rPr>
              <a:t> , </a:t>
            </a:r>
            <a:r>
              <a:rPr lang="en-US" sz="2400" i="1" dirty="0" err="1">
                <a:ea typeface="+mn-lt"/>
                <a:cs typeface="+mn-lt"/>
              </a:rPr>
              <a:t>yN</a:t>
            </a:r>
            <a:r>
              <a:rPr lang="en-US" sz="2400" dirty="0">
                <a:ea typeface="+mn-lt"/>
                <a:cs typeface="+mn-lt"/>
              </a:rPr>
              <a:t> )}</a:t>
            </a:r>
          </a:p>
          <a:p>
            <a:r>
              <a:rPr lang="en-US" sz="2800" b="1" dirty="0">
                <a:ea typeface="等线" panose="020F0502020204030204"/>
              </a:rPr>
              <a:t>Output</a:t>
            </a:r>
            <a:r>
              <a:rPr lang="en-US" sz="2800" dirty="0">
                <a:ea typeface="等线" panose="020F0502020204030204"/>
              </a:rPr>
              <a:t>: </a:t>
            </a:r>
            <a:r>
              <a:rPr lang="en-US" sz="2400" i="1" dirty="0">
                <a:ea typeface="+mn-lt"/>
                <a:cs typeface="+mn-lt"/>
              </a:rPr>
              <a:t>y</a:t>
            </a:r>
            <a:r>
              <a:rPr lang="en-US" sz="2400" dirty="0">
                <a:ea typeface="+mn-lt"/>
                <a:cs typeface="+mn-lt"/>
              </a:rPr>
              <a:t>=</a:t>
            </a:r>
            <a:r>
              <a:rPr lang="en-US" sz="2400" i="1" dirty="0" err="1">
                <a:ea typeface="+mn-lt"/>
                <a:cs typeface="+mn-lt"/>
              </a:rPr>
              <a:t>arg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i="1" dirty="0" err="1">
                <a:ea typeface="+mn-lt"/>
                <a:cs typeface="+mn-lt"/>
              </a:rPr>
              <a:t>maxcj</a:t>
            </a:r>
            <a:r>
              <a:rPr lang="en-US" sz="2400" dirty="0">
                <a:ea typeface="+mn-lt"/>
                <a:cs typeface="+mn-lt"/>
              </a:rPr>
              <a:t>  </a:t>
            </a:r>
            <a:r>
              <a:rPr lang="en-US" sz="2400" i="1" dirty="0">
                <a:ea typeface="+mn-lt"/>
                <a:cs typeface="+mn-lt"/>
              </a:rPr>
              <a:t>xi</a:t>
            </a:r>
            <a:r>
              <a:rPr lang="en-US" sz="2400" dirty="0">
                <a:ea typeface="+mn-lt"/>
                <a:cs typeface="+mn-lt"/>
              </a:rPr>
              <a:t> ∈</a:t>
            </a:r>
            <a:r>
              <a:rPr lang="en-US" sz="2400" i="1" dirty="0" err="1">
                <a:ea typeface="+mn-lt"/>
                <a:cs typeface="+mn-lt"/>
              </a:rPr>
              <a:t>Nk</a:t>
            </a:r>
            <a:r>
              <a:rPr lang="en-US" sz="2400" dirty="0">
                <a:ea typeface="+mn-lt"/>
                <a:cs typeface="+mn-lt"/>
              </a:rPr>
              <a:t> (</a:t>
            </a:r>
            <a:r>
              <a:rPr lang="en-US" sz="2400" i="1" dirty="0">
                <a:ea typeface="+mn-lt"/>
                <a:cs typeface="+mn-lt"/>
              </a:rPr>
              <a:t>x</a:t>
            </a:r>
            <a:r>
              <a:rPr lang="en-US" sz="2400" dirty="0">
                <a:ea typeface="+mn-lt"/>
                <a:cs typeface="+mn-lt"/>
              </a:rPr>
              <a:t>)∑/ (</a:t>
            </a:r>
            <a:r>
              <a:rPr lang="en-US" sz="2400" i="1" dirty="0" err="1">
                <a:ea typeface="+mn-lt"/>
                <a:cs typeface="+mn-lt"/>
              </a:rPr>
              <a:t>yj</a:t>
            </a:r>
            <a:r>
              <a:rPr lang="en-US" sz="2400" dirty="0">
                <a:ea typeface="+mn-lt"/>
                <a:cs typeface="+mn-lt"/>
              </a:rPr>
              <a:t> =</a:t>
            </a:r>
            <a:r>
              <a:rPr lang="en-US" sz="2400" i="1" dirty="0" err="1">
                <a:ea typeface="+mn-lt"/>
                <a:cs typeface="+mn-lt"/>
              </a:rPr>
              <a:t>cj</a:t>
            </a:r>
            <a:r>
              <a:rPr lang="en-US" sz="2400" dirty="0">
                <a:ea typeface="+mn-lt"/>
                <a:cs typeface="+mn-lt"/>
              </a:rPr>
              <a:t> ), </a:t>
            </a:r>
          </a:p>
          <a:p>
            <a:r>
              <a:rPr lang="en-US" sz="2400" dirty="0">
                <a:ea typeface="+mn-lt"/>
                <a:cs typeface="+mn-lt"/>
              </a:rPr>
              <a:t> (</a:t>
            </a:r>
            <a:r>
              <a:rPr lang="en-US" sz="2400" i="1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=1,2,⋯,</a:t>
            </a:r>
            <a:r>
              <a:rPr lang="en-US" sz="2400" i="1" dirty="0">
                <a:ea typeface="+mn-lt"/>
                <a:cs typeface="+mn-lt"/>
              </a:rPr>
              <a:t>N </a:t>
            </a:r>
            <a:r>
              <a:rPr lang="en-US" sz="2400" dirty="0">
                <a:ea typeface="+mn-lt"/>
                <a:cs typeface="+mn-lt"/>
              </a:rPr>
              <a:t>;  </a:t>
            </a:r>
            <a:r>
              <a:rPr lang="en-US" sz="2400" i="1" dirty="0">
                <a:ea typeface="+mn-lt"/>
                <a:cs typeface="+mn-lt"/>
              </a:rPr>
              <a:t>j</a:t>
            </a:r>
            <a:r>
              <a:rPr lang="en-US" sz="2400" dirty="0">
                <a:ea typeface="+mn-lt"/>
                <a:cs typeface="+mn-lt"/>
              </a:rPr>
              <a:t>=1,2,⋯,</a:t>
            </a:r>
            <a:r>
              <a:rPr lang="en-US" sz="2400" i="1" dirty="0">
                <a:ea typeface="+mn-lt"/>
                <a:cs typeface="+mn-lt"/>
              </a:rPr>
              <a:t>K</a:t>
            </a:r>
            <a:r>
              <a:rPr lang="en-US" sz="2400" dirty="0">
                <a:ea typeface="+mn-lt"/>
                <a:cs typeface="+mn-lt"/>
              </a:rPr>
              <a:t> )</a:t>
            </a:r>
            <a:endParaRPr lang="en-US" dirty="0"/>
          </a:p>
          <a:p>
            <a:endParaRPr lang="en-US" sz="2800" dirty="0">
              <a:ea typeface="等线" panose="020F0502020204030204"/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F81127-28B6-4D4E-8CDC-F0A9922F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43" y="3429516"/>
            <a:ext cx="4949588" cy="16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3166712" y="220234"/>
            <a:ext cx="6699183" cy="617980"/>
            <a:chOff x="293845" y="497013"/>
            <a:chExt cx="6699183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293845" y="497013"/>
              <a:ext cx="6699183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Evaluation - </a:t>
              </a:r>
              <a:r>
                <a:rPr lang="en-US" altLang="zh-CN" sz="3200" b="1">
                  <a:ea typeface="+mn-lt"/>
                  <a:cs typeface="+mn-lt"/>
                  <a:sym typeface="Source Han Serif SC" panose="02020400000000000000" pitchFamily="18" charset="-122"/>
                </a:rPr>
                <a:t>K-Nearest Neighbor</a:t>
              </a:r>
              <a:endParaRPr lang="en-US" altLang="zh-CN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6" name="TextBox 30">
            <a:extLst>
              <a:ext uri="{FF2B5EF4-FFF2-40B4-BE49-F238E27FC236}">
                <a16:creationId xmlns:a16="http://schemas.microsoft.com/office/drawing/2014/main" id="{6DB42D06-F9D7-1D43-9159-A9C587F9025B}"/>
              </a:ext>
            </a:extLst>
          </p:cNvPr>
          <p:cNvSpPr txBox="1"/>
          <p:nvPr/>
        </p:nvSpPr>
        <p:spPr>
          <a:xfrm>
            <a:off x="1685382" y="1079170"/>
            <a:ext cx="7305330" cy="87408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Confusion Matrix</a:t>
            </a:r>
            <a:endParaRPr lang="en-US" altLang="zh-CN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Precision: </a:t>
            </a:r>
            <a:r>
              <a:rPr lang="en-US" altLang="zh-CN" sz="2000">
                <a:latin typeface="DengXian"/>
                <a:ea typeface="DengXian"/>
              </a:rPr>
              <a:t>85.64%</a:t>
            </a:r>
            <a:r>
              <a:rPr lang="zh-CN" altLang="zh-CN" sz="2000">
                <a:latin typeface="DengXian"/>
                <a:ea typeface="DengXian"/>
              </a:rPr>
              <a:t> 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NPV: </a:t>
            </a:r>
            <a:r>
              <a:rPr lang="en-US" altLang="zh-CN" sz="2000">
                <a:latin typeface="DengXian"/>
                <a:ea typeface="DengXian"/>
              </a:rPr>
              <a:t>38.04%</a:t>
            </a:r>
            <a:r>
              <a:rPr lang="zh-CN" altLang="zh-CN" sz="2000">
                <a:latin typeface="DengXian"/>
                <a:ea typeface="DengXian"/>
              </a:rPr>
              <a:t> 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Recall: </a:t>
            </a:r>
            <a:r>
              <a:rPr lang="en-US" altLang="zh-CN" sz="2000">
                <a:latin typeface="DengXian"/>
                <a:ea typeface="DengXian"/>
              </a:rPr>
              <a:t>98.84%</a:t>
            </a:r>
            <a:r>
              <a:rPr lang="zh-CN" altLang="zh-CN" sz="2000">
                <a:latin typeface="DengXian"/>
                <a:ea typeface="DengXian"/>
              </a:rPr>
              <a:t> 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Specificity: </a:t>
            </a:r>
            <a:r>
              <a:rPr lang="en-US" altLang="zh-CN" sz="2000">
                <a:latin typeface="DengXian"/>
                <a:ea typeface="DengXian"/>
              </a:rPr>
              <a:t>13.17%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F-score: </a:t>
            </a:r>
            <a:r>
              <a:rPr lang="en-US" altLang="zh-CN" sz="2000">
                <a:latin typeface="DengXian"/>
                <a:ea typeface="DengXian"/>
              </a:rPr>
              <a:t>90.45%</a:t>
            </a:r>
          </a:p>
          <a:p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ea typeface="等线"/>
              </a:rPr>
              <a:t>ROC-AUC: 0.62±0.1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k∈ [6, 16] 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Has room for improvement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ea typeface="等线"/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Imbalance of positive samples </a:t>
            </a:r>
            <a:r>
              <a:rPr lang="en-US" altLang="zh-CN" sz="2000">
                <a:ea typeface="等线"/>
              </a:rPr>
              <a:t>​</a:t>
            </a:r>
          </a:p>
          <a:p>
            <a:pPr fontAlgn="base"/>
            <a:r>
              <a:rPr lang="en-US" altLang="zh-CN" sz="2000" b="1">
                <a:ea typeface="等线"/>
              </a:rPr>
              <a:t>over negative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Need more samples to test</a:t>
            </a:r>
            <a:r>
              <a:rPr lang="en-US" altLang="zh-CN" sz="2000">
                <a:ea typeface="等线"/>
              </a:rPr>
              <a:t>​</a:t>
            </a:r>
            <a:endParaRPr lang="en-US" altLang="zh-CN" sz="2000" b="1">
              <a:ea typeface="等线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lvl="1"/>
            <a:r>
              <a:rPr lang="en-US" altLang="zh-CN" sz="2000" b="1">
                <a:ea typeface="等线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10D808-CEA0-4565-8198-5DF16C1C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47" y="3235548"/>
            <a:ext cx="4446725" cy="2852227"/>
          </a:xfrm>
          <a:prstGeom prst="rect">
            <a:avLst/>
          </a:prstGeom>
        </p:spPr>
      </p:pic>
      <p:pic>
        <p:nvPicPr>
          <p:cNvPr id="8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055F19D-0B12-4C24-8077-9AB04F04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31" y="1317391"/>
            <a:ext cx="4597020" cy="1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039468"/>
            <a:ext cx="4943359" cy="914400"/>
            <a:chOff x="568560" y="3186685"/>
            <a:chExt cx="494335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914400"/>
              <a:chOff x="568560" y="3186685"/>
              <a:chExt cx="4943359" cy="914400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300482"/>
                <a:ext cx="3838131" cy="727986"/>
                <a:chOff x="1754849" y="2297933"/>
                <a:chExt cx="3838131" cy="727986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B3838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 - </a:t>
                  </a:r>
                  <a:r>
                    <a:rPr lang="en-US" altLang="zh-CN" sz="160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Speed-dating experiment</a:t>
                  </a: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297933"/>
                  <a:ext cx="33400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zh-CN" sz="200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Background Introduction</a:t>
                  </a:r>
                  <a:endParaRPr lang="zh-CN" altLang="en-US" sz="20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1484465" y="3733814"/>
            <a:ext cx="8467057" cy="1067414"/>
            <a:chOff x="233397" y="4890514"/>
            <a:chExt cx="8467057" cy="1067414"/>
          </a:xfrm>
        </p:grpSpPr>
        <p:grpSp>
          <p:nvGrpSpPr>
            <p:cNvPr id="82" name="原创设计师QQ69613753    _7">
              <a:extLst>
                <a:ext uri="{FF2B5EF4-FFF2-40B4-BE49-F238E27FC236}">
                  <a16:creationId xmlns:a16="http://schemas.microsoft.com/office/drawing/2014/main" id="{7F54F8E1-33E3-4A1B-8029-73F63158FA86}"/>
                </a:ext>
              </a:extLst>
            </p:cNvPr>
            <p:cNvGrpSpPr/>
            <p:nvPr/>
          </p:nvGrpSpPr>
          <p:grpSpPr>
            <a:xfrm>
              <a:off x="1386575" y="4983721"/>
              <a:ext cx="7313879" cy="974207"/>
              <a:chOff x="1467636" y="2297933"/>
              <a:chExt cx="7313879" cy="97420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4CEB06-CED6-42B7-AB3A-C2979C5360EA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73138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zh-CN" sz="16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Model: KNN &amp; </a:t>
                </a: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Logistic Regression &amp; </a:t>
                </a:r>
                <a:r>
                  <a:rPr lang="en-US" altLang="zh-CN" sz="16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Decision Tree &amp; </a:t>
                </a: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Naïve Bayes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Evaluation</a:t>
                </a:r>
                <a:r>
                  <a:rPr lang="en-US" altLang="zh-CN" sz="16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: AUC &amp; PRC &amp; Confusion Matrix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1787185-81F1-409B-8488-11E2B30D36D3}"/>
                  </a:ext>
                </a:extLst>
              </p:cNvPr>
              <p:cNvSpPr txBox="1"/>
              <p:nvPr/>
            </p:nvSpPr>
            <p:spPr>
              <a:xfrm>
                <a:off x="1467636" y="2297933"/>
                <a:ext cx="3838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Modeling and Evaluation</a:t>
                </a:r>
                <a:endParaRPr lang="zh-CN" altLang="en-US" sz="20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84465" y="2335944"/>
            <a:ext cx="8248512" cy="1088004"/>
            <a:chOff x="6887633" y="3186685"/>
            <a:chExt cx="8248512" cy="1088004"/>
          </a:xfrm>
        </p:grpSpPr>
        <p:grpSp>
          <p:nvGrpSpPr>
            <p:cNvPr id="88" name="原创设计师QQ69613753    _8">
              <a:extLst>
                <a:ext uri="{FF2B5EF4-FFF2-40B4-BE49-F238E27FC236}">
                  <a16:creationId xmlns:a16="http://schemas.microsoft.com/office/drawing/2014/main" id="{CB040841-F811-4C3C-858C-8D2030AA83B2}"/>
                </a:ext>
              </a:extLst>
            </p:cNvPr>
            <p:cNvGrpSpPr/>
            <p:nvPr/>
          </p:nvGrpSpPr>
          <p:grpSpPr>
            <a:xfrm>
              <a:off x="8099649" y="3300482"/>
              <a:ext cx="7036496" cy="974207"/>
              <a:chOff x="640080" y="2297933"/>
              <a:chExt cx="7036496" cy="974207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A30C3D3-D87E-4DDD-B5C8-50A7E829FA82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703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Data cleaning &amp; Normalization &amp; Feature Engineering</a:t>
                </a:r>
              </a:p>
              <a:p>
                <a:pPr marL="285750" indent="-285750">
                  <a:buFontTx/>
                  <a:buChar char="-"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Visualization: </a:t>
                </a:r>
                <a:r>
                  <a:rPr lang="en-US" altLang="zh-CN" sz="16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Population </a:t>
                </a: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Fraction</a:t>
                </a:r>
                <a:r>
                  <a: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 </a:t>
                </a: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&amp; Preference factor, Similarity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23347A-99A2-46AC-A651-153CACA0D4FD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5837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Data Preprocessing and Visualization</a:t>
                </a:r>
                <a:endParaRPr lang="zh-CN" altLang="en-US" sz="20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93B8A5D1-8F05-CB4D-9911-1F1CF2F23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FE66C-6FDB-1D4D-9210-1487C37512F6}"/>
              </a:ext>
            </a:extLst>
          </p:cNvPr>
          <p:cNvGrpSpPr/>
          <p:nvPr/>
        </p:nvGrpSpPr>
        <p:grpSpPr>
          <a:xfrm>
            <a:off x="1484465" y="5159938"/>
            <a:ext cx="4991309" cy="914400"/>
            <a:chOff x="233397" y="4890514"/>
            <a:chExt cx="4991309" cy="914400"/>
          </a:xfrm>
        </p:grpSpPr>
        <p:grpSp>
          <p:nvGrpSpPr>
            <p:cNvPr id="27" name="原创设计师QQ69613753    _7">
              <a:extLst>
                <a:ext uri="{FF2B5EF4-FFF2-40B4-BE49-F238E27FC236}">
                  <a16:creationId xmlns:a16="http://schemas.microsoft.com/office/drawing/2014/main" id="{86DA603C-2BC4-014E-8125-4827F5B34B3B}"/>
                </a:ext>
              </a:extLst>
            </p:cNvPr>
            <p:cNvGrpSpPr/>
            <p:nvPr/>
          </p:nvGrpSpPr>
          <p:grpSpPr>
            <a:xfrm>
              <a:off x="1386575" y="4983721"/>
              <a:ext cx="3838131" cy="727986"/>
              <a:chOff x="1467636" y="2297933"/>
              <a:chExt cx="3838131" cy="727986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71BC6CC-F583-7C45-8ADC-92C7B5A152B2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Comparison and discussion</a:t>
                </a: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89C35F-3A6D-5E4F-B813-7659D05C98F4}"/>
                  </a:ext>
                </a:extLst>
              </p:cNvPr>
              <p:cNvSpPr txBox="1"/>
              <p:nvPr/>
            </p:nvSpPr>
            <p:spPr>
              <a:xfrm>
                <a:off x="1467636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Conclusion</a:t>
                </a:r>
                <a:endParaRPr lang="zh-CN" altLang="en-US" sz="20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28" name="原创设计师QQ69613753    _12">
              <a:extLst>
                <a:ext uri="{FF2B5EF4-FFF2-40B4-BE49-F238E27FC236}">
                  <a16:creationId xmlns:a16="http://schemas.microsoft.com/office/drawing/2014/main" id="{286E7D0F-8589-3343-81C1-0C0E984EAC10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27B3E2-F822-0A4D-9B36-9A66EECDA020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3424460" y="220234"/>
            <a:ext cx="6454257" cy="617980"/>
            <a:chOff x="551593" y="497013"/>
            <a:chExt cx="645425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551593" y="497013"/>
              <a:ext cx="645425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Modeling - Decision tree</a:t>
              </a:r>
              <a:endParaRPr lang="en-US" altLang="zh-CN" b="1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B9F62-3127-934E-B3FD-63483B2AF683}"/>
              </a:ext>
            </a:extLst>
          </p:cNvPr>
          <p:cNvSpPr txBox="1"/>
          <p:nvPr/>
        </p:nvSpPr>
        <p:spPr>
          <a:xfrm>
            <a:off x="4490991" y="6353597"/>
            <a:ext cx="40402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ea typeface="等线"/>
              </a:rPr>
              <a:t>Accuracy: </a:t>
            </a:r>
            <a:r>
              <a:rPr lang="en-US" sz="2400">
                <a:ea typeface="+mn-lt"/>
                <a:cs typeface="+mn-lt"/>
              </a:rPr>
              <a:t>84.2980% </a:t>
            </a:r>
            <a:endParaRPr lang="zh-CN" altLang="zh-CN" sz="2400" b="1"/>
          </a:p>
          <a:p>
            <a:endParaRPr kumimoji="1" lang="zh-CN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E81D-1FF4-4E53-9908-C145BC61B641}"/>
              </a:ext>
            </a:extLst>
          </p:cNvPr>
          <p:cNvSpPr txBox="1"/>
          <p:nvPr/>
        </p:nvSpPr>
        <p:spPr>
          <a:xfrm>
            <a:off x="2881952" y="982638"/>
            <a:ext cx="77928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Theorem</a:t>
            </a:r>
            <a:r>
              <a:rPr lang="en-US" sz="2800"/>
              <a:t>: </a:t>
            </a:r>
            <a:r>
              <a:rPr lang="en-US" sz="2400">
                <a:ea typeface="+mn-lt"/>
                <a:cs typeface="+mn-lt"/>
              </a:rPr>
              <a:t>each leaf node represents a classification result</a:t>
            </a:r>
          </a:p>
          <a:p>
            <a:r>
              <a:rPr lang="en-US" sz="2800" b="1">
                <a:ea typeface="等线" panose="020F0502020204030204"/>
              </a:rPr>
              <a:t>Parameter</a:t>
            </a:r>
            <a:r>
              <a:rPr lang="en-US" sz="2800">
                <a:ea typeface="等线" panose="020F0502020204030204"/>
              </a:rPr>
              <a:t>: </a:t>
            </a:r>
            <a:r>
              <a:rPr lang="en-US" sz="2400">
                <a:ea typeface="+mn-lt"/>
                <a:cs typeface="+mn-lt"/>
              </a:rPr>
              <a:t>criterion is set to "</a:t>
            </a:r>
            <a:r>
              <a:rPr lang="en-US" sz="2400" err="1">
                <a:ea typeface="+mn-lt"/>
                <a:cs typeface="+mn-lt"/>
              </a:rPr>
              <a:t>gini</a:t>
            </a:r>
            <a:r>
              <a:rPr lang="en-US" sz="2400">
                <a:ea typeface="+mn-lt"/>
                <a:cs typeface="+mn-lt"/>
              </a:rPr>
              <a:t>" AND "entropy"; the max_depth value did not affect the result, and best min_samples_leaf is default 1.</a:t>
            </a:r>
            <a:endParaRPr lang="en-US"/>
          </a:p>
          <a:p>
            <a:endParaRPr lang="en-US" sz="2400">
              <a:ea typeface="等线" panose="020F0502020204030204"/>
            </a:endParaRPr>
          </a:p>
          <a:p>
            <a:endParaRPr lang="en-US" sz="2800">
              <a:ea typeface="等线" panose="020F0502020204030204"/>
            </a:endParaRPr>
          </a:p>
        </p:txBody>
      </p:sp>
      <p:pic>
        <p:nvPicPr>
          <p:cNvPr id="7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C8A4AA-A6FF-451B-9907-56DD28F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952" y="3988842"/>
            <a:ext cx="7235588" cy="700015"/>
          </a:xfrm>
          <a:prstGeom prst="rect">
            <a:avLst/>
          </a:prstGeom>
        </p:spPr>
      </p:pic>
      <p:pic>
        <p:nvPicPr>
          <p:cNvPr id="6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8EECD2-816D-4770-A1D4-F62A0B0A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53" y="4843277"/>
            <a:ext cx="4483289" cy="1231655"/>
          </a:xfrm>
          <a:prstGeom prst="rect">
            <a:avLst/>
          </a:prstGeom>
        </p:spPr>
      </p:pic>
      <p:pic>
        <p:nvPicPr>
          <p:cNvPr id="10" name="Picture 11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8E83315A-8B8A-4677-AA54-2FDC4AFEA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952" y="3024478"/>
            <a:ext cx="5415887" cy="9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0 _4">
            <a:extLst>
              <a:ext uri="{FF2B5EF4-FFF2-40B4-BE49-F238E27FC236}">
                <a16:creationId xmlns:a16="http://schemas.microsoft.com/office/drawing/2014/main" id="{2F670C0C-5972-5941-9F91-BC747BCBE788}"/>
              </a:ext>
            </a:extLst>
          </p:cNvPr>
          <p:cNvCxnSpPr/>
          <p:nvPr/>
        </p:nvCxnSpPr>
        <p:spPr>
          <a:xfrm>
            <a:off x="3588342" y="838214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6" name="TextBox 30">
            <a:extLst>
              <a:ext uri="{FF2B5EF4-FFF2-40B4-BE49-F238E27FC236}">
                <a16:creationId xmlns:a16="http://schemas.microsoft.com/office/drawing/2014/main" id="{6DB42D06-F9D7-1D43-9159-A9C587F9025B}"/>
              </a:ext>
            </a:extLst>
          </p:cNvPr>
          <p:cNvSpPr txBox="1"/>
          <p:nvPr/>
        </p:nvSpPr>
        <p:spPr>
          <a:xfrm>
            <a:off x="1690695" y="1148704"/>
            <a:ext cx="7305330" cy="7817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Confusion Matrix</a:t>
            </a:r>
            <a:endParaRPr lang="en-US" altLang="zh-CN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/>
                <a:ea typeface="DengXian"/>
              </a:rPr>
              <a:t>Precision: </a:t>
            </a:r>
            <a:r>
              <a:rPr lang="en-US" altLang="zh-CN" sz="2000">
                <a:latin typeface="DengXian"/>
                <a:ea typeface="DengXian"/>
              </a:rPr>
              <a:t>84.29%</a:t>
            </a:r>
            <a:r>
              <a:rPr lang="zh-CN" altLang="zh-CN" sz="2000">
                <a:latin typeface="DengXian"/>
                <a:ea typeface="DengXian"/>
              </a:rPr>
              <a:t> 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NPV: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undefined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Recall: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100%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Specificity: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F-score: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91%</a:t>
            </a:r>
          </a:p>
          <a:p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ROC-AUC: 0.52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Not satisfactory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Imbalance of positive samples </a:t>
            </a:r>
            <a:r>
              <a:rPr lang="en-US" altLang="zh-CN" sz="2000">
                <a:ea typeface="等线"/>
              </a:rPr>
              <a:t>​</a:t>
            </a:r>
          </a:p>
          <a:p>
            <a:pPr fontAlgn="base"/>
            <a:r>
              <a:rPr lang="en-US" altLang="zh-CN" sz="2000" b="1">
                <a:ea typeface="等线"/>
              </a:rPr>
              <a:t>over negative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ea typeface="等线"/>
              </a:rPr>
              <a:t>Need more samples to test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783C1-A956-49A6-A717-39456F719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8336"/>
            <a:ext cx="4346458" cy="274513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0BE39F-A835-492B-8BD8-0B7472E8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3377"/>
              </p:ext>
            </p:extLst>
          </p:nvPr>
        </p:nvGraphicFramePr>
        <p:xfrm>
          <a:off x="6334835" y="1489880"/>
          <a:ext cx="4762500" cy="133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121453907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04086627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92367923"/>
                    </a:ext>
                  </a:extLst>
                </a:gridCol>
              </a:tblGrid>
              <a:tr h="43796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𝑦^=0</a:t>
                      </a:r>
                      <a:endParaRPr lang="en-US" altLang="zh-CN" sz="2000" b="1" i="1" kern="1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𝑦^=1</a:t>
                      </a:r>
                      <a:endParaRPr lang="en-US" altLang="zh-CN" sz="2000" b="1" i="1" kern="1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9070438"/>
                  </a:ext>
                </a:extLst>
              </a:tr>
              <a:tr h="45480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𝑦=0</a:t>
                      </a:r>
                      <a:endParaRPr lang="en-US" altLang="zh-CN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535963"/>
                  </a:ext>
                </a:extLst>
              </a:tr>
              <a:tr h="43796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𝑦=1</a:t>
                      </a:r>
                      <a:endParaRPr lang="en-US" altLang="zh-CN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250</a:t>
                      </a:r>
                      <a:endParaRPr lang="en-US" altLang="zh-CN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2303477"/>
                  </a:ext>
                </a:extLst>
              </a:tr>
            </a:tbl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5ADD0501-E558-4B01-8FF2-45708B328798}"/>
              </a:ext>
            </a:extLst>
          </p:cNvPr>
          <p:cNvSpPr/>
          <p:nvPr/>
        </p:nvSpPr>
        <p:spPr>
          <a:xfrm>
            <a:off x="2873829" y="220234"/>
            <a:ext cx="651955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>
                <a:ea typeface="+mn-lt"/>
                <a:cs typeface="+mn-lt"/>
                <a:sym typeface="Source Han Serif SC" panose="02020400000000000000" pitchFamily="18" charset="-122"/>
              </a:rPr>
              <a:t>Evaluation – </a:t>
            </a:r>
            <a:r>
              <a:rPr lang="en-US" altLang="zh-CN" sz="3200" b="1">
                <a:ea typeface="+mn-lt"/>
                <a:cs typeface="+mn-lt"/>
                <a:sym typeface="Source Han Serif SC" panose="02020400000000000000" pitchFamily="18" charset="-122"/>
              </a:rPr>
              <a:t>Decision tree</a:t>
            </a:r>
            <a:endParaRPr lang="en-US" altLang="zh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B79B8-0DA9-4889-A7CE-F661B77242B1}"/>
              </a:ext>
            </a:extLst>
          </p:cNvPr>
          <p:cNvSpPr txBox="1"/>
          <p:nvPr/>
        </p:nvSpPr>
        <p:spPr>
          <a:xfrm>
            <a:off x="3837296" y="24497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Modeling - Naïve Bayes</a:t>
              </a:r>
              <a:endParaRPr lang="en-US" altLang="zh-CN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6DB42D06-F9D7-1D43-9159-A9C587F9025B}"/>
                  </a:ext>
                </a:extLst>
              </p:cNvPr>
              <p:cNvSpPr txBox="1"/>
              <p:nvPr/>
            </p:nvSpPr>
            <p:spPr>
              <a:xfrm>
                <a:off x="2968048" y="1359811"/>
                <a:ext cx="7305330" cy="413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/>
                  <a:t>Bayes Theorem: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/>
                  <a:t>Assumption: </a:t>
                </a:r>
                <a:r>
                  <a:rPr lang="en-US" altLang="zh-CN" sz="2000"/>
                  <a:t>Conditional independent</a:t>
                </a:r>
              </a:p>
              <a:p>
                <a:endParaRPr lang="en-US" altLang="zh-CN" sz="20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/>
                  <a:t>Classification rule: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6DB42D06-F9D7-1D43-9159-A9C587F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48" y="1359811"/>
                <a:ext cx="7305330" cy="4138377"/>
              </a:xfrm>
              <a:prstGeom prst="rect">
                <a:avLst/>
              </a:prstGeom>
              <a:blipFill>
                <a:blip r:embed="rId3"/>
                <a:stretch>
                  <a:fillRect l="-116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AAB6DC4-7814-F045-A8D0-4AADF93734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15669" y="3507055"/>
            <a:ext cx="6362225" cy="15823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B9F62-3127-934E-B3FD-63483B2AF683}"/>
              </a:ext>
            </a:extLst>
          </p:cNvPr>
          <p:cNvSpPr txBox="1"/>
          <p:nvPr/>
        </p:nvSpPr>
        <p:spPr>
          <a:xfrm>
            <a:off x="4684335" y="5523358"/>
            <a:ext cx="282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Accuracy: 84.0517%</a:t>
            </a:r>
            <a:endParaRPr lang="zh-CN" altLang="zh-CN" sz="2400" b="1"/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8816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Evaluation - Naïve Bayes</a:t>
              </a:r>
              <a:endParaRPr lang="en-US" altLang="zh-CN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6" name="TextBox 30">
            <a:extLst>
              <a:ext uri="{FF2B5EF4-FFF2-40B4-BE49-F238E27FC236}">
                <a16:creationId xmlns:a16="http://schemas.microsoft.com/office/drawing/2014/main" id="{6DB42D06-F9D7-1D43-9159-A9C587F9025B}"/>
              </a:ext>
            </a:extLst>
          </p:cNvPr>
          <p:cNvSpPr txBox="1"/>
          <p:nvPr/>
        </p:nvSpPr>
        <p:spPr>
          <a:xfrm>
            <a:off x="1690695" y="1069545"/>
            <a:ext cx="730533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Confusion Matrix</a:t>
            </a:r>
            <a:endParaRPr lang="en-US" altLang="zh-CN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Precision: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84.47%</a:t>
            </a:r>
            <a:r>
              <a:rPr lang="zh-CN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NPV: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35.71%</a:t>
            </a:r>
            <a:r>
              <a:rPr lang="zh-CN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Recall: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99.34%</a:t>
            </a:r>
            <a:r>
              <a:rPr lang="zh-CN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altLang="zh-CN" sz="2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Specificity: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DengXian" panose="02010600030101010101" pitchFamily="2" charset="-122"/>
                <a:ea typeface="DengXian" panose="02010600030101010101" pitchFamily="2" charset="-122"/>
              </a:rPr>
              <a:t>F-score: </a:t>
            </a:r>
            <a:r>
              <a:rPr lang="en-US" altLang="zh-CN" sz="2000">
                <a:latin typeface="DengXian" panose="02010600030101010101" pitchFamily="2" charset="-122"/>
                <a:ea typeface="DengXian" panose="02010600030101010101" pitchFamily="2" charset="-122"/>
              </a:rPr>
              <a:t>91%</a:t>
            </a:r>
          </a:p>
          <a:p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ROC-AUC: 0.59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Not satisfactory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Tend to be conservative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Prefer non-match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lvl="1"/>
            <a:r>
              <a:rPr lang="en-US" altLang="zh-CN" sz="2000" b="1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EF0248D-8CD0-C344-A512-26B597B0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019655"/>
                  </p:ext>
                </p:extLst>
              </p:nvPr>
            </p:nvGraphicFramePr>
            <p:xfrm>
              <a:off x="5343360" y="1613928"/>
              <a:ext cx="4765057" cy="13667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8012">
                      <a:extLst>
                        <a:ext uri="{9D8B030D-6E8A-4147-A177-3AD203B41FA5}">
                          <a16:colId xmlns:a16="http://schemas.microsoft.com/office/drawing/2014/main" val="498735916"/>
                        </a:ext>
                      </a:extLst>
                    </a:gridCol>
                    <a:gridCol w="1588012">
                      <a:extLst>
                        <a:ext uri="{9D8B030D-6E8A-4147-A177-3AD203B41FA5}">
                          <a16:colId xmlns:a16="http://schemas.microsoft.com/office/drawing/2014/main" val="2530010754"/>
                        </a:ext>
                      </a:extLst>
                    </a:gridCol>
                    <a:gridCol w="1589033">
                      <a:extLst>
                        <a:ext uri="{9D8B030D-6E8A-4147-A177-3AD203B41FA5}">
                          <a16:colId xmlns:a16="http://schemas.microsoft.com/office/drawing/2014/main" val="517656273"/>
                        </a:ext>
                      </a:extLst>
                    </a:gridCol>
                  </a:tblGrid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8754060"/>
                      </a:ext>
                    </a:extLst>
                  </a:tr>
                  <a:tr h="469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1360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9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5820257"/>
                      </a:ext>
                    </a:extLst>
                  </a:tr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250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5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2985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EF0248D-8CD0-C344-A512-26B597B0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019655"/>
                  </p:ext>
                </p:extLst>
              </p:nvPr>
            </p:nvGraphicFramePr>
            <p:xfrm>
              <a:off x="5343360" y="1613928"/>
              <a:ext cx="4765057" cy="13667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8012">
                      <a:extLst>
                        <a:ext uri="{9D8B030D-6E8A-4147-A177-3AD203B41FA5}">
                          <a16:colId xmlns:a16="http://schemas.microsoft.com/office/drawing/2014/main" val="498735916"/>
                        </a:ext>
                      </a:extLst>
                    </a:gridCol>
                    <a:gridCol w="1588012">
                      <a:extLst>
                        <a:ext uri="{9D8B030D-6E8A-4147-A177-3AD203B41FA5}">
                          <a16:colId xmlns:a16="http://schemas.microsoft.com/office/drawing/2014/main" val="2530010754"/>
                        </a:ext>
                      </a:extLst>
                    </a:gridCol>
                    <a:gridCol w="1589033">
                      <a:extLst>
                        <a:ext uri="{9D8B030D-6E8A-4147-A177-3AD203B41FA5}">
                          <a16:colId xmlns:a16="http://schemas.microsoft.com/office/drawing/2014/main" val="517656273"/>
                        </a:ext>
                      </a:extLst>
                    </a:gridCol>
                  </a:tblGrid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383" t="-13514" r="-101533" b="-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383" t="-13514" r="-1533" b="-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754060"/>
                      </a:ext>
                    </a:extLst>
                  </a:tr>
                  <a:tr h="469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3" t="-109091" r="-2015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1360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9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5820257"/>
                      </a:ext>
                    </a:extLst>
                  </a:tr>
                  <a:tr h="4484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3" t="-217568" r="-201533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250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5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29855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EF3EB2F-FC3D-634C-87A2-AEADC9345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13" y="3245242"/>
            <a:ext cx="3664559" cy="2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6DB42D06-F9D7-1D43-9159-A9C587F9025B}"/>
                  </a:ext>
                </a:extLst>
              </p:cNvPr>
              <p:cNvSpPr txBox="1"/>
              <p:nvPr/>
            </p:nvSpPr>
            <p:spPr>
              <a:xfrm>
                <a:off x="2968048" y="1359811"/>
                <a:ext cx="7305330" cy="406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/>
                  <a:t>Regression method &amp; Classification problem </a:t>
                </a:r>
                <a:endParaRPr lang="en-US" altLang="zh-CN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/>
                  <a:t>Fit into Sigmoid Function: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2000">
                    <a:effectLst/>
                  </a:rPr>
                  <a:t> </a:t>
                </a:r>
                <a:endParaRPr lang="en-US" altLang="zh-CN" sz="2000"/>
              </a:p>
              <a:p>
                <a:endParaRPr lang="en-US" altLang="zh-CN" sz="20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/>
                  <a:t>Prediction: Probability of certain class</a:t>
                </a: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6DB42D06-F9D7-1D43-9159-A9C587F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48" y="1359811"/>
                <a:ext cx="7305330" cy="4065985"/>
              </a:xfrm>
              <a:prstGeom prst="rect">
                <a:avLst/>
              </a:prstGeom>
              <a:blipFill>
                <a:blip r:embed="rId2"/>
                <a:stretch>
                  <a:fillRect l="-1169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4053FB56-A183-1040-B6AC-9EF8A7C67A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5669" y="3529920"/>
            <a:ext cx="6816437" cy="1505751"/>
          </a:xfrm>
          <a:prstGeom prst="rect">
            <a:avLst/>
          </a:prstGeom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B9F62-3127-934E-B3FD-63483B2AF683}"/>
              </a:ext>
            </a:extLst>
          </p:cNvPr>
          <p:cNvSpPr txBox="1"/>
          <p:nvPr/>
        </p:nvSpPr>
        <p:spPr>
          <a:xfrm>
            <a:off x="4684335" y="5523358"/>
            <a:ext cx="282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Accuracy: 84.2980%</a:t>
            </a:r>
            <a:endParaRPr lang="zh-CN" altLang="zh-CN" sz="2400" b="1"/>
          </a:p>
          <a:p>
            <a:endParaRPr kumimoji="1" lang="zh-CN" altLang="en-US" sz="240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EA8D8F-5DD0-6D43-A730-5B10AA5D8CCC}"/>
              </a:ext>
            </a:extLst>
          </p:cNvPr>
          <p:cNvGrpSpPr/>
          <p:nvPr/>
        </p:nvGrpSpPr>
        <p:grpSpPr>
          <a:xfrm>
            <a:off x="2873829" y="220234"/>
            <a:ext cx="6519553" cy="617980"/>
            <a:chOff x="962" y="497013"/>
            <a:chExt cx="6519553" cy="6179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1AE4A2-3BB8-C345-8079-C5E642D07882}"/>
                </a:ext>
              </a:extLst>
            </p:cNvPr>
            <p:cNvSpPr/>
            <p:nvPr/>
          </p:nvSpPr>
          <p:spPr>
            <a:xfrm>
              <a:off x="962" y="497013"/>
              <a:ext cx="6519553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Modeling – Logistic Regression</a:t>
              </a:r>
              <a:endParaRPr lang="en-US" altLang="zh-CN"/>
            </a:p>
          </p:txBody>
        </p:sp>
        <p:cxnSp>
          <p:nvCxnSpPr>
            <p:cNvPr id="13" name="0 _4">
              <a:extLst>
                <a:ext uri="{FF2B5EF4-FFF2-40B4-BE49-F238E27FC236}">
                  <a16:creationId xmlns:a16="http://schemas.microsoft.com/office/drawing/2014/main" id="{0E624BD6-6FB3-8443-BD78-BDDCDC46AB83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44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E5085115-AC59-0548-9C4A-C080B528EA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1" y="3239565"/>
            <a:ext cx="3823335" cy="254889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6D93DD-E689-6B48-B6F0-B24B56E2FEA9}"/>
              </a:ext>
            </a:extLst>
          </p:cNvPr>
          <p:cNvGrpSpPr/>
          <p:nvPr/>
        </p:nvGrpSpPr>
        <p:grpSpPr>
          <a:xfrm>
            <a:off x="2873829" y="220234"/>
            <a:ext cx="6519553" cy="617980"/>
            <a:chOff x="962" y="497013"/>
            <a:chExt cx="6519553" cy="6179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9CEBB9-79CB-4C4B-BC7F-503119FDBDD4}"/>
                </a:ext>
              </a:extLst>
            </p:cNvPr>
            <p:cNvSpPr/>
            <p:nvPr/>
          </p:nvSpPr>
          <p:spPr>
            <a:xfrm>
              <a:off x="962" y="497013"/>
              <a:ext cx="6519553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Evaluation – Logistic Regression</a:t>
              </a:r>
              <a:endParaRPr lang="en-US" altLang="zh-CN"/>
            </a:p>
          </p:txBody>
        </p:sp>
        <p:cxnSp>
          <p:nvCxnSpPr>
            <p:cNvPr id="4" name="0 _4">
              <a:extLst>
                <a:ext uri="{FF2B5EF4-FFF2-40B4-BE49-F238E27FC236}">
                  <a16:creationId xmlns:a16="http://schemas.microsoft.com/office/drawing/2014/main" id="{2F670C0C-5972-5941-9F91-BC747BCBE78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0A2F38F-54D5-D942-9401-AD7DF3310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  <p:sp>
        <p:nvSpPr>
          <p:cNvPr id="6" name="TextBox 30">
            <a:extLst>
              <a:ext uri="{FF2B5EF4-FFF2-40B4-BE49-F238E27FC236}">
                <a16:creationId xmlns:a16="http://schemas.microsoft.com/office/drawing/2014/main" id="{6DB42D06-F9D7-1D43-9159-A9C587F9025B}"/>
              </a:ext>
            </a:extLst>
          </p:cNvPr>
          <p:cNvSpPr txBox="1"/>
          <p:nvPr/>
        </p:nvSpPr>
        <p:spPr>
          <a:xfrm>
            <a:off x="1690695" y="1148704"/>
            <a:ext cx="730533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Confusion Matrix</a:t>
            </a:r>
            <a:endParaRPr lang="en-US" altLang="zh-CN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Precision: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84.29%</a:t>
            </a:r>
            <a:r>
              <a:rPr lang="zh-CN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NPV: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undefined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Recall: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100%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Specificity: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F-score: </a:t>
            </a:r>
            <a:r>
              <a: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91%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ROC-AUC: 0.57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Not satisfactory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Give all pairs "fail to match”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Need more samples to test</a:t>
            </a:r>
          </a:p>
          <a:p>
            <a:pPr lvl="1"/>
            <a:r>
              <a:rPr lang="en-US" altLang="zh-CN" sz="2000" b="1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EF0248D-8CD0-C344-A512-26B597B08E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3360" y="1613928"/>
              <a:ext cx="4765057" cy="13667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8012">
                      <a:extLst>
                        <a:ext uri="{9D8B030D-6E8A-4147-A177-3AD203B41FA5}">
                          <a16:colId xmlns:a16="http://schemas.microsoft.com/office/drawing/2014/main" val="498735916"/>
                        </a:ext>
                      </a:extLst>
                    </a:gridCol>
                    <a:gridCol w="1588012">
                      <a:extLst>
                        <a:ext uri="{9D8B030D-6E8A-4147-A177-3AD203B41FA5}">
                          <a16:colId xmlns:a16="http://schemas.microsoft.com/office/drawing/2014/main" val="2530010754"/>
                        </a:ext>
                      </a:extLst>
                    </a:gridCol>
                    <a:gridCol w="1589033">
                      <a:extLst>
                        <a:ext uri="{9D8B030D-6E8A-4147-A177-3AD203B41FA5}">
                          <a16:colId xmlns:a16="http://schemas.microsoft.com/office/drawing/2014/main" val="517656273"/>
                        </a:ext>
                      </a:extLst>
                    </a:gridCol>
                  </a:tblGrid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8754060"/>
                      </a:ext>
                    </a:extLst>
                  </a:tr>
                  <a:tr h="4697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1369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000" kern="100"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5820257"/>
                      </a:ext>
                    </a:extLst>
                  </a:tr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255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000" kern="100"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2985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EF0248D-8CD0-C344-A512-26B597B08E0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3360" y="1613928"/>
              <a:ext cx="4765057" cy="13667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8012">
                      <a:extLst>
                        <a:ext uri="{9D8B030D-6E8A-4147-A177-3AD203B41FA5}">
                          <a16:colId xmlns:a16="http://schemas.microsoft.com/office/drawing/2014/main" val="498735916"/>
                        </a:ext>
                      </a:extLst>
                    </a:gridCol>
                    <a:gridCol w="1588012">
                      <a:extLst>
                        <a:ext uri="{9D8B030D-6E8A-4147-A177-3AD203B41FA5}">
                          <a16:colId xmlns:a16="http://schemas.microsoft.com/office/drawing/2014/main" val="2530010754"/>
                        </a:ext>
                      </a:extLst>
                    </a:gridCol>
                    <a:gridCol w="1589033">
                      <a:extLst>
                        <a:ext uri="{9D8B030D-6E8A-4147-A177-3AD203B41FA5}">
                          <a16:colId xmlns:a16="http://schemas.microsoft.com/office/drawing/2014/main" val="517656273"/>
                        </a:ext>
                      </a:extLst>
                    </a:gridCol>
                  </a:tblGrid>
                  <a:tr h="4484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383" t="-13514" r="-101533" b="-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383" t="-13514" r="-1533" b="-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754060"/>
                      </a:ext>
                    </a:extLst>
                  </a:tr>
                  <a:tr h="469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3" t="-109091" r="-2015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1369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000" kern="100"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5820257"/>
                      </a:ext>
                    </a:extLst>
                  </a:tr>
                  <a:tr h="4484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83" t="-217568" r="-201533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255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000" kern="100"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0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62985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50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Performance Evaluation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9DE37D-92C5-7A40-8AC1-B60EB22C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38259"/>
              </p:ext>
            </p:extLst>
          </p:nvPr>
        </p:nvGraphicFramePr>
        <p:xfrm>
          <a:off x="3656617" y="1457701"/>
          <a:ext cx="4878765" cy="1828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122">
                  <a:extLst>
                    <a:ext uri="{9D8B030D-6E8A-4147-A177-3AD203B41FA5}">
                      <a16:colId xmlns:a16="http://schemas.microsoft.com/office/drawing/2014/main" val="306236239"/>
                    </a:ext>
                  </a:extLst>
                </a:gridCol>
                <a:gridCol w="1229388">
                  <a:extLst>
                    <a:ext uri="{9D8B030D-6E8A-4147-A177-3AD203B41FA5}">
                      <a16:colId xmlns:a16="http://schemas.microsoft.com/office/drawing/2014/main" val="1029254896"/>
                    </a:ext>
                  </a:extLst>
                </a:gridCol>
                <a:gridCol w="1626255">
                  <a:extLst>
                    <a:ext uri="{9D8B030D-6E8A-4147-A177-3AD203B41FA5}">
                      <a16:colId xmlns:a16="http://schemas.microsoft.com/office/drawing/2014/main" val="388273835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Classifier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" pitchFamily="2" charset="0"/>
                          <a:cs typeface="Calibri" panose="020F0502020204030204" pitchFamily="34" charset="0"/>
                        </a:rPr>
                        <a:t>Accuracy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43858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" pitchFamily="2" charset="0"/>
                          <a:cs typeface="Calibri" panose="020F0502020204030204" pitchFamily="34" charset="0"/>
                        </a:rPr>
                        <a:t>82.94%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9677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" pitchFamily="2" charset="0"/>
                          <a:cs typeface="Calibri" panose="020F0502020204030204" pitchFamily="34" charset="0"/>
                        </a:rPr>
                        <a:t>84.30%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2396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 Bayes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" pitchFamily="2" charset="0"/>
                          <a:cs typeface="Calibri" panose="020F0502020204030204" pitchFamily="34" charset="0"/>
                        </a:rPr>
                        <a:t>84.05%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96413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" pitchFamily="2" charset="0"/>
                          <a:cs typeface="Calibri" panose="020F0502020204030204" pitchFamily="34" charset="0"/>
                        </a:rPr>
                        <a:t>84.30%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73909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7B09D12-499D-9E41-AE39-07B37568164D}"/>
              </a:ext>
            </a:extLst>
          </p:cNvPr>
          <p:cNvSpPr/>
          <p:nvPr/>
        </p:nvSpPr>
        <p:spPr>
          <a:xfrm>
            <a:off x="2861528" y="3654632"/>
            <a:ext cx="788564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Higher accuracy: Decision Tree,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Predict all: non-match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Meaningless</a:t>
            </a:r>
          </a:p>
          <a:p>
            <a:pPr lvl="1"/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Higher AUC: KNN, Naïve Bayes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More meaningful</a:t>
            </a:r>
          </a:p>
          <a:p>
            <a:pPr lvl="1"/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Imbalanced-label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4133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4</a:t>
            </a:r>
            <a:endParaRPr lang="zh-CN" altLang="en-US" sz="13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65808" y="3338839"/>
            <a:ext cx="3904343" cy="5232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>
                <a:solidFill>
                  <a:srgbClr val="3B3838"/>
                </a:solidFill>
                <a:latin typeface="微软雅黑"/>
                <a:ea typeface="微软雅黑"/>
              </a:rPr>
              <a:t>Conclusion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PART 04</a:t>
            </a:r>
            <a:endParaRPr lang="zh-CN" altLang="en-US" sz="2000" b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B7689F7-7AA0-2744-9F50-28908988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Discussion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51755D-9D35-4AE2-92D2-7BAEFD8F528A}"/>
              </a:ext>
            </a:extLst>
          </p:cNvPr>
          <p:cNvSpPr txBox="1"/>
          <p:nvPr/>
        </p:nvSpPr>
        <p:spPr>
          <a:xfrm>
            <a:off x="1333500" y="1885950"/>
            <a:ext cx="935355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It is difficlut to predict human's behaviour, especially in emotional topic.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Even though we used powerful classifier, they showed weak prediction ability in predicting such human decisions.</a:t>
            </a:r>
            <a:endParaRPr lang="en-US" sz="2000">
              <a:ea typeface="等线"/>
            </a:endParaRPr>
          </a:p>
          <a:p>
            <a:endParaRPr lang="en-US" sz="2000">
              <a:ea typeface="等线"/>
            </a:endParaRPr>
          </a:p>
          <a:p>
            <a:r>
              <a:rPr lang="en-US" sz="2000">
                <a:ea typeface="+mn-lt"/>
                <a:cs typeface="+mn-lt"/>
              </a:rPr>
              <a:t>There are several questions exist in the real world:</a:t>
            </a:r>
          </a:p>
          <a:p>
            <a:pPr marL="285750" indent="-285750">
              <a:buFont typeface="Symbol"/>
              <a:buChar char="•"/>
            </a:pPr>
            <a:r>
              <a:rPr lang="en-US" sz="2000">
                <a:ea typeface="+mn-lt"/>
                <a:cs typeface="+mn-lt"/>
              </a:rPr>
              <a:t>One ranked high on the other but they did not match with each other.</a:t>
            </a:r>
          </a:p>
          <a:p>
            <a:pPr marL="285750" indent="-285750">
              <a:buFont typeface="Symbol"/>
              <a:buChar char="•"/>
            </a:pPr>
            <a:r>
              <a:rPr lang="en-US" sz="2000">
                <a:ea typeface="+mn-lt"/>
                <a:cs typeface="+mn-lt"/>
              </a:rPr>
              <a:t>The rank point of two experiment participants is not high, but they matched in the end.</a:t>
            </a:r>
          </a:p>
          <a:p>
            <a:endParaRPr lang="en-US" sz="20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29287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Our Suggestion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E9636D6-21D2-43DF-A46C-DB24015815F8}"/>
              </a:ext>
            </a:extLst>
          </p:cNvPr>
          <p:cNvGrpSpPr/>
          <p:nvPr/>
        </p:nvGrpSpPr>
        <p:grpSpPr>
          <a:xfrm>
            <a:off x="723900" y="1495425"/>
            <a:ext cx="4572000" cy="4238625"/>
            <a:chOff x="1009650" y="1057275"/>
            <a:chExt cx="4572000" cy="4238625"/>
          </a:xfrm>
        </p:grpSpPr>
        <p:graphicFrame>
          <p:nvGraphicFramePr>
            <p:cNvPr id="3" name="Diagram 3">
              <a:extLst>
                <a:ext uri="{FF2B5EF4-FFF2-40B4-BE49-F238E27FC236}">
                  <a16:creationId xmlns:a16="http://schemas.microsoft.com/office/drawing/2014/main" id="{74B763D4-A1AC-478F-A369-2DB2E70B4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3408437"/>
                </p:ext>
              </p:extLst>
            </p:nvPr>
          </p:nvGraphicFramePr>
          <p:xfrm>
            <a:off x="1009650" y="1638300"/>
            <a:ext cx="45720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A7E3D89-D82D-47E4-ACE4-46AFB3EE2DBF}"/>
                </a:ext>
              </a:extLst>
            </p:cNvPr>
            <p:cNvSpPr txBox="1"/>
            <p:nvPr/>
          </p:nvSpPr>
          <p:spPr>
            <a:xfrm>
              <a:off x="2362200" y="1057275"/>
              <a:ext cx="16764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Short Term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8535788D-5638-4D64-86FF-70BD296AC5E3}"/>
              </a:ext>
            </a:extLst>
          </p:cNvPr>
          <p:cNvGrpSpPr/>
          <p:nvPr/>
        </p:nvGrpSpPr>
        <p:grpSpPr>
          <a:xfrm>
            <a:off x="6991350" y="1495425"/>
            <a:ext cx="4572000" cy="4238625"/>
            <a:chOff x="6581775" y="1057275"/>
            <a:chExt cx="4572000" cy="4238625"/>
          </a:xfrm>
        </p:grpSpPr>
        <p:graphicFrame>
          <p:nvGraphicFramePr>
            <p:cNvPr id="188" name="Diagram 3">
              <a:extLst>
                <a:ext uri="{FF2B5EF4-FFF2-40B4-BE49-F238E27FC236}">
                  <a16:creationId xmlns:a16="http://schemas.microsoft.com/office/drawing/2014/main" id="{FB9352A5-8470-45A0-A023-33866783D3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7133895"/>
                </p:ext>
              </p:extLst>
            </p:nvPr>
          </p:nvGraphicFramePr>
          <p:xfrm>
            <a:off x="6581775" y="1638300"/>
            <a:ext cx="45720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A04534E3-01BF-41FD-AE02-A76EB24CD8BC}"/>
                </a:ext>
              </a:extLst>
            </p:cNvPr>
            <p:cNvSpPr txBox="1"/>
            <p:nvPr/>
          </p:nvSpPr>
          <p:spPr>
            <a:xfrm>
              <a:off x="8029575" y="1057275"/>
              <a:ext cx="16764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Long Term</a:t>
              </a:r>
            </a:p>
          </p:txBody>
        </p:sp>
      </p:grpSp>
      <p:sp>
        <p:nvSpPr>
          <p:cNvPr id="418" name="Cross 417">
            <a:extLst>
              <a:ext uri="{FF2B5EF4-FFF2-40B4-BE49-F238E27FC236}">
                <a16:creationId xmlns:a16="http://schemas.microsoft.com/office/drawing/2014/main" id="{2F8ECEE1-D951-4F96-A3E5-0374EAA221B5}"/>
              </a:ext>
            </a:extLst>
          </p:cNvPr>
          <p:cNvSpPr/>
          <p:nvPr/>
        </p:nvSpPr>
        <p:spPr>
          <a:xfrm>
            <a:off x="5686425" y="3438525"/>
            <a:ext cx="914400" cy="9334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>
              <a:defRPr/>
            </a:pPr>
            <a:r>
              <a:rPr lang="en-US" altLang="zh-CN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Background Introduction</a:t>
            </a:r>
            <a:endParaRPr lang="zh-CN" altLang="en-US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5341091-3A9B-E24B-9477-C81CF70CD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Reference List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2919EE-BE8B-DD49-B723-22C36474B544}"/>
              </a:ext>
            </a:extLst>
          </p:cNvPr>
          <p:cNvSpPr txBox="1"/>
          <p:nvPr/>
        </p:nvSpPr>
        <p:spPr>
          <a:xfrm>
            <a:off x="1333925" y="2116131"/>
            <a:ext cx="1015519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[1] </a:t>
            </a:r>
            <a:r>
              <a:rPr lang="en-US" err="1">
                <a:ea typeface="+mn-lt"/>
                <a:cs typeface="+mn-lt"/>
              </a:rPr>
              <a:t>Björkgren</a:t>
            </a:r>
            <a:r>
              <a:rPr lang="en-US">
                <a:ea typeface="+mn-lt"/>
                <a:cs typeface="+mn-lt"/>
              </a:rPr>
              <a:t>, Andreas &amp; </a:t>
            </a:r>
            <a:r>
              <a:rPr lang="en-US" err="1">
                <a:ea typeface="+mn-lt"/>
                <a:cs typeface="+mn-lt"/>
              </a:rPr>
              <a:t>Brodin</a:t>
            </a:r>
            <a:r>
              <a:rPr lang="en-US">
                <a:ea typeface="+mn-lt"/>
                <a:cs typeface="+mn-lt"/>
              </a:rPr>
              <a:t>, Henrik, 2005, </a:t>
            </a:r>
            <a:r>
              <a:rPr lang="en-US" u="sng">
                <a:ea typeface="+mn-lt"/>
                <a:cs typeface="+mn-lt"/>
                <a:hlinkClick r:id="rId3"/>
              </a:rPr>
              <a:t>http://www.diva-portal.se/smash/get/diva2:4018/FULLTEXT01.pdf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[2] Columbia University Libraries, “Gender Differences in Mate Selection: Evidence from a Speed Dating Experiment,” Academic Commons, Available: </a:t>
            </a:r>
            <a:r>
              <a:rPr lang="en-US" u="sng">
                <a:ea typeface="+mn-lt"/>
                <a:cs typeface="+mn-lt"/>
                <a:hlinkClick r:id="rId4"/>
              </a:rPr>
              <a:t>https://academiccommons.columbia.edu/doi/10.7916/D8FB585Z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>
              <a:ea typeface="等线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787B1AB-3630-9A40-8EF2-B61A45B4E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1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FF8F6-6D09-B94A-B7F1-20895C85F597}"/>
              </a:ext>
            </a:extLst>
          </p:cNvPr>
          <p:cNvSpPr/>
          <p:nvPr/>
        </p:nvSpPr>
        <p:spPr>
          <a:xfrm>
            <a:off x="2012731" y="2975981"/>
            <a:ext cx="8166538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等线"/>
                <a:ea typeface="等线"/>
              </a:rPr>
              <a:t>Project GitHub link: </a:t>
            </a:r>
            <a:r>
              <a:rPr lang="en-US" u="sng" dirty="0">
                <a:solidFill>
                  <a:srgbClr val="0563C1"/>
                </a:solidFill>
                <a:latin typeface="等线"/>
                <a:ea typeface="等线"/>
                <a:hlinkClick r:id="rId2"/>
              </a:rPr>
              <a:t>https://github.com/blueice930/cs3481-project2</a:t>
            </a:r>
            <a:r>
              <a:rPr lang="en-US" dirty="0">
                <a:solidFill>
                  <a:srgbClr val="000000"/>
                </a:solidFill>
                <a:latin typeface="等线"/>
                <a:ea typeface="等线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等线"/>
                <a:ea typeface="等线"/>
              </a:rPr>
              <a:t>All project's materials including datasets, documents, source codes and graphs can be found on GitHub.</a:t>
            </a:r>
            <a:endParaRPr lang="en-US" b="0" i="0" dirty="0">
              <a:solidFill>
                <a:srgbClr val="000000"/>
              </a:solidFill>
              <a:effectLst/>
              <a:latin typeface="等线"/>
              <a:ea typeface="等线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0E065-888F-6440-9099-C36E758752FD}"/>
              </a:ext>
            </a:extLst>
          </p:cNvPr>
          <p:cNvSpPr txBox="1"/>
          <p:nvPr/>
        </p:nvSpPr>
        <p:spPr>
          <a:xfrm>
            <a:off x="3321269" y="1860330"/>
            <a:ext cx="5208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93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Speed-Dating Experiment</a:t>
              </a:r>
              <a:endParaRPr lang="en-US" altLang="zh-CN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Heart 388">
            <a:extLst>
              <a:ext uri="{FF2B5EF4-FFF2-40B4-BE49-F238E27FC236}">
                <a16:creationId xmlns:a16="http://schemas.microsoft.com/office/drawing/2014/main" id="{D633574D-DEEE-473F-B29F-B12F88EAB770}"/>
              </a:ext>
            </a:extLst>
          </p:cNvPr>
          <p:cNvSpPr/>
          <p:nvPr/>
        </p:nvSpPr>
        <p:spPr>
          <a:xfrm>
            <a:off x="6097976" y="1935732"/>
            <a:ext cx="4313205" cy="3824375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等线"/>
              </a:rPr>
              <a:t>How to be the apple of your eyes?</a:t>
            </a: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C60FDD69-52D4-41AC-80AE-703B94F0E3F4}"/>
              </a:ext>
            </a:extLst>
          </p:cNvPr>
          <p:cNvSpPr/>
          <p:nvPr/>
        </p:nvSpPr>
        <p:spPr>
          <a:xfrm>
            <a:off x="2459607" y="3070644"/>
            <a:ext cx="1595885" cy="1538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等线"/>
              </a:rPr>
              <a:t>Features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0961149-F328-4E6F-BED3-EC9420A2F41D}"/>
              </a:ext>
            </a:extLst>
          </p:cNvPr>
          <p:cNvSpPr/>
          <p:nvPr/>
        </p:nvSpPr>
        <p:spPr>
          <a:xfrm>
            <a:off x="2459608" y="4925324"/>
            <a:ext cx="1595885" cy="1538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等线"/>
              </a:rPr>
              <a:t>Senses</a:t>
            </a:r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448BA1F-CE93-49B9-871F-61E988FEE1EC}"/>
              </a:ext>
            </a:extLst>
          </p:cNvPr>
          <p:cNvSpPr/>
          <p:nvPr/>
        </p:nvSpPr>
        <p:spPr>
          <a:xfrm>
            <a:off x="2459607" y="1230342"/>
            <a:ext cx="1595885" cy="1538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等线"/>
              </a:rPr>
              <a:t>Look</a:t>
            </a:r>
            <a:endParaRPr lang="en-US"/>
          </a:p>
        </p:txBody>
      </p:sp>
      <p:sp>
        <p:nvSpPr>
          <p:cNvPr id="437" name="Arrow: Down 436">
            <a:extLst>
              <a:ext uri="{FF2B5EF4-FFF2-40B4-BE49-F238E27FC236}">
                <a16:creationId xmlns:a16="http://schemas.microsoft.com/office/drawing/2014/main" id="{D7220543-3ECB-4A7D-BC75-FB9949C5E86F}"/>
              </a:ext>
            </a:extLst>
          </p:cNvPr>
          <p:cNvSpPr/>
          <p:nvPr/>
        </p:nvSpPr>
        <p:spPr>
          <a:xfrm rot="17580000">
            <a:off x="4657668" y="2045704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Arrow: Down 247">
            <a:extLst>
              <a:ext uri="{FF2B5EF4-FFF2-40B4-BE49-F238E27FC236}">
                <a16:creationId xmlns:a16="http://schemas.microsoft.com/office/drawing/2014/main" id="{70F5D137-0C8C-43FD-88A3-28680E2B5EEA}"/>
              </a:ext>
            </a:extLst>
          </p:cNvPr>
          <p:cNvSpPr/>
          <p:nvPr/>
        </p:nvSpPr>
        <p:spPr>
          <a:xfrm rot="16200000">
            <a:off x="4600158" y="3354043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Arrow: Down 248">
            <a:extLst>
              <a:ext uri="{FF2B5EF4-FFF2-40B4-BE49-F238E27FC236}">
                <a16:creationId xmlns:a16="http://schemas.microsoft.com/office/drawing/2014/main" id="{678267AC-23AF-4F6C-AFB1-3E652AC716DF}"/>
              </a:ext>
            </a:extLst>
          </p:cNvPr>
          <p:cNvSpPr/>
          <p:nvPr/>
        </p:nvSpPr>
        <p:spPr>
          <a:xfrm rot="15000000">
            <a:off x="4700800" y="4648006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8" name="Graphic 438" descr="Questions">
            <a:extLst>
              <a:ext uri="{FF2B5EF4-FFF2-40B4-BE49-F238E27FC236}">
                <a16:creationId xmlns:a16="http://schemas.microsoft.com/office/drawing/2014/main" id="{7CC893F0-03C6-458E-843D-2898931A1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856" y="815197"/>
            <a:ext cx="914400" cy="914400"/>
          </a:xfrm>
          <a:prstGeom prst="rect">
            <a:avLst/>
          </a:prstGeom>
        </p:spPr>
      </p:pic>
      <p:pic>
        <p:nvPicPr>
          <p:cNvPr id="252" name="Graphic 438" descr="Questions">
            <a:extLst>
              <a:ext uri="{FF2B5EF4-FFF2-40B4-BE49-F238E27FC236}">
                <a16:creationId xmlns:a16="http://schemas.microsoft.com/office/drawing/2014/main" id="{078C52C7-18ED-4BCC-8260-9110A8E25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856" y="3187461"/>
            <a:ext cx="914400" cy="914400"/>
          </a:xfrm>
          <a:prstGeom prst="rect">
            <a:avLst/>
          </a:prstGeom>
        </p:spPr>
      </p:pic>
      <p:pic>
        <p:nvPicPr>
          <p:cNvPr id="253" name="Graphic 438" descr="Questions">
            <a:extLst>
              <a:ext uri="{FF2B5EF4-FFF2-40B4-BE49-F238E27FC236}">
                <a16:creationId xmlns:a16="http://schemas.microsoft.com/office/drawing/2014/main" id="{AD6FC9AA-9AFB-4B2E-9F2A-D42A94097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234" y="2770517"/>
            <a:ext cx="914400" cy="914400"/>
          </a:xfrm>
          <a:prstGeom prst="rect">
            <a:avLst/>
          </a:prstGeom>
        </p:spPr>
      </p:pic>
      <p:pic>
        <p:nvPicPr>
          <p:cNvPr id="254" name="Graphic 438" descr="Questions">
            <a:extLst>
              <a:ext uri="{FF2B5EF4-FFF2-40B4-BE49-F238E27FC236}">
                <a16:creationId xmlns:a16="http://schemas.microsoft.com/office/drawing/2014/main" id="{951FCF93-2BF7-42F3-AAB5-1752A40A6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215" y="4855234"/>
            <a:ext cx="914400" cy="914400"/>
          </a:xfrm>
          <a:prstGeom prst="rect">
            <a:avLst/>
          </a:prstGeom>
        </p:spPr>
      </p:pic>
      <p:pic>
        <p:nvPicPr>
          <p:cNvPr id="255" name="Graphic 438" descr="Questions">
            <a:extLst>
              <a:ext uri="{FF2B5EF4-FFF2-40B4-BE49-F238E27FC236}">
                <a16:creationId xmlns:a16="http://schemas.microsoft.com/office/drawing/2014/main" id="{FB8EFD14-CAD0-486F-8DAE-3296ABBCB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101" y="4855233"/>
            <a:ext cx="914400" cy="914400"/>
          </a:xfrm>
          <a:prstGeom prst="rect">
            <a:avLst/>
          </a:prstGeom>
        </p:spPr>
      </p:pic>
      <p:pic>
        <p:nvPicPr>
          <p:cNvPr id="440" name="Graphic 438" descr="Questions">
            <a:extLst>
              <a:ext uri="{FF2B5EF4-FFF2-40B4-BE49-F238E27FC236}">
                <a16:creationId xmlns:a16="http://schemas.microsoft.com/office/drawing/2014/main" id="{C4866913-ACBC-4666-BF17-2C91F88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215" y="4855234"/>
            <a:ext cx="914400" cy="914400"/>
          </a:xfrm>
          <a:prstGeom prst="rect">
            <a:avLst/>
          </a:prstGeom>
        </p:spPr>
      </p:pic>
      <p:pic>
        <p:nvPicPr>
          <p:cNvPr id="441" name="Graphic 438" descr="Questions">
            <a:extLst>
              <a:ext uri="{FF2B5EF4-FFF2-40B4-BE49-F238E27FC236}">
                <a16:creationId xmlns:a16="http://schemas.microsoft.com/office/drawing/2014/main" id="{C4866913-ACBC-4666-BF17-2C91F88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882" y="5760109"/>
            <a:ext cx="914400" cy="914400"/>
          </a:xfrm>
          <a:prstGeom prst="rect">
            <a:avLst/>
          </a:prstGeom>
        </p:spPr>
      </p:pic>
      <p:pic>
        <p:nvPicPr>
          <p:cNvPr id="442" name="Graphic 438" descr="Questions">
            <a:extLst>
              <a:ext uri="{FF2B5EF4-FFF2-40B4-BE49-F238E27FC236}">
                <a16:creationId xmlns:a16="http://schemas.microsoft.com/office/drawing/2014/main" id="{C4866913-ACBC-4666-BF17-2C91F88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267" y="1661663"/>
            <a:ext cx="914400" cy="914400"/>
          </a:xfrm>
          <a:prstGeom prst="rect">
            <a:avLst/>
          </a:prstGeom>
        </p:spPr>
      </p:pic>
      <p:pic>
        <p:nvPicPr>
          <p:cNvPr id="443" name="Graphic 438" descr="Questions">
            <a:extLst>
              <a:ext uri="{FF2B5EF4-FFF2-40B4-BE49-F238E27FC236}">
                <a16:creationId xmlns:a16="http://schemas.microsoft.com/office/drawing/2014/main" id="{C4866913-ACBC-4666-BF17-2C91F88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68" y="3791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Dataset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F57874-0D0A-4071-9300-DD97FDFEAED9}"/>
              </a:ext>
            </a:extLst>
          </p:cNvPr>
          <p:cNvSpPr txBox="1"/>
          <p:nvPr/>
        </p:nvSpPr>
        <p:spPr>
          <a:xfrm>
            <a:off x="4114800" y="954477"/>
            <a:ext cx="4523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dataset is downloadable at Kaggle.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BA3E0871-8D35-43F3-9C6C-9FA1EEEA9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785313"/>
              </p:ext>
            </p:extLst>
          </p:nvPr>
        </p:nvGraphicFramePr>
        <p:xfrm>
          <a:off x="2760452" y="2103407"/>
          <a:ext cx="688675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11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2</a:t>
            </a:r>
            <a:endParaRPr lang="zh-CN" altLang="en-US" sz="13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114364"/>
            <a:ext cx="3904343" cy="954107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B3838"/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Preprocessing &amp; Visualization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微软雅黑"/>
                <a:ea typeface="微软雅黑"/>
                <a:sym typeface="Source Han Serif SC" panose="02020400000000000000" pitchFamily="18" charset="-122"/>
              </a:rPr>
              <a:t>PART 02</a:t>
            </a:r>
            <a:endParaRPr lang="zh-CN" altLang="en-US" sz="2000" b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5341091-3A9B-E24B-9477-C81CF70CD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72" y="521135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>
                  <a:ea typeface="+mn-lt"/>
                  <a:cs typeface="+mn-lt"/>
                  <a:sym typeface="Source Han Serif SC" panose="02020400000000000000" pitchFamily="18" charset="-122"/>
                </a:rPr>
                <a:t>Preprocessing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33E8C4-14A6-D742-98A9-047AE4D0FCDF}"/>
              </a:ext>
            </a:extLst>
          </p:cNvPr>
          <p:cNvSpPr txBox="1"/>
          <p:nvPr/>
        </p:nvSpPr>
        <p:spPr>
          <a:xfrm>
            <a:off x="4375817" y="1841977"/>
            <a:ext cx="34403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Unify Rating Scheme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Data Cleaning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Feature Engineering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2501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/>
                <a:t>Rating Scheme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0A4A387-8471-D441-9322-F6AEBA4C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308" y="1067868"/>
            <a:ext cx="5119805" cy="55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defRPr/>
              </a:pPr>
              <a:r>
                <a:rPr lang="en-US" sz="3200" b="1"/>
                <a:t>Data Cleaning</a:t>
              </a:r>
              <a:endParaRPr lang="en-US"/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0B518E-A256-D04D-B01A-58343095BC41}"/>
              </a:ext>
            </a:extLst>
          </p:cNvPr>
          <p:cNvSpPr txBox="1"/>
          <p:nvPr/>
        </p:nvSpPr>
        <p:spPr>
          <a:xfrm>
            <a:off x="4688549" y="2644170"/>
            <a:ext cx="2919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Feature Selection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2. Filled Null value</a:t>
            </a:r>
          </a:p>
        </p:txBody>
      </p:sp>
    </p:spTree>
    <p:extLst>
      <p:ext uri="{BB962C8B-B14F-4D97-AF65-F5344CB8AC3E}">
        <p14:creationId xmlns:p14="http://schemas.microsoft.com/office/powerpoint/2010/main" val="2743331608"/>
      </p:ext>
    </p:extLst>
  </p:cSld>
  <p:clrMapOvr>
    <a:masterClrMapping/>
  </p:clrMapOvr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Macintosh PowerPoint</Application>
  <PresentationFormat>宽屏</PresentationFormat>
  <Paragraphs>327</Paragraphs>
  <Slides>31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等线</vt:lpstr>
      <vt:lpstr>等线 Light</vt:lpstr>
      <vt:lpstr>微软雅黑</vt:lpstr>
      <vt:lpstr>Arial</vt:lpstr>
      <vt:lpstr>Calibri</vt:lpstr>
      <vt:lpstr>Cambria Math</vt:lpstr>
      <vt:lpstr>Century Gothic</vt:lpstr>
      <vt:lpstr>Consolas</vt:lpstr>
      <vt:lpstr>Symbol</vt:lpstr>
      <vt:lpstr>AAAAAAAAAAAAAAAAAA）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 Jiaqing</cp:lastModifiedBy>
  <cp:revision>3</cp:revision>
  <dcterms:created xsi:type="dcterms:W3CDTF">2019-01-17T09:32:26Z</dcterms:created>
  <dcterms:modified xsi:type="dcterms:W3CDTF">2020-05-01T16:01:17Z</dcterms:modified>
</cp:coreProperties>
</file>