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9" r:id="rId2"/>
    <p:sldId id="258" r:id="rId3"/>
    <p:sldId id="413" r:id="rId4"/>
    <p:sldId id="442" r:id="rId5"/>
    <p:sldId id="443" r:id="rId6"/>
    <p:sldId id="360" r:id="rId7"/>
    <p:sldId id="444" r:id="rId8"/>
    <p:sldId id="445" r:id="rId9"/>
    <p:sldId id="414" r:id="rId10"/>
    <p:sldId id="446" r:id="rId11"/>
    <p:sldId id="447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2"/>
    <a:srgbClr val="950304"/>
    <a:srgbClr val="000BF4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0"/>
    <p:restoredTop sz="96405"/>
  </p:normalViewPr>
  <p:slideViewPr>
    <p:cSldViewPr snapToGrid="0" snapToObjects="1">
      <p:cViewPr varScale="1">
        <p:scale>
          <a:sx n="96" d="100"/>
          <a:sy n="9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115DB-1FD1-6041-A475-2D389538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5D5305-2ABA-A34E-843A-D906DEF1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5F136F-4673-7E4C-8BB0-79C35938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D8051-66BA-7F4A-A390-15D185AC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FB62E4-8205-B24C-A1CA-A07A85F4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48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F0DA0-8FF4-EF44-9FD8-83DC68F7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F68EC3-BA57-CF4D-AD3E-0BA6C17A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B03B3-94FF-0843-A152-E9EBD22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5F020-CA9E-C74A-A1C5-77AE67CC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7B04A-BBD0-EA4C-81DF-BC1FB3ED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671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463712-1A48-A844-8D65-6E335EA04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2B6E0C-A0E9-124F-947C-794B7D302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AD7245-31F2-7043-97D0-8196FD4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064340-7479-014E-A57C-4410C76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F9AB6B-5785-9B4F-B615-04671E8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84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B39FC-C4CF-B54C-BD21-4A29C6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6F8B46-F421-F545-ADF2-7878331B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4E60C7-54F9-8E44-B2B5-7CC5DBAD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F67EF1-9416-0F46-BA6D-4F53F87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395E47-C747-6149-A008-5F52568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630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5B5F9-2143-D54B-9213-1CC210FA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342B0B-C55E-1B46-B34B-9F1BA0F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690275-6CAE-2A46-9F4C-016AD691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300CE-7E3B-8147-B9B3-116B1C6A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971C9-1D59-5148-AC4B-88DEEE3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821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CCF5AC-F084-854F-B9FE-F9F8DFA4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34ABD4-37D2-9848-9D48-7B956CF0A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03DCED-78DD-7340-A0D1-4F23BAC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2919BC-A222-1749-A503-B6B37C6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2A224E-CEF3-3945-B0B3-1004AB9B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401BC0-6C04-3D48-93D2-CA819E14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70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41A64-02CE-7241-9786-4F5012EC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D88599-2C34-2340-B6C6-96A651D4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EE1152-2012-1E43-85E0-CE82DE3B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BADB07-E1AB-C145-B587-95F8B60ED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EF5745-E6C5-664B-B934-E119FE11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61D0683-EF81-304D-BE14-3982829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8A7099-D91A-8F4B-8E2E-D51FB8C1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56D073-E448-0145-B38C-0F49711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56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51911-E922-3844-A380-705E8C5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7B7295-A75B-4142-8840-C674FD14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7A43E3-87C8-1C47-87A9-13BCE47D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122826-B996-BA4A-AF1D-250A92CE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562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52405B-AFC6-A243-992E-FCD28570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94A300A-CBA2-EF43-90D7-CB028092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650203-A9C1-1647-9D11-9DE62AA0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60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6BA78-C642-294A-A73F-F994BE10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D56C1-C4BC-4847-BED4-2701F61B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B1A6F1-1FB3-3A4E-8D30-97AB014A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B59231-63B7-DE44-8B93-F6416FA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E04FDD-2D42-F14F-90C2-06078D85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EF1AAF-68FB-1746-BC5F-74921092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57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FF119-680C-D841-B34B-3490973B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4A0F81-AE05-D546-B8C8-07DF9512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4FCC85-CFE3-9245-AD1A-9C93E52A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B93AEA-BCE0-BF4E-B430-B91A2B98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6B9818-1E5F-3844-BB7B-D48E3BC3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30522B-A541-8A41-A3C1-92110A50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63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B7AD3C-4906-A343-AC8A-390B87BC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B2CCFA-CB8C-7045-A25C-E6E4615E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6125C4-F73C-834C-A494-F403BCBA6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5EF6-B753-6845-8DDE-8B2F1383A3EE}" type="datetimeFigureOut">
              <a:rPr lang="x-none" smtClean="0"/>
              <a:t>2024/4/19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EAFAA9-F77B-EE4F-96DA-679042F4F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DCCD5-FF31-CB47-936E-B99A5C00D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383C-656E-944C-AAED-D27292B9513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188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5D6BC9-A515-5142-9D5A-2798727F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79" y="2763025"/>
            <a:ext cx="11353442" cy="15171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Strain Limiting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Position Based Dynamics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434C85-CD8E-2241-BDD3-BFE470C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91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C7B5CD-E0D8-5D40-8F1A-069F904C8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" t="2814" r="41760" b="7315"/>
          <a:stretch/>
        </p:blipFill>
        <p:spPr>
          <a:xfrm>
            <a:off x="5882640" y="676435"/>
            <a:ext cx="6188287" cy="6045040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US" b="1" dirty="0"/>
              <a:t>Pros and Cons of PBD</a:t>
            </a:r>
            <a:endParaRPr lang="x-non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43D2E67C-4981-2E48-A5DE-178CF2DD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37" y="1691281"/>
            <a:ext cx="5148843" cy="431760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Pros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+mj-lt"/>
              </a:rPr>
              <a:t>Parallelable on GPUs (PhysX)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+mj-lt"/>
              </a:rPr>
              <a:t>Easy to implement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+mj-lt"/>
              </a:rPr>
              <a:t>Fast in low resolutions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+mj-lt"/>
              </a:rPr>
              <a:t>Generic, can handle other coupling and constraints, including fluids</a:t>
            </a:r>
          </a:p>
          <a:p>
            <a:pPr lvl="1"/>
            <a:endParaRPr lang="en-US" sz="1000" dirty="0">
              <a:latin typeface="+mj-lt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+mj-lt"/>
              </a:rPr>
              <a:t>Cons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+mj-lt"/>
              </a:rPr>
              <a:t>Not physically correct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+mj-lt"/>
              </a:rPr>
              <a:t>Low performance in high resolutions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  <a:latin typeface="+mj-lt"/>
              </a:rPr>
              <a:t>Hierarchical approaches (can cause oscillation and other issues…)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  <a:latin typeface="+mj-lt"/>
              </a:rPr>
              <a:t>Acceleration approaches, like Chebyshev</a:t>
            </a:r>
          </a:p>
        </p:txBody>
      </p:sp>
    </p:spTree>
    <p:extLst>
      <p:ext uri="{BB962C8B-B14F-4D97-AF65-F5344CB8AC3E}">
        <p14:creationId xmlns:p14="http://schemas.microsoft.com/office/powerpoint/2010/main" val="41719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560009-4EB2-D04B-B0DB-59D08CEA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2" t="10666" r="31204" b="12444"/>
          <a:stretch/>
        </p:blipFill>
        <p:spPr>
          <a:xfrm>
            <a:off x="6155634" y="929583"/>
            <a:ext cx="4172022" cy="5426766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44B2B0-F661-9345-AD4D-A4C1EC2F269A}"/>
              </a:ext>
            </a:extLst>
          </p:cNvPr>
          <p:cNvSpPr/>
          <p:nvPr/>
        </p:nvSpPr>
        <p:spPr>
          <a:xfrm>
            <a:off x="864741" y="2967335"/>
            <a:ext cx="5072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Muller. 2008. </a:t>
            </a:r>
            <a:r>
              <a:rPr lang="en-US" i="1" dirty="0">
                <a:latin typeface="+mj-lt"/>
              </a:rPr>
              <a:t>Hierarchical Position Based Dynamics. </a:t>
            </a:r>
            <a:r>
              <a:rPr lang="en-US" dirty="0">
                <a:latin typeface="+mj-lt"/>
              </a:rPr>
              <a:t>VRIPHYS.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C1DD6C3-2219-4D4E-9361-3D773152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1" y="18255"/>
            <a:ext cx="11080331" cy="1325563"/>
          </a:xfrm>
        </p:spPr>
        <p:txBody>
          <a:bodyPr/>
          <a:lstStyle/>
          <a:p>
            <a:r>
              <a:rPr lang="x-none" b="1" dirty="0"/>
              <a:t>After-Class Reading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5D9E42D0-0AE0-4949-8B03-7E6525B0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226B15-CD18-AD48-B4A6-8B862AAA934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x-none" b="1" dirty="0"/>
              <a:t>The Stiffness Issue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F46628E9-8B9E-484E-B001-EBDA9D44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08" y="1557826"/>
            <a:ext cx="10916867" cy="419598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Real-world fabrics resist strongly to stretching, once they stretch beyond certain limits.</a:t>
            </a:r>
            <a:endParaRPr lang="en-US" sz="20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But, increasing the stiffness can cause problems.</a:t>
            </a:r>
          </a:p>
          <a:p>
            <a:pPr lvl="1"/>
            <a:r>
              <a:rPr lang="en-US" sz="2000" dirty="0">
                <a:latin typeface="+mj-lt"/>
              </a:rPr>
              <a:t>Explicit integrators will be </a:t>
            </a:r>
            <a:r>
              <a:rPr lang="en-US" sz="2000" i="1" dirty="0">
                <a:latin typeface="+mj-lt"/>
              </a:rPr>
              <a:t>unstable</a:t>
            </a:r>
            <a:endParaRPr lang="en-US" sz="2000" dirty="0">
              <a:latin typeface="+mj-lt"/>
            </a:endParaRPr>
          </a:p>
          <a:p>
            <a:pPr lvl="2"/>
            <a:r>
              <a:rPr lang="en-US" dirty="0">
                <a:solidFill>
                  <a:schemeClr val="accent2"/>
                </a:solidFill>
                <a:latin typeface="+mj-lt"/>
              </a:rPr>
              <a:t>Solution: smaller time steps and more computational time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sz="2000" dirty="0">
                <a:latin typeface="+mj-lt"/>
              </a:rPr>
              <a:t>The linear systems involved in Implicit integrators will be </a:t>
            </a:r>
            <a:r>
              <a:rPr lang="en-US" sz="2000" i="1" dirty="0">
                <a:latin typeface="+mj-lt"/>
              </a:rPr>
              <a:t>ill-conditioned</a:t>
            </a:r>
            <a:r>
              <a:rPr lang="en-US" sz="2000" dirty="0">
                <a:latin typeface="+mj-lt"/>
              </a:rPr>
              <a:t>.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+mj-lt"/>
              </a:rPr>
              <a:t>Solution: more iterations and computational time.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Can we achieve high stiffness, with a low computational cost?</a:t>
            </a:r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4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xmlns="" id="{7CE53CE3-3855-7847-A59B-CE298F679027}"/>
              </a:ext>
            </a:extLst>
          </p:cNvPr>
          <p:cNvSpPr txBox="1">
            <a:spLocks/>
          </p:cNvSpPr>
          <p:nvPr/>
        </p:nvSpPr>
        <p:spPr>
          <a:xfrm>
            <a:off x="8052449" y="2089122"/>
            <a:ext cx="3218537" cy="3543190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sz="2400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xmlns="" id="{DE87DB8F-B0E4-5F4B-A205-2DD23C9B87D3}"/>
              </a:ext>
            </a:extLst>
          </p:cNvPr>
          <p:cNvSpPr txBox="1">
            <a:spLocks/>
          </p:cNvSpPr>
          <p:nvPr/>
        </p:nvSpPr>
        <p:spPr>
          <a:xfrm>
            <a:off x="4268554" y="2089122"/>
            <a:ext cx="3493336" cy="3543190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6FCE367-8337-5942-A2DE-8AAFFCC48955}"/>
              </a:ext>
            </a:extLst>
          </p:cNvPr>
          <p:cNvCxnSpPr>
            <a:cxnSpLocks/>
          </p:cNvCxnSpPr>
          <p:nvPr/>
        </p:nvCxnSpPr>
        <p:spPr>
          <a:xfrm flipV="1">
            <a:off x="4715632" y="2294286"/>
            <a:ext cx="2233834" cy="29482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x-none" b="1" dirty="0"/>
              <a:t>A Single Spring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4189FCA7-B53D-1249-A2AA-6D59A3A80E00}"/>
              </a:ext>
            </a:extLst>
          </p:cNvPr>
          <p:cNvSpPr txBox="1">
            <a:spLocks/>
          </p:cNvSpPr>
          <p:nvPr/>
        </p:nvSpPr>
        <p:spPr>
          <a:xfrm>
            <a:off x="811658" y="1225688"/>
            <a:ext cx="10839785" cy="106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a spring is infinitely stiff, we can treat the length as a constraint and define a projection function. </a:t>
            </a:r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5F86CE73-5FD9-5541-BF96-02C73CBA515E}"/>
                  </a:ext>
                </a:extLst>
              </p:cNvPr>
              <p:cNvSpPr txBox="1"/>
              <p:nvPr/>
            </p:nvSpPr>
            <p:spPr>
              <a:xfrm>
                <a:off x="1130126" y="3482949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86CE73-5FD9-5541-BF96-02C73CBA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26" y="3482949"/>
                <a:ext cx="48601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5151392-A200-E64F-8090-9AD99715D5AB}"/>
              </a:ext>
            </a:extLst>
          </p:cNvPr>
          <p:cNvSpPr/>
          <p:nvPr/>
        </p:nvSpPr>
        <p:spPr>
          <a:xfrm>
            <a:off x="2951630" y="333177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236206C-20C7-B444-B07E-0DDA257A0241}"/>
                  </a:ext>
                </a:extLst>
              </p:cNvPr>
              <p:cNvSpPr txBox="1"/>
              <p:nvPr/>
            </p:nvSpPr>
            <p:spPr>
              <a:xfrm>
                <a:off x="1433128" y="2967048"/>
                <a:ext cx="17129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rest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x-none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6206C-20C7-B444-B07E-0DDA257A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28" y="2967048"/>
                <a:ext cx="1712909" cy="369332"/>
              </a:xfrm>
              <a:prstGeom prst="rect">
                <a:avLst/>
              </a:prstGeom>
              <a:blipFill>
                <a:blip r:embed="rId3"/>
                <a:stretch>
                  <a:fillRect l="-11029" t="-20000" b="-5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xmlns="" id="{E7A9A935-5208-BC48-A01E-2518B7E80415}"/>
              </a:ext>
            </a:extLst>
          </p:cNvPr>
          <p:cNvSpPr/>
          <p:nvPr/>
        </p:nvSpPr>
        <p:spPr>
          <a:xfrm>
            <a:off x="1236074" y="332717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4DDC8EF-BC99-0B42-B525-5E77184D1D5C}"/>
                  </a:ext>
                </a:extLst>
              </p:cNvPr>
              <p:cNvSpPr txBox="1"/>
              <p:nvPr/>
            </p:nvSpPr>
            <p:spPr>
              <a:xfrm>
                <a:off x="2845203" y="3462154"/>
                <a:ext cx="486013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DDC8EF-BC99-0B42-B525-5E77184D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203" y="3462154"/>
                <a:ext cx="486013" cy="399084"/>
              </a:xfrm>
              <a:prstGeom prst="rect">
                <a:avLst/>
              </a:prstGeom>
              <a:blipFill>
                <a:blip r:embed="rId4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6549A4C-073A-784B-8645-35773754552A}"/>
              </a:ext>
            </a:extLst>
          </p:cNvPr>
          <p:cNvSpPr/>
          <p:nvPr/>
        </p:nvSpPr>
        <p:spPr>
          <a:xfrm>
            <a:off x="1433128" y="4872469"/>
            <a:ext cx="147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Constraint</a:t>
            </a:r>
            <a:endParaRPr lang="x-none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9208C30D-41CA-BC40-A648-AECAA9782CD6}"/>
                  </a:ext>
                </a:extLst>
              </p:cNvPr>
              <p:cNvSpPr txBox="1"/>
              <p:nvPr/>
            </p:nvSpPr>
            <p:spPr>
              <a:xfrm>
                <a:off x="4794499" y="5106518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08C30D-41CA-BC40-A648-AECAA9782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499" y="5106518"/>
                <a:ext cx="48601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xmlns="" id="{59583726-150E-2040-B4CE-97121C4EE80E}"/>
              </a:ext>
            </a:extLst>
          </p:cNvPr>
          <p:cNvSpPr/>
          <p:nvPr/>
        </p:nvSpPr>
        <p:spPr>
          <a:xfrm>
            <a:off x="6857822" y="219824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ADE52449-B077-0F43-BA4D-83548B9B06A3}"/>
              </a:ext>
            </a:extLst>
          </p:cNvPr>
          <p:cNvSpPr/>
          <p:nvPr/>
        </p:nvSpPr>
        <p:spPr>
          <a:xfrm>
            <a:off x="4630272" y="5153646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523AE746-24E9-0644-B055-4D243312893A}"/>
                  </a:ext>
                </a:extLst>
              </p:cNvPr>
              <p:cNvSpPr txBox="1"/>
              <p:nvPr/>
            </p:nvSpPr>
            <p:spPr>
              <a:xfrm>
                <a:off x="6949466" y="2266156"/>
                <a:ext cx="486013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AE746-24E9-0644-B055-4D243312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66" y="2266156"/>
                <a:ext cx="486013" cy="399084"/>
              </a:xfrm>
              <a:prstGeom prst="rect">
                <a:avLst/>
              </a:prstGeom>
              <a:blipFill>
                <a:blip r:embed="rId6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F1FA47DD-653B-E047-A79D-E97FB8237C62}"/>
                  </a:ext>
                </a:extLst>
              </p:cNvPr>
              <p:cNvSpPr txBox="1"/>
              <p:nvPr/>
            </p:nvSpPr>
            <p:spPr>
              <a:xfrm>
                <a:off x="5477613" y="4363391"/>
                <a:ext cx="486013" cy="370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</m:oMath>
                  </m:oMathPara>
                </a14:m>
                <a:endParaRPr lang="x-none" sz="2400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A47DD-653B-E047-A79D-E97FB8237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13" y="4363391"/>
                <a:ext cx="486013" cy="370614"/>
              </a:xfrm>
              <a:prstGeom prst="rect">
                <a:avLst/>
              </a:prstGeom>
              <a:blipFill>
                <a:blip r:embed="rId7"/>
                <a:stretch>
                  <a:fillRect l="-15385" r="-41026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73361A78-6302-4842-AB4F-ABBE9B32C5DD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1419362" y="3418823"/>
            <a:ext cx="1532268" cy="4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CC69047E-CDD5-F74A-8561-C254402B7AA4}"/>
                  </a:ext>
                </a:extLst>
              </p:cNvPr>
              <p:cNvSpPr txBox="1"/>
              <p:nvPr/>
            </p:nvSpPr>
            <p:spPr>
              <a:xfrm>
                <a:off x="6491259" y="3036194"/>
                <a:ext cx="486013" cy="412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</m:oMath>
                  </m:oMathPara>
                </a14:m>
                <a:endParaRPr lang="x-none" sz="2400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69047E-CDD5-F74A-8561-C254402B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259" y="3036194"/>
                <a:ext cx="486013" cy="412421"/>
              </a:xfrm>
              <a:prstGeom prst="rect">
                <a:avLst/>
              </a:prstGeom>
              <a:blipFill>
                <a:blip r:embed="rId8"/>
                <a:stretch>
                  <a:fillRect l="-17949" r="-41026" b="-212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3451A2BD-20FD-E941-AE5E-7C6ABDBE57F4}"/>
              </a:ext>
            </a:extLst>
          </p:cNvPr>
          <p:cNvSpPr/>
          <p:nvPr/>
        </p:nvSpPr>
        <p:spPr>
          <a:xfrm rot="18518239">
            <a:off x="4568084" y="4664843"/>
            <a:ext cx="520518" cy="238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xmlns="" id="{1BB5A086-B536-2E4B-A227-49B475E24784}"/>
              </a:ext>
            </a:extLst>
          </p:cNvPr>
          <p:cNvSpPr/>
          <p:nvPr/>
        </p:nvSpPr>
        <p:spPr>
          <a:xfrm rot="18518239" flipH="1">
            <a:off x="6229411" y="2437867"/>
            <a:ext cx="552918" cy="2355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64FF62D0-40F2-EA47-A360-D31BF9FC324C}"/>
              </a:ext>
            </a:extLst>
          </p:cNvPr>
          <p:cNvCxnSpPr>
            <a:cxnSpLocks/>
          </p:cNvCxnSpPr>
          <p:nvPr/>
        </p:nvCxnSpPr>
        <p:spPr>
          <a:xfrm flipV="1">
            <a:off x="5403589" y="3003824"/>
            <a:ext cx="1016133" cy="134112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62BFBFD-259B-BE46-AB5C-D44BAB6C3441}"/>
              </a:ext>
            </a:extLst>
          </p:cNvPr>
          <p:cNvSpPr/>
          <p:nvPr/>
        </p:nvSpPr>
        <p:spPr>
          <a:xfrm>
            <a:off x="6298041" y="2957575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C5AC641-EA75-1140-82BA-EF629EBE6AB8}"/>
              </a:ext>
            </a:extLst>
          </p:cNvPr>
          <p:cNvSpPr/>
          <p:nvPr/>
        </p:nvSpPr>
        <p:spPr>
          <a:xfrm>
            <a:off x="5280512" y="4298807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4E589B1-87CD-D045-B4D7-7D202A2C89AA}"/>
              </a:ext>
            </a:extLst>
          </p:cNvPr>
          <p:cNvCxnSpPr>
            <a:cxnSpLocks/>
          </p:cNvCxnSpPr>
          <p:nvPr/>
        </p:nvCxnSpPr>
        <p:spPr>
          <a:xfrm>
            <a:off x="8905332" y="3398061"/>
            <a:ext cx="1368399" cy="1237499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357827D7-A841-9C4D-BFD4-7B2805B2504C}"/>
                  </a:ext>
                </a:extLst>
              </p:cNvPr>
              <p:cNvSpPr txBox="1"/>
              <p:nvPr/>
            </p:nvSpPr>
            <p:spPr>
              <a:xfrm>
                <a:off x="9168133" y="3251857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7827D7-A841-9C4D-BFD4-7B2805B25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133" y="3251857"/>
                <a:ext cx="486013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xmlns="" id="{94FDC0FC-A1F6-EC48-B01C-B0EABF1FC712}"/>
              </a:ext>
            </a:extLst>
          </p:cNvPr>
          <p:cNvSpPr/>
          <p:nvPr/>
        </p:nvSpPr>
        <p:spPr>
          <a:xfrm>
            <a:off x="10245925" y="4592743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accent6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D284810D-6F2B-8041-B0BD-D16D261288AA}"/>
              </a:ext>
            </a:extLst>
          </p:cNvPr>
          <p:cNvSpPr/>
          <p:nvPr/>
        </p:nvSpPr>
        <p:spPr>
          <a:xfrm>
            <a:off x="9876407" y="4267727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8DE2820-B826-1A41-A94A-F834EEF64CB8}"/>
                  </a:ext>
                </a:extLst>
              </p:cNvPr>
              <p:cNvSpPr txBox="1"/>
              <p:nvPr/>
            </p:nvSpPr>
            <p:spPr>
              <a:xfrm>
                <a:off x="9816688" y="3829244"/>
                <a:ext cx="486013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DE2820-B826-1A41-A94A-F834EEF64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688" y="3829244"/>
                <a:ext cx="486013" cy="399084"/>
              </a:xfrm>
              <a:prstGeom prst="rect">
                <a:avLst/>
              </a:prstGeom>
              <a:blipFill>
                <a:blip r:embed="rId10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C2EF9D1-3A21-684C-B7AD-7E232A576EA0}"/>
                  </a:ext>
                </a:extLst>
              </p:cNvPr>
              <p:cNvSpPr txBox="1"/>
              <p:nvPr/>
            </p:nvSpPr>
            <p:spPr>
              <a:xfrm>
                <a:off x="8834518" y="2898698"/>
                <a:ext cx="486013" cy="370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</m:oMath>
                  </m:oMathPara>
                </a14:m>
                <a:endParaRPr lang="x-none" sz="2400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2EF9D1-3A21-684C-B7AD-7E232A57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18" y="2898698"/>
                <a:ext cx="486013" cy="370614"/>
              </a:xfrm>
              <a:prstGeom prst="rect">
                <a:avLst/>
              </a:prstGeom>
              <a:blipFill>
                <a:blip r:embed="rId11"/>
                <a:stretch>
                  <a:fillRect l="-15385" r="-41026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A2D707F5-E57D-FC4D-AAA3-7D8644CE9451}"/>
                  </a:ext>
                </a:extLst>
              </p:cNvPr>
              <p:cNvSpPr txBox="1"/>
              <p:nvPr/>
            </p:nvSpPr>
            <p:spPr>
              <a:xfrm>
                <a:off x="10245925" y="4122606"/>
                <a:ext cx="486013" cy="412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</m:oMath>
                  </m:oMathPara>
                </a14:m>
                <a:endParaRPr lang="x-none" sz="2400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2D707F5-E57D-FC4D-AAA3-7D8644CE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925" y="4122606"/>
                <a:ext cx="486013" cy="412421"/>
              </a:xfrm>
              <a:prstGeom prst="rect">
                <a:avLst/>
              </a:prstGeom>
              <a:blipFill>
                <a:blip r:embed="rId12"/>
                <a:stretch>
                  <a:fillRect l="-15385" r="-43590" b="-2058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ight Arrow 74">
            <a:extLst>
              <a:ext uri="{FF2B5EF4-FFF2-40B4-BE49-F238E27FC236}">
                <a16:creationId xmlns:a16="http://schemas.microsoft.com/office/drawing/2014/main" xmlns="" id="{722BE57E-1F7D-6744-939C-77A0991E8F48}"/>
              </a:ext>
            </a:extLst>
          </p:cNvPr>
          <p:cNvSpPr/>
          <p:nvPr/>
        </p:nvSpPr>
        <p:spPr>
          <a:xfrm rot="2577772">
            <a:off x="9719598" y="4622655"/>
            <a:ext cx="520518" cy="238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xmlns="" id="{96984878-ADA2-CC4E-8395-3F1E79E542BA}"/>
              </a:ext>
            </a:extLst>
          </p:cNvPr>
          <p:cNvSpPr/>
          <p:nvPr/>
        </p:nvSpPr>
        <p:spPr>
          <a:xfrm rot="2639429" flipH="1">
            <a:off x="8655750" y="3673872"/>
            <a:ext cx="552918" cy="2355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1D234C89-2A5C-5E4A-B3F6-671D819292B5}"/>
              </a:ext>
            </a:extLst>
          </p:cNvPr>
          <p:cNvSpPr/>
          <p:nvPr/>
        </p:nvSpPr>
        <p:spPr>
          <a:xfrm>
            <a:off x="8841494" y="3323438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B2A59803-343B-1843-8A4B-2BE33A4EAED4}"/>
              </a:ext>
            </a:extLst>
          </p:cNvPr>
          <p:cNvSpPr/>
          <p:nvPr/>
        </p:nvSpPr>
        <p:spPr>
          <a:xfrm>
            <a:off x="9185839" y="3646905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AE55BB2-2601-534E-8CEB-8EC24D45E12B}"/>
              </a:ext>
            </a:extLst>
          </p:cNvPr>
          <p:cNvSpPr/>
          <p:nvPr/>
        </p:nvSpPr>
        <p:spPr>
          <a:xfrm>
            <a:off x="5104987" y="5613513"/>
            <a:ext cx="199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Stretched case</a:t>
            </a:r>
            <a:endParaRPr lang="x-none" sz="2400" dirty="0">
              <a:latin typeface="+mj-lt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85EA7C69-F0D5-E94C-9D26-1978E3951656}"/>
              </a:ext>
            </a:extLst>
          </p:cNvPr>
          <p:cNvCxnSpPr>
            <a:cxnSpLocks/>
          </p:cNvCxnSpPr>
          <p:nvPr/>
        </p:nvCxnSpPr>
        <p:spPr>
          <a:xfrm>
            <a:off x="9332125" y="3803351"/>
            <a:ext cx="560964" cy="4912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C91CAA93-D9DB-D24F-B5B4-B582EDB90EB1}"/>
              </a:ext>
            </a:extLst>
          </p:cNvPr>
          <p:cNvSpPr/>
          <p:nvPr/>
        </p:nvSpPr>
        <p:spPr>
          <a:xfrm>
            <a:off x="8429270" y="5631648"/>
            <a:ext cx="2366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Compressed Case</a:t>
            </a:r>
            <a:endParaRPr lang="x-none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B358D235-4258-A34E-BD7A-1FC0DA2D80C4}"/>
                  </a:ext>
                </a:extLst>
              </p:cNvPr>
              <p:cNvSpPr txBox="1"/>
              <p:nvPr/>
            </p:nvSpPr>
            <p:spPr>
              <a:xfrm>
                <a:off x="465903" y="4399335"/>
                <a:ext cx="3439186" cy="425501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358D235-4258-A34E-BD7A-1FC0DA2D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3" y="4399335"/>
                <a:ext cx="3439186" cy="425501"/>
              </a:xfrm>
              <a:prstGeom prst="rect">
                <a:avLst/>
              </a:prstGeom>
              <a:blipFill>
                <a:blip r:embed="rId13"/>
                <a:stretch>
                  <a:fillRect l="-3663" t="-11429" r="-2198" b="-285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2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 animBg="1"/>
      <p:bldP spid="46" grpId="0"/>
      <p:bldP spid="48" grpId="0" animBg="1"/>
      <p:bldP spid="49" grpId="0" animBg="1"/>
      <p:bldP spid="50" grpId="0"/>
      <p:bldP spid="61" grpId="0"/>
      <p:bldP spid="65" grpId="0"/>
      <p:bldP spid="15" grpId="0" animBg="1"/>
      <p:bldP spid="66" grpId="0" animBg="1"/>
      <p:bldP spid="59" grpId="0" animBg="1"/>
      <p:bldP spid="62" grpId="0" animBg="1"/>
      <p:bldP spid="69" grpId="0"/>
      <p:bldP spid="70" grpId="0" animBg="1"/>
      <p:bldP spid="71" grpId="0" animBg="1"/>
      <p:bldP spid="72" grpId="0"/>
      <p:bldP spid="73" grpId="0"/>
      <p:bldP spid="74" grpId="0"/>
      <p:bldP spid="75" grpId="0" animBg="1"/>
      <p:bldP spid="76" grpId="0" animBg="1"/>
      <p:bldP spid="78" grpId="0" animBg="1"/>
      <p:bldP spid="79" grpId="0" animBg="1"/>
      <p:bldP spid="80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5A24EE45-3916-5743-83BF-DEDF72E6A521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6814118" y="4119595"/>
            <a:ext cx="71324" cy="72079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x-none" b="1" dirty="0"/>
              <a:t>A Single Spring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4189FCA7-B53D-1249-A2AA-6D59A3A80E00}"/>
              </a:ext>
            </a:extLst>
          </p:cNvPr>
          <p:cNvSpPr txBox="1">
            <a:spLocks/>
          </p:cNvSpPr>
          <p:nvPr/>
        </p:nvSpPr>
        <p:spPr>
          <a:xfrm>
            <a:off x="811658" y="1225688"/>
            <a:ext cx="10839785" cy="106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a spring is infinitely stiff, we can treat the length as a constraint and define a projection function. </a:t>
            </a:r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C2EF9D1-3A21-684C-B7AD-7E232A576EA0}"/>
                  </a:ext>
                </a:extLst>
              </p:cNvPr>
              <p:cNvSpPr txBox="1"/>
              <p:nvPr/>
            </p:nvSpPr>
            <p:spPr>
              <a:xfrm>
                <a:off x="3331216" y="2128297"/>
                <a:ext cx="8320226" cy="556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box>
                        <m:box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new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new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x-none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2EF9D1-3A21-684C-B7AD-7E232A57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16" y="2128297"/>
                <a:ext cx="8320226" cy="556114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CA6B7AE-A5C1-AC44-92E2-ABC1CB6A5E34}"/>
                  </a:ext>
                </a:extLst>
              </p:cNvPr>
              <p:cNvSpPr txBox="1"/>
              <p:nvPr/>
            </p:nvSpPr>
            <p:spPr>
              <a:xfrm>
                <a:off x="1130126" y="3482949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A6B7AE-A5C1-AC44-92E2-ABC1CB6A5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26" y="3482949"/>
                <a:ext cx="48601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127B6D2-7F56-B749-A0CC-5ED99A042949}"/>
              </a:ext>
            </a:extLst>
          </p:cNvPr>
          <p:cNvSpPr/>
          <p:nvPr/>
        </p:nvSpPr>
        <p:spPr>
          <a:xfrm>
            <a:off x="2951630" y="333177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F8EC176D-76CA-994A-989F-00A5FF5E3410}"/>
                  </a:ext>
                </a:extLst>
              </p:cNvPr>
              <p:cNvSpPr txBox="1"/>
              <p:nvPr/>
            </p:nvSpPr>
            <p:spPr>
              <a:xfrm>
                <a:off x="1433128" y="2967048"/>
                <a:ext cx="17129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rest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x-none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EC176D-76CA-994A-989F-00A5FF5E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28" y="2967048"/>
                <a:ext cx="1712909" cy="369332"/>
              </a:xfrm>
              <a:prstGeom prst="rect">
                <a:avLst/>
              </a:prstGeom>
              <a:blipFill>
                <a:blip r:embed="rId4"/>
                <a:stretch>
                  <a:fillRect l="-11029" t="-20000" b="-5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E84841A3-E77A-3547-8D40-6AD0EA24B622}"/>
              </a:ext>
            </a:extLst>
          </p:cNvPr>
          <p:cNvSpPr/>
          <p:nvPr/>
        </p:nvSpPr>
        <p:spPr>
          <a:xfrm>
            <a:off x="1236074" y="332717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FABAFCFD-1E40-3944-8D49-28E13598DFD0}"/>
                  </a:ext>
                </a:extLst>
              </p:cNvPr>
              <p:cNvSpPr txBox="1"/>
              <p:nvPr/>
            </p:nvSpPr>
            <p:spPr>
              <a:xfrm>
                <a:off x="2845203" y="3462154"/>
                <a:ext cx="486013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BAFCFD-1E40-3944-8D49-28E13598D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203" y="3462154"/>
                <a:ext cx="486013" cy="399084"/>
              </a:xfrm>
              <a:prstGeom prst="rect">
                <a:avLst/>
              </a:prstGeom>
              <a:blipFill>
                <a:blip r:embed="rId5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90BEEEC-50DE-0C47-A8A7-3EF9C428864A}"/>
              </a:ext>
            </a:extLst>
          </p:cNvPr>
          <p:cNvSpPr/>
          <p:nvPr/>
        </p:nvSpPr>
        <p:spPr>
          <a:xfrm>
            <a:off x="1433128" y="4872469"/>
            <a:ext cx="147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Constraint</a:t>
            </a:r>
            <a:endParaRPr lang="x-none" sz="24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397E7ED-85BF-5A45-B7B9-A944888E4397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1419362" y="3418823"/>
            <a:ext cx="1532268" cy="4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DB88512-CE11-7147-9917-5FE8123AA8F9}"/>
                  </a:ext>
                </a:extLst>
              </p:cNvPr>
              <p:cNvSpPr txBox="1"/>
              <p:nvPr/>
            </p:nvSpPr>
            <p:spPr>
              <a:xfrm>
                <a:off x="465903" y="4399335"/>
                <a:ext cx="3439186" cy="425501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B88512-CE11-7147-9917-5FE8123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3" y="4399335"/>
                <a:ext cx="3439186" cy="425501"/>
              </a:xfrm>
              <a:prstGeom prst="rect">
                <a:avLst/>
              </a:prstGeom>
              <a:blipFill>
                <a:blip r:embed="rId6"/>
                <a:stretch>
                  <a:fillRect l="-3663" t="-11429" r="-2198" b="-285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A3F3BE47-4332-F046-AD62-CF74001B77C1}"/>
                  </a:ext>
                </a:extLst>
              </p:cNvPr>
              <p:cNvSpPr txBox="1"/>
              <p:nvPr/>
            </p:nvSpPr>
            <p:spPr>
              <a:xfrm>
                <a:off x="6062686" y="2827212"/>
                <a:ext cx="2743200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latin typeface="+mj-lt"/>
                    <a:ea typeface="Cambria Math" panose="02040503050406030204" pitchFamily="18" charset="0"/>
                  </a:rPr>
                  <a:t>s</a:t>
                </a:r>
                <a:r>
                  <a:rPr lang="en-US" sz="2400" b="0" dirty="0">
                    <a:latin typeface="+mj-lt"/>
                    <a:ea typeface="Cambria Math" panose="02040503050406030204" pitchFamily="18" charset="0"/>
                  </a:rPr>
                  <a:t>uch that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x-none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F3BE47-4332-F046-AD62-CF74001B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86" y="2827212"/>
                <a:ext cx="2743200" cy="369332"/>
              </a:xfrm>
              <a:prstGeom prst="rect">
                <a:avLst/>
              </a:prstGeom>
              <a:blipFill>
                <a:blip r:embed="rId7"/>
                <a:stretch>
                  <a:fillRect l="-6912" t="-20000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xmlns="" id="{11ABCA44-6AF4-A449-89BC-6B84E61740E5}"/>
              </a:ext>
            </a:extLst>
          </p:cNvPr>
          <p:cNvSpPr/>
          <p:nvPr/>
        </p:nvSpPr>
        <p:spPr>
          <a:xfrm>
            <a:off x="4765040" y="5078218"/>
            <a:ext cx="5577162" cy="2210823"/>
          </a:xfrm>
          <a:custGeom>
            <a:avLst/>
            <a:gdLst>
              <a:gd name="connsiteX0" fmla="*/ 11575 w 7176304"/>
              <a:gd name="connsiteY0" fmla="*/ 694481 h 3206187"/>
              <a:gd name="connsiteX1" fmla="*/ 7164730 w 7176304"/>
              <a:gd name="connsiteY1" fmla="*/ 0 h 3206187"/>
              <a:gd name="connsiteX2" fmla="*/ 7176304 w 7176304"/>
              <a:gd name="connsiteY2" fmla="*/ 3206187 h 3206187"/>
              <a:gd name="connsiteX3" fmla="*/ 0 w 7176304"/>
              <a:gd name="connsiteY3" fmla="*/ 3148314 h 3206187"/>
              <a:gd name="connsiteX4" fmla="*/ 11575 w 7176304"/>
              <a:gd name="connsiteY4" fmla="*/ 694481 h 320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304" h="3206187">
                <a:moveTo>
                  <a:pt x="11575" y="694481"/>
                </a:moveTo>
                <a:lnTo>
                  <a:pt x="7164730" y="0"/>
                </a:lnTo>
                <a:lnTo>
                  <a:pt x="7176304" y="3206187"/>
                </a:lnTo>
                <a:lnTo>
                  <a:pt x="0" y="3148314"/>
                </a:lnTo>
                <a:cubicBezTo>
                  <a:pt x="3858" y="2330370"/>
                  <a:pt x="7717" y="1512425"/>
                  <a:pt x="11575" y="69448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xmlns="" id="{ECF89161-C536-2742-8EC9-5141E374BB1E}"/>
              </a:ext>
            </a:extLst>
          </p:cNvPr>
          <p:cNvSpPr/>
          <p:nvPr/>
        </p:nvSpPr>
        <p:spPr>
          <a:xfrm>
            <a:off x="4765040" y="4880516"/>
            <a:ext cx="5577162" cy="713152"/>
          </a:xfrm>
          <a:custGeom>
            <a:avLst/>
            <a:gdLst>
              <a:gd name="connsiteX0" fmla="*/ 0 w 7222603"/>
              <a:gd name="connsiteY0" fmla="*/ 997488 h 997488"/>
              <a:gd name="connsiteX1" fmla="*/ 3055717 w 7222603"/>
              <a:gd name="connsiteY1" fmla="*/ 36789 h 997488"/>
              <a:gd name="connsiteX2" fmla="*/ 7222603 w 7222603"/>
              <a:gd name="connsiteY2" fmla="*/ 291432 h 99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2603" h="997488">
                <a:moveTo>
                  <a:pt x="0" y="997488"/>
                </a:moveTo>
                <a:cubicBezTo>
                  <a:pt x="925975" y="575976"/>
                  <a:pt x="1851950" y="154465"/>
                  <a:pt x="3055717" y="36789"/>
                </a:cubicBezTo>
                <a:cubicBezTo>
                  <a:pt x="4259484" y="-80887"/>
                  <a:pt x="5741043" y="105272"/>
                  <a:pt x="7222603" y="29143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0D92607-54FE-C148-B703-E84FC52C0B91}"/>
                  </a:ext>
                </a:extLst>
              </p:cNvPr>
              <p:cNvSpPr/>
              <p:nvPr/>
            </p:nvSpPr>
            <p:spPr>
              <a:xfrm>
                <a:off x="7796249" y="5844835"/>
                <a:ext cx="2545953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x-none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D92607-54FE-C148-B703-E84FC52C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49" y="5844835"/>
                <a:ext cx="2545953" cy="37587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5A582087-FDA4-BB45-8EC5-B53117DBC27F}"/>
                  </a:ext>
                </a:extLst>
              </p:cNvPr>
              <p:cNvSpPr/>
              <p:nvPr/>
            </p:nvSpPr>
            <p:spPr>
              <a:xfrm>
                <a:off x="8952140" y="4596818"/>
                <a:ext cx="1440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Boundary </a:t>
                </a:r>
                <a14:m>
                  <m:oMath xmlns:m="http://schemas.openxmlformats.org/officeDocument/2006/math">
                    <m:r>
                      <a:rPr lang="el-G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l-GR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x-none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582087-FDA4-BB45-8EC5-B53117DBC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40" y="4596818"/>
                <a:ext cx="1440972" cy="369332"/>
              </a:xfrm>
              <a:prstGeom prst="rect">
                <a:avLst/>
              </a:prstGeom>
              <a:blipFill>
                <a:blip r:embed="rId9"/>
                <a:stretch>
                  <a:fillRect l="-4386" t="-32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xmlns="" id="{75D689CC-FA35-0343-8E7C-00090ABD8A36}"/>
              </a:ext>
            </a:extLst>
          </p:cNvPr>
          <p:cNvSpPr/>
          <p:nvPr/>
        </p:nvSpPr>
        <p:spPr>
          <a:xfrm>
            <a:off x="6722474" y="4119595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A96A6220-ED69-1D48-96D7-391AD07C4D78}"/>
                  </a:ext>
                </a:extLst>
              </p:cNvPr>
              <p:cNvSpPr txBox="1"/>
              <p:nvPr/>
            </p:nvSpPr>
            <p:spPr>
              <a:xfrm>
                <a:off x="6905762" y="3988278"/>
                <a:ext cx="162154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96A6220-ED69-1D48-96D7-391AD07C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62" y="3988278"/>
                <a:ext cx="1621544" cy="399084"/>
              </a:xfrm>
              <a:prstGeom prst="rect">
                <a:avLst/>
              </a:prstGeom>
              <a:blipFill>
                <a:blip r:embed="rId10"/>
                <a:stretch>
                  <a:fillRect r="-3101" b="-272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xmlns="" id="{454A0812-0807-1848-834C-F3F5FC296A61}"/>
              </a:ext>
            </a:extLst>
          </p:cNvPr>
          <p:cNvSpPr/>
          <p:nvPr/>
        </p:nvSpPr>
        <p:spPr>
          <a:xfrm>
            <a:off x="6814118" y="4840394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3B0699BC-13E1-3747-8F40-BF4EEB54F90E}"/>
              </a:ext>
            </a:extLst>
          </p:cNvPr>
          <p:cNvSpPr/>
          <p:nvPr/>
        </p:nvSpPr>
        <p:spPr>
          <a:xfrm>
            <a:off x="6367078" y="5023682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7BCA0E2-E647-E94C-9C38-B01A7DE23A53}"/>
              </a:ext>
            </a:extLst>
          </p:cNvPr>
          <p:cNvSpPr/>
          <p:nvPr/>
        </p:nvSpPr>
        <p:spPr>
          <a:xfrm>
            <a:off x="6750324" y="5366733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B14FB639-448A-AA49-AAB2-A77C176CA3C3}"/>
              </a:ext>
            </a:extLst>
          </p:cNvPr>
          <p:cNvSpPr/>
          <p:nvPr/>
        </p:nvSpPr>
        <p:spPr>
          <a:xfrm>
            <a:off x="7319795" y="5145448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C099180A-EF04-2148-8AA6-A3A759F405D1}"/>
              </a:ext>
            </a:extLst>
          </p:cNvPr>
          <p:cNvSpPr/>
          <p:nvPr/>
        </p:nvSpPr>
        <p:spPr>
          <a:xfrm>
            <a:off x="7612961" y="4899538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46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7" grpId="0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xmlns="" id="{4E9FF1C6-0692-3847-88D0-29351647FCD8}"/>
              </a:ext>
            </a:extLst>
          </p:cNvPr>
          <p:cNvSpPr txBox="1">
            <a:spLocks/>
          </p:cNvSpPr>
          <p:nvPr/>
        </p:nvSpPr>
        <p:spPr>
          <a:xfrm>
            <a:off x="4497105" y="3861238"/>
            <a:ext cx="5968179" cy="1766305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x-none" b="1" dirty="0"/>
              <a:t>A Single Spring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4189FCA7-B53D-1249-A2AA-6D59A3A80E00}"/>
              </a:ext>
            </a:extLst>
          </p:cNvPr>
          <p:cNvSpPr txBox="1">
            <a:spLocks/>
          </p:cNvSpPr>
          <p:nvPr/>
        </p:nvSpPr>
        <p:spPr>
          <a:xfrm>
            <a:off x="811658" y="1225688"/>
            <a:ext cx="10839785" cy="106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a spring is infinitely stiff, we can treat the length as a constraint and define a projection function. </a:t>
            </a:r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CA6B7AE-A5C1-AC44-92E2-ABC1CB6A5E34}"/>
                  </a:ext>
                </a:extLst>
              </p:cNvPr>
              <p:cNvSpPr txBox="1"/>
              <p:nvPr/>
            </p:nvSpPr>
            <p:spPr>
              <a:xfrm>
                <a:off x="1130126" y="3482949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A6B7AE-A5C1-AC44-92E2-ABC1CB6A5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26" y="3482949"/>
                <a:ext cx="48601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127B6D2-7F56-B749-A0CC-5ED99A042949}"/>
              </a:ext>
            </a:extLst>
          </p:cNvPr>
          <p:cNvSpPr/>
          <p:nvPr/>
        </p:nvSpPr>
        <p:spPr>
          <a:xfrm>
            <a:off x="2951630" y="333177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F8EC176D-76CA-994A-989F-00A5FF5E3410}"/>
                  </a:ext>
                </a:extLst>
              </p:cNvPr>
              <p:cNvSpPr txBox="1"/>
              <p:nvPr/>
            </p:nvSpPr>
            <p:spPr>
              <a:xfrm>
                <a:off x="1433128" y="2967048"/>
                <a:ext cx="17129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rest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x-none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EC176D-76CA-994A-989F-00A5FF5E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28" y="2967048"/>
                <a:ext cx="1712909" cy="369332"/>
              </a:xfrm>
              <a:prstGeom prst="rect">
                <a:avLst/>
              </a:prstGeom>
              <a:blipFill>
                <a:blip r:embed="rId3"/>
                <a:stretch>
                  <a:fillRect l="-11029" t="-20000" b="-5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E84841A3-E77A-3547-8D40-6AD0EA24B622}"/>
              </a:ext>
            </a:extLst>
          </p:cNvPr>
          <p:cNvSpPr/>
          <p:nvPr/>
        </p:nvSpPr>
        <p:spPr>
          <a:xfrm>
            <a:off x="1236074" y="332717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FABAFCFD-1E40-3944-8D49-28E13598DFD0}"/>
                  </a:ext>
                </a:extLst>
              </p:cNvPr>
              <p:cNvSpPr txBox="1"/>
              <p:nvPr/>
            </p:nvSpPr>
            <p:spPr>
              <a:xfrm>
                <a:off x="2845203" y="3462154"/>
                <a:ext cx="486013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BAFCFD-1E40-3944-8D49-28E13598D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203" y="3462154"/>
                <a:ext cx="486013" cy="399084"/>
              </a:xfrm>
              <a:prstGeom prst="rect">
                <a:avLst/>
              </a:prstGeom>
              <a:blipFill>
                <a:blip r:embed="rId4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90BEEEC-50DE-0C47-A8A7-3EF9C428864A}"/>
              </a:ext>
            </a:extLst>
          </p:cNvPr>
          <p:cNvSpPr/>
          <p:nvPr/>
        </p:nvSpPr>
        <p:spPr>
          <a:xfrm>
            <a:off x="1433128" y="4872469"/>
            <a:ext cx="147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Constraint</a:t>
            </a:r>
            <a:endParaRPr lang="x-none" sz="24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397E7ED-85BF-5A45-B7B9-A944888E4397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1419362" y="3418823"/>
            <a:ext cx="1532268" cy="4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DB88512-CE11-7147-9917-5FE8123AA8F9}"/>
                  </a:ext>
                </a:extLst>
              </p:cNvPr>
              <p:cNvSpPr txBox="1"/>
              <p:nvPr/>
            </p:nvSpPr>
            <p:spPr>
              <a:xfrm>
                <a:off x="465903" y="4399335"/>
                <a:ext cx="3439186" cy="425501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DB88512-CE11-7147-9917-5FE8123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3" y="4399335"/>
                <a:ext cx="3439186" cy="425501"/>
              </a:xfrm>
              <a:prstGeom prst="rect">
                <a:avLst/>
              </a:prstGeom>
              <a:blipFill>
                <a:blip r:embed="rId5"/>
                <a:stretch>
                  <a:fillRect l="-3663" t="-11429" r="-2198" b="-285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xmlns="" id="{AC3E7F69-D29B-8347-B4A9-EEF17EED26A5}"/>
              </a:ext>
            </a:extLst>
          </p:cNvPr>
          <p:cNvSpPr/>
          <p:nvPr/>
        </p:nvSpPr>
        <p:spPr>
          <a:xfrm rot="5400000">
            <a:off x="7266089" y="2410201"/>
            <a:ext cx="468727" cy="2253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25804951-5CCF-7E4E-9B1A-CA859E16F363}"/>
                  </a:ext>
                </a:extLst>
              </p:cNvPr>
              <p:cNvSpPr/>
              <p:nvPr/>
            </p:nvSpPr>
            <p:spPr>
              <a:xfrm>
                <a:off x="4461344" y="4367691"/>
                <a:ext cx="6049376" cy="664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804951-5CCF-7E4E-9B1A-CA859E16F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44" y="4367691"/>
                <a:ext cx="6049376" cy="664093"/>
              </a:xfrm>
              <a:prstGeom prst="rect">
                <a:avLst/>
              </a:prstGeom>
              <a:blipFill>
                <a:blip r:embed="rId6"/>
                <a:stretch>
                  <a:fillRect t="-24528" b="-169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77D81C9-5A50-2F43-8B61-180BE8F419EA}"/>
                  </a:ext>
                </a:extLst>
              </p:cNvPr>
              <p:cNvSpPr/>
              <p:nvPr/>
            </p:nvSpPr>
            <p:spPr>
              <a:xfrm>
                <a:off x="4578385" y="4953290"/>
                <a:ext cx="5815295" cy="664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7D81C9-5A50-2F43-8B61-180BE8F41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385" y="4953290"/>
                <a:ext cx="5815295" cy="664093"/>
              </a:xfrm>
              <a:prstGeom prst="rect">
                <a:avLst/>
              </a:prstGeom>
              <a:blipFill>
                <a:blip r:embed="rId7"/>
                <a:stretch>
                  <a:fillRect t="-26415" b="-150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F48F459-E9FA-7640-BB14-FA614F6C53F7}"/>
                  </a:ext>
                </a:extLst>
              </p:cNvPr>
              <p:cNvSpPr/>
              <p:nvPr/>
            </p:nvSpPr>
            <p:spPr>
              <a:xfrm>
                <a:off x="4136145" y="5781248"/>
                <a:ext cx="6749605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48F459-E9FA-7640-BB14-FA614F6C5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5" y="5781248"/>
                <a:ext cx="6749605" cy="421397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AFBB5512-A6E3-084C-8052-6B8B3892DA94}"/>
                  </a:ext>
                </a:extLst>
              </p:cNvPr>
              <p:cNvSpPr txBox="1"/>
              <p:nvPr/>
            </p:nvSpPr>
            <p:spPr>
              <a:xfrm>
                <a:off x="5921634" y="3931948"/>
                <a:ext cx="311912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Projection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BB5512-A6E3-084C-8052-6B8B3892D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4" y="3931948"/>
                <a:ext cx="3119120" cy="369332"/>
              </a:xfrm>
              <a:prstGeom prst="rect">
                <a:avLst/>
              </a:prstGeom>
              <a:blipFill>
                <a:blip r:embed="rId9"/>
                <a:stretch>
                  <a:fillRect r="-1626" b="-33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D1FD3CDA-F1F8-CD4A-847A-1DA04C2DA253}"/>
                  </a:ext>
                </a:extLst>
              </p:cNvPr>
              <p:cNvSpPr txBox="1"/>
              <p:nvPr/>
            </p:nvSpPr>
            <p:spPr>
              <a:xfrm>
                <a:off x="3331216" y="2128297"/>
                <a:ext cx="8320226" cy="556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box>
                        <m:box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new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new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x-none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FD3CDA-F1F8-CD4A-847A-1DA04C2DA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16" y="2128297"/>
                <a:ext cx="8320226" cy="556114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2BE41297-7654-F94C-858E-3F25540AA440}"/>
                  </a:ext>
                </a:extLst>
              </p:cNvPr>
              <p:cNvSpPr txBox="1"/>
              <p:nvPr/>
            </p:nvSpPr>
            <p:spPr>
              <a:xfrm>
                <a:off x="6062686" y="2827212"/>
                <a:ext cx="2743200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latin typeface="+mj-lt"/>
                    <a:ea typeface="Cambria Math" panose="02040503050406030204" pitchFamily="18" charset="0"/>
                  </a:rPr>
                  <a:t>s</a:t>
                </a:r>
                <a:r>
                  <a:rPr lang="en-US" sz="2400" b="0" dirty="0">
                    <a:latin typeface="+mj-lt"/>
                    <a:ea typeface="Cambria Math" panose="02040503050406030204" pitchFamily="18" charset="0"/>
                  </a:rPr>
                  <a:t>uch that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x-none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E41297-7654-F94C-858E-3F25540A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86" y="2827212"/>
                <a:ext cx="2743200" cy="369332"/>
              </a:xfrm>
              <a:prstGeom prst="rect">
                <a:avLst/>
              </a:prstGeom>
              <a:blipFill>
                <a:blip r:embed="rId11"/>
                <a:stretch>
                  <a:fillRect l="-6912" t="-20000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20220FA2-EBAC-844C-956A-BB9168BCD6B7}"/>
                  </a:ext>
                </a:extLst>
              </p:cNvPr>
              <p:cNvSpPr/>
              <p:nvPr/>
            </p:nvSpPr>
            <p:spPr>
              <a:xfrm>
                <a:off x="4214681" y="6213142"/>
                <a:ext cx="6711709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+mj-lt"/>
                    <a:ea typeface="Cambria Math" panose="02040503050406030204" pitchFamily="18" charset="0"/>
                  </a:rPr>
                  <a:t>By default,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x-none" dirty="0">
                    <a:solidFill>
                      <a:schemeClr val="accent2"/>
                    </a:solidFill>
                    <a:latin typeface="+mj-lt"/>
                  </a:rPr>
                  <a:t>, but we can also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x-none" dirty="0">
                    <a:solidFill>
                      <a:schemeClr val="accent2"/>
                    </a:solidFill>
                    <a:latin typeface="+mj-lt"/>
                  </a:rPr>
                  <a:t> for stationary nodes.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0220FA2-EBAC-844C-956A-BB9168BCD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681" y="6213142"/>
                <a:ext cx="6711709" cy="395558"/>
              </a:xfrm>
              <a:prstGeom prst="rect">
                <a:avLst/>
              </a:prstGeom>
              <a:blipFill>
                <a:blip r:embed="rId12"/>
                <a:stretch>
                  <a:fillRect l="-755" t="-6250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US" b="1" dirty="0"/>
              <a:t>Multiple Springs – A Gauss-Seidel Approach</a:t>
            </a:r>
            <a:endParaRPr lang="x-non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xmlns="" id="{898A40D3-DFB2-9249-A3B6-7E064E74E00A}"/>
              </a:ext>
            </a:extLst>
          </p:cNvPr>
          <p:cNvSpPr txBox="1">
            <a:spLocks/>
          </p:cNvSpPr>
          <p:nvPr/>
        </p:nvSpPr>
        <p:spPr>
          <a:xfrm>
            <a:off x="811658" y="1032648"/>
            <a:ext cx="1083978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What about multiple springs?  The Gauss-Seidel approach projects each spring sequentially in a certain order.  Imagine two springs with unit rest lengths</a:t>
            </a:r>
            <a:r>
              <a:rPr lang="x-none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EA56F784-AE98-FB49-99E5-EE5723E0A0E6}"/>
                  </a:ext>
                </a:extLst>
              </p:cNvPr>
              <p:cNvSpPr txBox="1"/>
              <p:nvPr/>
            </p:nvSpPr>
            <p:spPr>
              <a:xfrm>
                <a:off x="1281291" y="2148665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A56F784-AE98-FB49-99E5-EE5723E0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91" y="2148665"/>
                <a:ext cx="486013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EC83BEE1-FC59-9C43-A15C-AD0D5043AFBA}"/>
                  </a:ext>
                </a:extLst>
              </p:cNvPr>
              <p:cNvSpPr txBox="1"/>
              <p:nvPr/>
            </p:nvSpPr>
            <p:spPr>
              <a:xfrm>
                <a:off x="1278783" y="3928141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C83BEE1-FC59-9C43-A15C-AD0D5043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83" y="3928141"/>
                <a:ext cx="4860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EBD86461-4D9E-5E4E-B72B-F59C5143E90C}"/>
              </a:ext>
            </a:extLst>
          </p:cNvPr>
          <p:cNvCxnSpPr>
            <a:cxnSpLocks/>
          </p:cNvCxnSpPr>
          <p:nvPr/>
        </p:nvCxnSpPr>
        <p:spPr>
          <a:xfrm flipV="1">
            <a:off x="1212938" y="2361981"/>
            <a:ext cx="0" cy="360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4D2BEAFA-0047-7D4D-8D88-CC0E246F7D98}"/>
              </a:ext>
            </a:extLst>
          </p:cNvPr>
          <p:cNvSpPr/>
          <p:nvPr/>
        </p:nvSpPr>
        <p:spPr>
          <a:xfrm>
            <a:off x="1122436" y="4036287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6986C94F-3AB9-FA46-A8A8-33A7B5889FAD}"/>
                  </a:ext>
                </a:extLst>
              </p:cNvPr>
              <p:cNvSpPr txBox="1"/>
              <p:nvPr/>
            </p:nvSpPr>
            <p:spPr>
              <a:xfrm>
                <a:off x="1283882" y="5765473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986C94F-3AB9-FA46-A8A8-33A7B5889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82" y="5765473"/>
                <a:ext cx="486013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343A852E-FB4D-9342-B1C1-31A797BAEF1D}"/>
              </a:ext>
            </a:extLst>
          </p:cNvPr>
          <p:cNvSpPr/>
          <p:nvPr/>
        </p:nvSpPr>
        <p:spPr>
          <a:xfrm>
            <a:off x="1121294" y="2270337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AFB7F035-FD15-D044-966D-D4176191A813}"/>
              </a:ext>
            </a:extLst>
          </p:cNvPr>
          <p:cNvSpPr/>
          <p:nvPr/>
        </p:nvSpPr>
        <p:spPr>
          <a:xfrm>
            <a:off x="1130126" y="5870337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xmlns="" id="{AC5DFAD5-6752-0042-9591-324ED9F983E6}"/>
              </a:ext>
            </a:extLst>
          </p:cNvPr>
          <p:cNvSpPr/>
          <p:nvPr/>
        </p:nvSpPr>
        <p:spPr>
          <a:xfrm>
            <a:off x="892446" y="4269175"/>
            <a:ext cx="250998" cy="1538712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43" name="Left Brace 142">
            <a:extLst>
              <a:ext uri="{FF2B5EF4-FFF2-40B4-BE49-F238E27FC236}">
                <a16:creationId xmlns:a16="http://schemas.microsoft.com/office/drawing/2014/main" xmlns="" id="{F550F127-8438-CC40-B645-D01CE600E962}"/>
              </a:ext>
            </a:extLst>
          </p:cNvPr>
          <p:cNvSpPr/>
          <p:nvPr/>
        </p:nvSpPr>
        <p:spPr>
          <a:xfrm>
            <a:off x="892446" y="2470925"/>
            <a:ext cx="250998" cy="1538712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44F2FB7E-E1E4-704A-B41E-DDD8811E2B85}"/>
              </a:ext>
            </a:extLst>
          </p:cNvPr>
          <p:cNvSpPr txBox="1"/>
          <p:nvPr/>
        </p:nvSpPr>
        <p:spPr>
          <a:xfrm>
            <a:off x="681103" y="3041908"/>
            <a:ext cx="4860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E87BB0E7-0E55-3C4D-B5C2-6BF8C13D1039}"/>
              </a:ext>
            </a:extLst>
          </p:cNvPr>
          <p:cNvSpPr txBox="1"/>
          <p:nvPr/>
        </p:nvSpPr>
        <p:spPr>
          <a:xfrm>
            <a:off x="692178" y="4844622"/>
            <a:ext cx="4860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E300AF7B-DA20-324B-AE25-F19315B91724}"/>
                  </a:ext>
                </a:extLst>
              </p:cNvPr>
              <p:cNvSpPr txBox="1"/>
              <p:nvPr/>
            </p:nvSpPr>
            <p:spPr>
              <a:xfrm>
                <a:off x="3263591" y="2613313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300AF7B-DA20-324B-AE25-F19315B9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91" y="2613313"/>
                <a:ext cx="48601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2EB3F714-16F1-1249-A619-CCDE3F3EB1DE}"/>
                  </a:ext>
                </a:extLst>
              </p:cNvPr>
              <p:cNvSpPr txBox="1"/>
              <p:nvPr/>
            </p:nvSpPr>
            <p:spPr>
              <a:xfrm>
                <a:off x="3269180" y="3429552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EB3F714-16F1-1249-A619-CCDE3F3E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80" y="3429552"/>
                <a:ext cx="48601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CB7014C5-7F76-DD40-AD89-1B81568C5327}"/>
              </a:ext>
            </a:extLst>
          </p:cNvPr>
          <p:cNvCxnSpPr>
            <a:cxnSpLocks/>
          </p:cNvCxnSpPr>
          <p:nvPr/>
        </p:nvCxnSpPr>
        <p:spPr>
          <a:xfrm flipV="1">
            <a:off x="3214525" y="2811981"/>
            <a:ext cx="0" cy="315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E34E6EEC-A70A-3F42-83E6-7468B409DE93}"/>
              </a:ext>
            </a:extLst>
          </p:cNvPr>
          <p:cNvSpPr/>
          <p:nvPr/>
        </p:nvSpPr>
        <p:spPr>
          <a:xfrm>
            <a:off x="3135957" y="3527092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xmlns="" id="{936E0000-46BE-1B44-93D6-AE46310B5CB2}"/>
                  </a:ext>
                </a:extLst>
              </p:cNvPr>
              <p:cNvSpPr txBox="1"/>
              <p:nvPr/>
            </p:nvSpPr>
            <p:spPr>
              <a:xfrm>
                <a:off x="3276637" y="5765473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36E0000-46BE-1B44-93D6-AE46310B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37" y="5765473"/>
                <a:ext cx="486013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Oval 171">
            <a:extLst>
              <a:ext uri="{FF2B5EF4-FFF2-40B4-BE49-F238E27FC236}">
                <a16:creationId xmlns:a16="http://schemas.microsoft.com/office/drawing/2014/main" xmlns="" id="{FF504EB1-C9C4-4F40-9B97-C86C2CD21CA4}"/>
              </a:ext>
            </a:extLst>
          </p:cNvPr>
          <p:cNvSpPr/>
          <p:nvPr/>
        </p:nvSpPr>
        <p:spPr>
          <a:xfrm>
            <a:off x="3122881" y="2737161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xmlns="" id="{19C62940-7AB0-3D46-A72C-5EF816A2F03F}"/>
              </a:ext>
            </a:extLst>
          </p:cNvPr>
          <p:cNvSpPr/>
          <p:nvPr/>
        </p:nvSpPr>
        <p:spPr>
          <a:xfrm>
            <a:off x="3122881" y="5870337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xmlns="" id="{FD71A6AD-2D76-D34F-BB5A-3A8D5AD0D1FC}"/>
              </a:ext>
            </a:extLst>
          </p:cNvPr>
          <p:cNvSpPr/>
          <p:nvPr/>
        </p:nvSpPr>
        <p:spPr>
          <a:xfrm>
            <a:off x="2885201" y="3739404"/>
            <a:ext cx="250998" cy="2088803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5" name="Left Brace 174">
            <a:extLst>
              <a:ext uri="{FF2B5EF4-FFF2-40B4-BE49-F238E27FC236}">
                <a16:creationId xmlns:a16="http://schemas.microsoft.com/office/drawing/2014/main" xmlns="" id="{00CFDC32-D874-A144-8239-8997CFF0FE6A}"/>
              </a:ext>
            </a:extLst>
          </p:cNvPr>
          <p:cNvSpPr/>
          <p:nvPr/>
        </p:nvSpPr>
        <p:spPr>
          <a:xfrm>
            <a:off x="2859767" y="2936531"/>
            <a:ext cx="250998" cy="58008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54760FBD-6814-E74E-81D1-BBB01452701D}"/>
              </a:ext>
            </a:extLst>
          </p:cNvPr>
          <p:cNvSpPr txBox="1"/>
          <p:nvPr/>
        </p:nvSpPr>
        <p:spPr>
          <a:xfrm>
            <a:off x="2673858" y="3041908"/>
            <a:ext cx="4860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38374639-6C9C-A549-99AA-C063499890D4}"/>
              </a:ext>
            </a:extLst>
          </p:cNvPr>
          <p:cNvSpPr txBox="1"/>
          <p:nvPr/>
        </p:nvSpPr>
        <p:spPr>
          <a:xfrm>
            <a:off x="2460928" y="4599139"/>
            <a:ext cx="4860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2.5</a:t>
            </a:r>
            <a:endParaRPr lang="x-non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xmlns="" id="{71BC7E9E-0BD5-AB45-A793-3C81724A1568}"/>
              </a:ext>
            </a:extLst>
          </p:cNvPr>
          <p:cNvSpPr/>
          <p:nvPr/>
        </p:nvSpPr>
        <p:spPr>
          <a:xfrm>
            <a:off x="1757239" y="2505377"/>
            <a:ext cx="630000" cy="14864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79" name="Right Arrow 178">
            <a:extLst>
              <a:ext uri="{FF2B5EF4-FFF2-40B4-BE49-F238E27FC236}">
                <a16:creationId xmlns:a16="http://schemas.microsoft.com/office/drawing/2014/main" xmlns="" id="{41349C43-2139-C549-9976-3E8CD4AD5BC4}"/>
              </a:ext>
            </a:extLst>
          </p:cNvPr>
          <p:cNvSpPr/>
          <p:nvPr/>
        </p:nvSpPr>
        <p:spPr>
          <a:xfrm rot="5400000">
            <a:off x="1299008" y="2592208"/>
            <a:ext cx="277245" cy="2509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80" name="Right Arrow 179">
            <a:extLst>
              <a:ext uri="{FF2B5EF4-FFF2-40B4-BE49-F238E27FC236}">
                <a16:creationId xmlns:a16="http://schemas.microsoft.com/office/drawing/2014/main" xmlns="" id="{282B4EEB-796D-6C47-9DE6-D941BABDF39A}"/>
              </a:ext>
            </a:extLst>
          </p:cNvPr>
          <p:cNvSpPr/>
          <p:nvPr/>
        </p:nvSpPr>
        <p:spPr>
          <a:xfrm rot="5400000" flipH="1">
            <a:off x="1288934" y="3717977"/>
            <a:ext cx="277247" cy="2357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81" name="Right Arrow 180">
            <a:extLst>
              <a:ext uri="{FF2B5EF4-FFF2-40B4-BE49-F238E27FC236}">
                <a16:creationId xmlns:a16="http://schemas.microsoft.com/office/drawing/2014/main" xmlns="" id="{F0A66A1C-638C-6941-9C26-BF879FD2D617}"/>
              </a:ext>
            </a:extLst>
          </p:cNvPr>
          <p:cNvSpPr/>
          <p:nvPr/>
        </p:nvSpPr>
        <p:spPr>
          <a:xfrm rot="5400000">
            <a:off x="3306114" y="3884146"/>
            <a:ext cx="277245" cy="2509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82" name="Right Arrow 181">
            <a:extLst>
              <a:ext uri="{FF2B5EF4-FFF2-40B4-BE49-F238E27FC236}">
                <a16:creationId xmlns:a16="http://schemas.microsoft.com/office/drawing/2014/main" xmlns="" id="{70F70D41-8C32-814D-A385-EF6DA75870B6}"/>
              </a:ext>
            </a:extLst>
          </p:cNvPr>
          <p:cNvSpPr/>
          <p:nvPr/>
        </p:nvSpPr>
        <p:spPr>
          <a:xfrm rot="5400000" flipH="1">
            <a:off x="3303953" y="5551368"/>
            <a:ext cx="277247" cy="2357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xmlns="" id="{E3FFC878-BB81-6D4A-8032-CF7ABC7ACE73}"/>
                  </a:ext>
                </a:extLst>
              </p:cNvPr>
              <p:cNvSpPr txBox="1"/>
              <p:nvPr/>
            </p:nvSpPr>
            <p:spPr>
              <a:xfrm>
                <a:off x="5383469" y="2613313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FFC878-BB81-6D4A-8032-CF7ABC7AC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69" y="2613313"/>
                <a:ext cx="48601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xmlns="" id="{CBD6FC5F-68CF-E14D-95D1-DFD897F786A4}"/>
                  </a:ext>
                </a:extLst>
              </p:cNvPr>
              <p:cNvSpPr txBox="1"/>
              <p:nvPr/>
            </p:nvSpPr>
            <p:spPr>
              <a:xfrm>
                <a:off x="5389969" y="4247716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BD6FC5F-68CF-E14D-95D1-DFD897F7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69" y="4247716"/>
                <a:ext cx="48601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xmlns="" id="{1E69397B-02C9-3641-A97F-ED5511E26ECA}"/>
              </a:ext>
            </a:extLst>
          </p:cNvPr>
          <p:cNvCxnSpPr>
            <a:cxnSpLocks/>
            <a:stCxn id="190" idx="0"/>
          </p:cNvCxnSpPr>
          <p:nvPr/>
        </p:nvCxnSpPr>
        <p:spPr>
          <a:xfrm flipH="1" flipV="1">
            <a:off x="5334403" y="2811981"/>
            <a:ext cx="13076" cy="228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xmlns="" id="{45108A86-033B-4943-B9F5-5E1AF19CF47A}"/>
              </a:ext>
            </a:extLst>
          </p:cNvPr>
          <p:cNvSpPr/>
          <p:nvPr/>
        </p:nvSpPr>
        <p:spPr>
          <a:xfrm>
            <a:off x="5243162" y="4326821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xmlns="" id="{21E628FD-42B9-AB48-88E5-CFC06DD82336}"/>
                  </a:ext>
                </a:extLst>
              </p:cNvPr>
              <p:cNvSpPr txBox="1"/>
              <p:nvPr/>
            </p:nvSpPr>
            <p:spPr>
              <a:xfrm>
                <a:off x="5398563" y="5016918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1E628FD-42B9-AB48-88E5-CFC06DD8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63" y="5016918"/>
                <a:ext cx="4860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Oval 188">
            <a:extLst>
              <a:ext uri="{FF2B5EF4-FFF2-40B4-BE49-F238E27FC236}">
                <a16:creationId xmlns:a16="http://schemas.microsoft.com/office/drawing/2014/main" xmlns="" id="{8F0D9D3D-B4C5-6A48-8633-58F0890E61A1}"/>
              </a:ext>
            </a:extLst>
          </p:cNvPr>
          <p:cNvSpPr/>
          <p:nvPr/>
        </p:nvSpPr>
        <p:spPr>
          <a:xfrm>
            <a:off x="5242759" y="2737161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xmlns="" id="{CE06320F-F71C-9945-9EB5-84C2A3969595}"/>
              </a:ext>
            </a:extLst>
          </p:cNvPr>
          <p:cNvSpPr/>
          <p:nvPr/>
        </p:nvSpPr>
        <p:spPr>
          <a:xfrm>
            <a:off x="5255835" y="509331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xmlns="" id="{2873D542-4755-9940-898A-F45359C198EB}"/>
              </a:ext>
            </a:extLst>
          </p:cNvPr>
          <p:cNvSpPr/>
          <p:nvPr/>
        </p:nvSpPr>
        <p:spPr>
          <a:xfrm>
            <a:off x="4975417" y="4510109"/>
            <a:ext cx="280659" cy="58008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2" name="Left Brace 191">
            <a:extLst>
              <a:ext uri="{FF2B5EF4-FFF2-40B4-BE49-F238E27FC236}">
                <a16:creationId xmlns:a16="http://schemas.microsoft.com/office/drawing/2014/main" xmlns="" id="{943EE569-40CC-2644-87A9-89CF20451E46}"/>
              </a:ext>
            </a:extLst>
          </p:cNvPr>
          <p:cNvSpPr/>
          <p:nvPr/>
        </p:nvSpPr>
        <p:spPr>
          <a:xfrm>
            <a:off x="4979645" y="2936531"/>
            <a:ext cx="250998" cy="1390290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AF240BBB-DE0F-F647-ADB7-BCE8318C287D}"/>
              </a:ext>
            </a:extLst>
          </p:cNvPr>
          <p:cNvSpPr txBox="1"/>
          <p:nvPr/>
        </p:nvSpPr>
        <p:spPr>
          <a:xfrm>
            <a:off x="4386216" y="3429552"/>
            <a:ext cx="7069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75</a:t>
            </a:r>
            <a:endParaRPr lang="x-non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8B8F10AE-FBC7-254B-96B0-DB328816737A}"/>
              </a:ext>
            </a:extLst>
          </p:cNvPr>
          <p:cNvSpPr txBox="1"/>
          <p:nvPr/>
        </p:nvSpPr>
        <p:spPr>
          <a:xfrm>
            <a:off x="4769822" y="4599139"/>
            <a:ext cx="4860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x-non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Right Arrow 194">
            <a:extLst>
              <a:ext uri="{FF2B5EF4-FFF2-40B4-BE49-F238E27FC236}">
                <a16:creationId xmlns:a16="http://schemas.microsoft.com/office/drawing/2014/main" xmlns="" id="{5FF7FDBB-E3AB-084F-ABB6-3653E9E8D848}"/>
              </a:ext>
            </a:extLst>
          </p:cNvPr>
          <p:cNvSpPr/>
          <p:nvPr/>
        </p:nvSpPr>
        <p:spPr>
          <a:xfrm rot="5400000">
            <a:off x="5405078" y="3027549"/>
            <a:ext cx="277245" cy="2509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6" name="Right Arrow 195">
            <a:extLst>
              <a:ext uri="{FF2B5EF4-FFF2-40B4-BE49-F238E27FC236}">
                <a16:creationId xmlns:a16="http://schemas.microsoft.com/office/drawing/2014/main" xmlns="" id="{F4ED7619-6933-6B40-88C1-49D551241B0F}"/>
              </a:ext>
            </a:extLst>
          </p:cNvPr>
          <p:cNvSpPr/>
          <p:nvPr/>
        </p:nvSpPr>
        <p:spPr>
          <a:xfrm rot="5400000" flipH="1">
            <a:off x="5405078" y="4021224"/>
            <a:ext cx="277247" cy="2357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8" name="Right Arrow 197">
            <a:extLst>
              <a:ext uri="{FF2B5EF4-FFF2-40B4-BE49-F238E27FC236}">
                <a16:creationId xmlns:a16="http://schemas.microsoft.com/office/drawing/2014/main" xmlns="" id="{6D020A7F-63BA-6E4B-93F2-DE9C19791511}"/>
              </a:ext>
            </a:extLst>
          </p:cNvPr>
          <p:cNvSpPr/>
          <p:nvPr/>
        </p:nvSpPr>
        <p:spPr>
          <a:xfrm>
            <a:off x="3810364" y="4078955"/>
            <a:ext cx="630000" cy="14864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9" name="Right Arrow 198">
            <a:extLst>
              <a:ext uri="{FF2B5EF4-FFF2-40B4-BE49-F238E27FC236}">
                <a16:creationId xmlns:a16="http://schemas.microsoft.com/office/drawing/2014/main" xmlns="" id="{48DF2EC5-EE15-3B45-BD07-8CC835C7E45E}"/>
              </a:ext>
            </a:extLst>
          </p:cNvPr>
          <p:cNvSpPr/>
          <p:nvPr/>
        </p:nvSpPr>
        <p:spPr>
          <a:xfrm>
            <a:off x="5913559" y="2842225"/>
            <a:ext cx="630000" cy="14864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xmlns="" id="{931184D6-8DED-7C43-86FC-7921F665BE6D}"/>
                  </a:ext>
                </a:extLst>
              </p:cNvPr>
              <p:cNvSpPr txBox="1"/>
              <p:nvPr/>
            </p:nvSpPr>
            <p:spPr>
              <a:xfrm>
                <a:off x="7613305" y="2954087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31184D6-8DED-7C43-86FC-7921F665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05" y="2954087"/>
                <a:ext cx="48601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xmlns="" id="{FAAADCC1-55C9-8E42-B8E7-DFED42ABC105}"/>
                  </a:ext>
                </a:extLst>
              </p:cNvPr>
              <p:cNvSpPr txBox="1"/>
              <p:nvPr/>
            </p:nvSpPr>
            <p:spPr>
              <a:xfrm>
                <a:off x="7632478" y="3789950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AAADCC1-55C9-8E42-B8E7-DFED42AB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478" y="3789950"/>
                <a:ext cx="48601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xmlns="" id="{215609D3-B95D-9042-B6D6-FABB57E73638}"/>
              </a:ext>
            </a:extLst>
          </p:cNvPr>
          <p:cNvCxnSpPr>
            <a:cxnSpLocks/>
            <a:stCxn id="206" idx="0"/>
            <a:endCxn id="205" idx="0"/>
          </p:cNvCxnSpPr>
          <p:nvPr/>
        </p:nvCxnSpPr>
        <p:spPr>
          <a:xfrm flipH="1" flipV="1">
            <a:off x="7564239" y="3077935"/>
            <a:ext cx="13076" cy="201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xmlns="" id="{B648498E-15E4-744C-A587-98C97B20AA80}"/>
              </a:ext>
            </a:extLst>
          </p:cNvPr>
          <p:cNvSpPr/>
          <p:nvPr/>
        </p:nvSpPr>
        <p:spPr>
          <a:xfrm>
            <a:off x="7485671" y="3869055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id="{3FB0911D-F0F4-BE47-B690-E3183ACD7323}"/>
                  </a:ext>
                </a:extLst>
              </p:cNvPr>
              <p:cNvSpPr txBox="1"/>
              <p:nvPr/>
            </p:nvSpPr>
            <p:spPr>
              <a:xfrm>
                <a:off x="7628399" y="5016918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FB0911D-F0F4-BE47-B690-E3183ACD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99" y="5016918"/>
                <a:ext cx="48601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Oval 204">
            <a:extLst>
              <a:ext uri="{FF2B5EF4-FFF2-40B4-BE49-F238E27FC236}">
                <a16:creationId xmlns:a16="http://schemas.microsoft.com/office/drawing/2014/main" xmlns="" id="{80605D51-9ADF-AC4B-B12B-7535F41FD773}"/>
              </a:ext>
            </a:extLst>
          </p:cNvPr>
          <p:cNvSpPr/>
          <p:nvPr/>
        </p:nvSpPr>
        <p:spPr>
          <a:xfrm>
            <a:off x="7472595" y="3077935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xmlns="" id="{22C08586-8B8B-AB4C-AE24-07A89FAF197D}"/>
              </a:ext>
            </a:extLst>
          </p:cNvPr>
          <p:cNvSpPr/>
          <p:nvPr/>
        </p:nvSpPr>
        <p:spPr>
          <a:xfrm>
            <a:off x="7485671" y="5093319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xmlns="" id="{E60D4A09-886B-104F-BBF4-354901475854}"/>
              </a:ext>
            </a:extLst>
          </p:cNvPr>
          <p:cNvSpPr/>
          <p:nvPr/>
        </p:nvSpPr>
        <p:spPr>
          <a:xfrm>
            <a:off x="7205254" y="4052343"/>
            <a:ext cx="280418" cy="103785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94B0E706-E2D3-1C4A-9A55-F429F632D9B3}"/>
              </a:ext>
            </a:extLst>
          </p:cNvPr>
          <p:cNvSpPr txBox="1"/>
          <p:nvPr/>
        </p:nvSpPr>
        <p:spPr>
          <a:xfrm>
            <a:off x="6429734" y="4386602"/>
            <a:ext cx="9650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1.375</a:t>
            </a:r>
            <a:endParaRPr lang="x-non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1" name="Right Arrow 210">
            <a:extLst>
              <a:ext uri="{FF2B5EF4-FFF2-40B4-BE49-F238E27FC236}">
                <a16:creationId xmlns:a16="http://schemas.microsoft.com/office/drawing/2014/main" xmlns="" id="{8EE11139-141F-A545-B230-E44B04B19F31}"/>
              </a:ext>
            </a:extLst>
          </p:cNvPr>
          <p:cNvSpPr/>
          <p:nvPr/>
        </p:nvSpPr>
        <p:spPr>
          <a:xfrm rot="5400000">
            <a:off x="7642750" y="4185364"/>
            <a:ext cx="277245" cy="2509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12" name="Right Arrow 211">
            <a:extLst>
              <a:ext uri="{FF2B5EF4-FFF2-40B4-BE49-F238E27FC236}">
                <a16:creationId xmlns:a16="http://schemas.microsoft.com/office/drawing/2014/main" xmlns="" id="{AE9F28C1-6F7D-0944-B1BF-D9942BAE4509}"/>
              </a:ext>
            </a:extLst>
          </p:cNvPr>
          <p:cNvSpPr/>
          <p:nvPr/>
        </p:nvSpPr>
        <p:spPr>
          <a:xfrm rot="5400000" flipH="1">
            <a:off x="7650345" y="4809881"/>
            <a:ext cx="277247" cy="2357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13" name="Left Brace 212">
            <a:extLst>
              <a:ext uri="{FF2B5EF4-FFF2-40B4-BE49-F238E27FC236}">
                <a16:creationId xmlns:a16="http://schemas.microsoft.com/office/drawing/2014/main" xmlns="" id="{9D78685A-3418-FE40-BCB1-2011ABBC669D}"/>
              </a:ext>
            </a:extLst>
          </p:cNvPr>
          <p:cNvSpPr/>
          <p:nvPr/>
        </p:nvSpPr>
        <p:spPr>
          <a:xfrm>
            <a:off x="7200554" y="3302304"/>
            <a:ext cx="250998" cy="58008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EBD5595C-BAC5-C744-996A-275F0F28C5AB}"/>
              </a:ext>
            </a:extLst>
          </p:cNvPr>
          <p:cNvSpPr txBox="1"/>
          <p:nvPr/>
        </p:nvSpPr>
        <p:spPr>
          <a:xfrm>
            <a:off x="7014645" y="3407681"/>
            <a:ext cx="4860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5" name="Right Arrow 214">
            <a:extLst>
              <a:ext uri="{FF2B5EF4-FFF2-40B4-BE49-F238E27FC236}">
                <a16:creationId xmlns:a16="http://schemas.microsoft.com/office/drawing/2014/main" xmlns="" id="{F280C042-4CB1-A44A-8A53-5DAF61501C51}"/>
              </a:ext>
            </a:extLst>
          </p:cNvPr>
          <p:cNvSpPr/>
          <p:nvPr/>
        </p:nvSpPr>
        <p:spPr>
          <a:xfrm>
            <a:off x="8281616" y="3899807"/>
            <a:ext cx="630000" cy="14864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id="{06392FA1-4EC6-DC41-B362-FAEBBB0A8B79}"/>
                  </a:ext>
                </a:extLst>
              </p:cNvPr>
              <p:cNvSpPr txBox="1"/>
              <p:nvPr/>
            </p:nvSpPr>
            <p:spPr>
              <a:xfrm>
                <a:off x="9880674" y="3008665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6392FA1-4EC6-DC41-B362-FAEBBB0A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74" y="3008665"/>
                <a:ext cx="486013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xmlns="" id="{0B20CBD8-9C92-3A4F-B03A-81FD4BB5E738}"/>
                  </a:ext>
                </a:extLst>
              </p:cNvPr>
              <p:cNvSpPr txBox="1"/>
              <p:nvPr/>
            </p:nvSpPr>
            <p:spPr>
              <a:xfrm>
                <a:off x="9899847" y="3844528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B20CBD8-9C92-3A4F-B03A-81FD4BB5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847" y="3844528"/>
                <a:ext cx="48601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xmlns="" id="{BD71B38C-2482-8443-A0E4-6890A2C249A7}"/>
              </a:ext>
            </a:extLst>
          </p:cNvPr>
          <p:cNvCxnSpPr>
            <a:cxnSpLocks/>
            <a:stCxn id="222" idx="0"/>
            <a:endCxn id="221" idx="0"/>
          </p:cNvCxnSpPr>
          <p:nvPr/>
        </p:nvCxnSpPr>
        <p:spPr>
          <a:xfrm flipH="1" flipV="1">
            <a:off x="9831608" y="3132513"/>
            <a:ext cx="13077" cy="1726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C7B7A1D3-5EE1-5A48-8859-8AB61D36ADA5}"/>
              </a:ext>
            </a:extLst>
          </p:cNvPr>
          <p:cNvSpPr/>
          <p:nvPr/>
        </p:nvSpPr>
        <p:spPr>
          <a:xfrm>
            <a:off x="9739964" y="4148260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xmlns="" id="{0ECC47A5-95E8-4D4E-B7EE-3C1430CFDA49}"/>
                  </a:ext>
                </a:extLst>
              </p:cNvPr>
              <p:cNvSpPr txBox="1"/>
              <p:nvPr/>
            </p:nvSpPr>
            <p:spPr>
              <a:xfrm>
                <a:off x="9894252" y="4788353"/>
                <a:ext cx="4860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2400" i="1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0ECC47A5-95E8-4D4E-B7EE-3C1430CFD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252" y="4788353"/>
                <a:ext cx="486013" cy="369332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Oval 220">
            <a:extLst>
              <a:ext uri="{FF2B5EF4-FFF2-40B4-BE49-F238E27FC236}">
                <a16:creationId xmlns:a16="http://schemas.microsoft.com/office/drawing/2014/main" xmlns="" id="{DE9F97E8-D1A4-0D4E-B37D-62FD65171D44}"/>
              </a:ext>
            </a:extLst>
          </p:cNvPr>
          <p:cNvSpPr/>
          <p:nvPr/>
        </p:nvSpPr>
        <p:spPr>
          <a:xfrm>
            <a:off x="9739964" y="3132513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xmlns="" id="{FFAFB73E-56D4-1345-B34A-B45B45E16C9B}"/>
              </a:ext>
            </a:extLst>
          </p:cNvPr>
          <p:cNvSpPr/>
          <p:nvPr/>
        </p:nvSpPr>
        <p:spPr>
          <a:xfrm>
            <a:off x="9753041" y="4859075"/>
            <a:ext cx="183288" cy="183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3" name="Left Brace 222">
            <a:extLst>
              <a:ext uri="{FF2B5EF4-FFF2-40B4-BE49-F238E27FC236}">
                <a16:creationId xmlns:a16="http://schemas.microsoft.com/office/drawing/2014/main" xmlns="" id="{492E41F9-83FF-EB4C-982C-7CC15A8E8A6F}"/>
              </a:ext>
            </a:extLst>
          </p:cNvPr>
          <p:cNvSpPr/>
          <p:nvPr/>
        </p:nvSpPr>
        <p:spPr>
          <a:xfrm>
            <a:off x="9453793" y="4326822"/>
            <a:ext cx="299248" cy="532254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DB84587C-AC4F-BC41-B95D-AD3BED234A94}"/>
              </a:ext>
            </a:extLst>
          </p:cNvPr>
          <p:cNvSpPr txBox="1"/>
          <p:nvPr/>
        </p:nvSpPr>
        <p:spPr>
          <a:xfrm>
            <a:off x="9257427" y="4450317"/>
            <a:ext cx="9650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x-non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" name="Right Arrow 224">
            <a:extLst>
              <a:ext uri="{FF2B5EF4-FFF2-40B4-BE49-F238E27FC236}">
                <a16:creationId xmlns:a16="http://schemas.microsoft.com/office/drawing/2014/main" xmlns="" id="{479E066F-2985-8643-9201-62F501186B3B}"/>
              </a:ext>
            </a:extLst>
          </p:cNvPr>
          <p:cNvSpPr/>
          <p:nvPr/>
        </p:nvSpPr>
        <p:spPr>
          <a:xfrm rot="5400000">
            <a:off x="9923196" y="3396297"/>
            <a:ext cx="277245" cy="2509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xmlns="" id="{0A6855E6-9CEA-3E49-8908-9EB1DDA392C9}"/>
              </a:ext>
            </a:extLst>
          </p:cNvPr>
          <p:cNvSpPr/>
          <p:nvPr/>
        </p:nvSpPr>
        <p:spPr>
          <a:xfrm rot="5400000" flipH="1">
            <a:off x="9927433" y="3685479"/>
            <a:ext cx="277247" cy="2357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7" name="Left Brace 226">
            <a:extLst>
              <a:ext uri="{FF2B5EF4-FFF2-40B4-BE49-F238E27FC236}">
                <a16:creationId xmlns:a16="http://schemas.microsoft.com/office/drawing/2014/main" xmlns="" id="{0539A266-E73F-BD4F-AF5F-D775F92EF905}"/>
              </a:ext>
            </a:extLst>
          </p:cNvPr>
          <p:cNvSpPr/>
          <p:nvPr/>
        </p:nvSpPr>
        <p:spPr>
          <a:xfrm>
            <a:off x="9467923" y="3356882"/>
            <a:ext cx="250998" cy="786653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752BD79B-4D36-8C4B-9CD5-FABDBA1E5BFF}"/>
              </a:ext>
            </a:extLst>
          </p:cNvPr>
          <p:cNvSpPr txBox="1"/>
          <p:nvPr/>
        </p:nvSpPr>
        <p:spPr>
          <a:xfrm>
            <a:off x="8573724" y="3542741"/>
            <a:ext cx="13505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sz="2400" dirty="0">
                <a:solidFill>
                  <a:schemeClr val="bg1">
                    <a:lumMod val="50000"/>
                  </a:schemeClr>
                </a:solidFill>
              </a:rPr>
              <a:t>1.1875</a:t>
            </a:r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xmlns="" id="{74090081-7D01-F64D-86D3-AE921875B9ED}"/>
              </a:ext>
            </a:extLst>
          </p:cNvPr>
          <p:cNvSpPr/>
          <p:nvPr/>
        </p:nvSpPr>
        <p:spPr>
          <a:xfrm>
            <a:off x="10450669" y="3006986"/>
            <a:ext cx="628015" cy="14864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505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4" grpId="0"/>
      <p:bldP spid="170" grpId="0" animBg="1"/>
      <p:bldP spid="171" grpId="0"/>
      <p:bldP spid="172" grpId="0" animBg="1"/>
      <p:bldP spid="173" grpId="0" animBg="1"/>
      <p:bldP spid="174" grpId="0" animBg="1"/>
      <p:bldP spid="175" grpId="0" animBg="1"/>
      <p:bldP spid="176" grpId="0"/>
      <p:bldP spid="177" grpId="0"/>
      <p:bldP spid="178" grpId="0" animBg="1"/>
      <p:bldP spid="181" grpId="0" animBg="1"/>
      <p:bldP spid="182" grpId="0" animBg="1"/>
      <p:bldP spid="184" grpId="0"/>
      <p:bldP spid="185" grpId="0"/>
      <p:bldP spid="187" grpId="0" animBg="1"/>
      <p:bldP spid="188" grpId="0"/>
      <p:bldP spid="189" grpId="0" animBg="1"/>
      <p:bldP spid="190" grpId="0" animBg="1"/>
      <p:bldP spid="191" grpId="0" animBg="1"/>
      <p:bldP spid="192" grpId="0" animBg="1"/>
      <p:bldP spid="193" grpId="0"/>
      <p:bldP spid="194" grpId="0"/>
      <p:bldP spid="195" grpId="0" animBg="1"/>
      <p:bldP spid="196" grpId="0" animBg="1"/>
      <p:bldP spid="198" grpId="0" animBg="1"/>
      <p:bldP spid="199" grpId="0" animBg="1"/>
      <p:bldP spid="200" grpId="0"/>
      <p:bldP spid="201" grpId="0"/>
      <p:bldP spid="203" grpId="0" animBg="1"/>
      <p:bldP spid="204" grpId="0"/>
      <p:bldP spid="205" grpId="0" animBg="1"/>
      <p:bldP spid="206" grpId="0" animBg="1"/>
      <p:bldP spid="207" grpId="0" animBg="1"/>
      <p:bldP spid="210" grpId="0"/>
      <p:bldP spid="211" grpId="0" animBg="1"/>
      <p:bldP spid="212" grpId="0" animBg="1"/>
      <p:bldP spid="213" grpId="0" animBg="1"/>
      <p:bldP spid="214" grpId="0"/>
      <p:bldP spid="215" grpId="0" animBg="1"/>
      <p:bldP spid="216" grpId="0"/>
      <p:bldP spid="217" grpId="0"/>
      <p:bldP spid="219" grpId="0" animBg="1"/>
      <p:bldP spid="220" grpId="0"/>
      <p:bldP spid="221" grpId="0" animBg="1"/>
      <p:bldP spid="222" grpId="0" animBg="1"/>
      <p:bldP spid="223" grpId="0" animBg="1"/>
      <p:bldP spid="224" grpId="0"/>
      <p:bldP spid="225" grpId="0" animBg="1"/>
      <p:bldP spid="226" grpId="0" animBg="1"/>
      <p:bldP spid="227" grpId="0" animBg="1"/>
      <p:bldP spid="228" grpId="0"/>
      <p:bldP spid="2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US" b="1" dirty="0"/>
              <a:t>Multiple Springs – A Gauss-Seidel Approach</a:t>
            </a:r>
            <a:endParaRPr lang="x-non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xmlns="" id="{0A8FEC64-B101-AD4E-BBE5-370ABC07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49" y="3790574"/>
            <a:ext cx="10884101" cy="25366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We cannot ensure the satisfaction of every constraint.  But the more iterations we use, the better those constraints are satisfied. 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Although the name is related to Gauss-Seidel, it differs from Gauss-Seidel.  It is more relevant to stochastic gradient descent (in machine learning).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order matters.  The order can cause bias and affect convergence behavior.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1D825DD5-A747-E24C-9E7F-30A9BF19F60F}"/>
              </a:ext>
            </a:extLst>
          </p:cNvPr>
          <p:cNvSpPr txBox="1">
            <a:spLocks/>
          </p:cNvSpPr>
          <p:nvPr/>
        </p:nvSpPr>
        <p:spPr>
          <a:xfrm>
            <a:off x="3281162" y="1304491"/>
            <a:ext cx="5329438" cy="2299754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B07D38A3-F51D-7A48-B21E-DD7D75CD39A7}"/>
                  </a:ext>
                </a:extLst>
              </p:cNvPr>
              <p:cNvSpPr/>
              <p:nvPr/>
            </p:nvSpPr>
            <p:spPr>
              <a:xfrm>
                <a:off x="3413243" y="2466625"/>
                <a:ext cx="5602904" cy="56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07D38A3-F51D-7A48-B21E-DD7D75CD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43" y="2466625"/>
                <a:ext cx="5602904" cy="568810"/>
              </a:xfrm>
              <a:prstGeom prst="rect">
                <a:avLst/>
              </a:prstGeom>
              <a:blipFill>
                <a:blip r:embed="rId2"/>
                <a:stretch>
                  <a:fillRect t="-23913" b="-1087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52142868-87F9-FC43-81C3-3D486E53352F}"/>
                  </a:ext>
                </a:extLst>
              </p:cNvPr>
              <p:cNvSpPr/>
              <p:nvPr/>
            </p:nvSpPr>
            <p:spPr>
              <a:xfrm>
                <a:off x="3413243" y="3035435"/>
                <a:ext cx="5602904" cy="56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2142868-87F9-FC43-81C3-3D486E53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43" y="3035435"/>
                <a:ext cx="5602904" cy="568810"/>
              </a:xfrm>
              <a:prstGeom prst="rect">
                <a:avLst/>
              </a:prstGeom>
              <a:blipFill>
                <a:blip r:embed="rId3"/>
                <a:stretch>
                  <a:fillRect t="-24444"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C43D6A52-B69A-D148-ACAC-C0AC48BA3F67}"/>
                  </a:ext>
                </a:extLst>
              </p:cNvPr>
              <p:cNvSpPr/>
              <p:nvPr/>
            </p:nvSpPr>
            <p:spPr>
              <a:xfrm>
                <a:off x="3798250" y="2092580"/>
                <a:ext cx="27122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43D6A52-B69A-D148-ACAC-C0AC48BA3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50" y="2092580"/>
                <a:ext cx="2712281" cy="400110"/>
              </a:xfrm>
              <a:prstGeom prst="rect">
                <a:avLst/>
              </a:prstGeom>
              <a:blipFill>
                <a:blip r:embed="rId4"/>
                <a:stretch>
                  <a:fillRect l="-2336" t="-6061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3B9E4F57-94AE-ED41-92D3-8F985AE25AA2}"/>
                  </a:ext>
                </a:extLst>
              </p:cNvPr>
              <p:cNvSpPr/>
              <p:nvPr/>
            </p:nvSpPr>
            <p:spPr>
              <a:xfrm>
                <a:off x="3413243" y="1782110"/>
                <a:ext cx="46302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B9E4F57-94AE-ED41-92D3-8F985AE2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43" y="1782110"/>
                <a:ext cx="4630277" cy="400110"/>
              </a:xfrm>
              <a:prstGeom prst="rect">
                <a:avLst/>
              </a:prstGeom>
              <a:blipFill>
                <a:blip r:embed="rId5"/>
                <a:stretch>
                  <a:fillRect l="-1366" t="-9375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CF472AD5-5320-5549-A5C4-41C64976BB42}"/>
              </a:ext>
            </a:extLst>
          </p:cNvPr>
          <p:cNvSpPr/>
          <p:nvPr/>
        </p:nvSpPr>
        <p:spPr>
          <a:xfrm>
            <a:off x="4133173" y="1304490"/>
            <a:ext cx="3625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Projection (by Gauss-Seidel)</a:t>
            </a:r>
            <a:endParaRPr lang="x-non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6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US" b="1" dirty="0"/>
              <a:t>Multiple Springs – A Jacobi Approach</a:t>
            </a:r>
            <a:endParaRPr lang="x-non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xmlns="" id="{0A8FEC64-B101-AD4E-BBE5-370ABC07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6" y="1719476"/>
            <a:ext cx="4546116" cy="43176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To avoid bias, the Jacobi approach projects all of the edges simultaneously and then linearly blend the results. 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problem is an even lower convergence rate. 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Again, the more iterations it uses, the better the constraints are enforced.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1D825DD5-A747-E24C-9E7F-30A9BF19F60F}"/>
              </a:ext>
            </a:extLst>
          </p:cNvPr>
          <p:cNvSpPr txBox="1">
            <a:spLocks/>
          </p:cNvSpPr>
          <p:nvPr/>
        </p:nvSpPr>
        <p:spPr>
          <a:xfrm>
            <a:off x="5358465" y="1343818"/>
            <a:ext cx="6213246" cy="4799511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B07D38A3-F51D-7A48-B21E-DD7D75CD39A7}"/>
                  </a:ext>
                </a:extLst>
              </p:cNvPr>
              <p:cNvSpPr/>
              <p:nvPr/>
            </p:nvSpPr>
            <p:spPr>
              <a:xfrm>
                <a:off x="6003880" y="3582172"/>
                <a:ext cx="5602904" cy="583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07D38A3-F51D-7A48-B21E-DD7D75CD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880" y="3582172"/>
                <a:ext cx="5602904" cy="583621"/>
              </a:xfrm>
              <a:prstGeom prst="rect">
                <a:avLst/>
              </a:prstGeom>
              <a:blipFill>
                <a:blip r:embed="rId2"/>
                <a:stretch>
                  <a:fillRect t="-23913" b="-1087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52142868-87F9-FC43-81C3-3D486E53352F}"/>
                  </a:ext>
                </a:extLst>
              </p:cNvPr>
              <p:cNvSpPr/>
              <p:nvPr/>
            </p:nvSpPr>
            <p:spPr>
              <a:xfrm>
                <a:off x="6003880" y="4076620"/>
                <a:ext cx="5602904" cy="583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2142868-87F9-FC43-81C3-3D486E53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880" y="4076620"/>
                <a:ext cx="5602904" cy="583621"/>
              </a:xfrm>
              <a:prstGeom prst="rect">
                <a:avLst/>
              </a:prstGeom>
              <a:blipFill>
                <a:blip r:embed="rId3"/>
                <a:stretch>
                  <a:fillRect t="-23913" b="-1087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C43D6A52-B69A-D148-ACAC-C0AC48BA3F67}"/>
                  </a:ext>
                </a:extLst>
              </p:cNvPr>
              <p:cNvSpPr/>
              <p:nvPr/>
            </p:nvSpPr>
            <p:spPr>
              <a:xfrm>
                <a:off x="5789447" y="3247274"/>
                <a:ext cx="27122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43D6A52-B69A-D148-ACAC-C0AC48BA3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447" y="3247274"/>
                <a:ext cx="2712281" cy="400110"/>
              </a:xfrm>
              <a:prstGeom prst="rect">
                <a:avLst/>
              </a:prstGeom>
              <a:blipFill>
                <a:blip r:embed="rId4"/>
                <a:stretch>
                  <a:fillRect l="-2804" t="-9091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3B9E4F57-94AE-ED41-92D3-8F985AE25AA2}"/>
                  </a:ext>
                </a:extLst>
              </p:cNvPr>
              <p:cNvSpPr/>
              <p:nvPr/>
            </p:nvSpPr>
            <p:spPr>
              <a:xfrm>
                <a:off x="5364810" y="1827765"/>
                <a:ext cx="46302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B9E4F57-94AE-ED41-92D3-8F985AE2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10" y="1827765"/>
                <a:ext cx="4630277" cy="400110"/>
              </a:xfrm>
              <a:prstGeom prst="rect">
                <a:avLst/>
              </a:prstGeom>
              <a:blipFill>
                <a:blip r:embed="rId5"/>
                <a:stretch>
                  <a:fillRect l="-1366" t="-9375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0D30394-CA86-3E48-8C42-F569C3D919C2}"/>
                  </a:ext>
                </a:extLst>
              </p:cNvPr>
              <p:cNvSpPr/>
              <p:nvPr/>
            </p:nvSpPr>
            <p:spPr>
              <a:xfrm>
                <a:off x="6196779" y="2542587"/>
                <a:ext cx="1536116" cy="40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D30394-CA86-3E48-8C42-F569C3D91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79" y="2542587"/>
                <a:ext cx="1536116" cy="408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71225E46-6B5B-DF4A-85A5-49B8D97E173D}"/>
                  </a:ext>
                </a:extLst>
              </p:cNvPr>
              <p:cNvSpPr/>
              <p:nvPr/>
            </p:nvSpPr>
            <p:spPr>
              <a:xfrm>
                <a:off x="6196779" y="2906699"/>
                <a:ext cx="1209861" cy="401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25E46-6B5B-DF4A-85A5-49B8D97E1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79" y="2906699"/>
                <a:ext cx="1209861" cy="4010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741460CA-7E0D-C448-BC69-C870ECA52E50}"/>
                  </a:ext>
                </a:extLst>
              </p:cNvPr>
              <p:cNvSpPr/>
              <p:nvPr/>
            </p:nvSpPr>
            <p:spPr>
              <a:xfrm>
                <a:off x="5789447" y="2172783"/>
                <a:ext cx="20388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1460CA-7E0D-C448-BC69-C870ECA52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447" y="2172783"/>
                <a:ext cx="2038828" cy="400110"/>
              </a:xfrm>
              <a:prstGeom prst="rect">
                <a:avLst/>
              </a:prstGeom>
              <a:blipFill>
                <a:blip r:embed="rId8"/>
                <a:stretch>
                  <a:fillRect l="-3727" t="-6061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00F9C258-748B-784E-8DA8-C391015465A7}"/>
                  </a:ext>
                </a:extLst>
              </p:cNvPr>
              <p:cNvSpPr/>
              <p:nvPr/>
            </p:nvSpPr>
            <p:spPr>
              <a:xfrm>
                <a:off x="6196779" y="4529439"/>
                <a:ext cx="2272169" cy="401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F9C258-748B-784E-8DA8-C39101546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79" y="4529439"/>
                <a:ext cx="2272169" cy="40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CE02C463-C916-5046-BA47-DC2D5B8DE60E}"/>
                  </a:ext>
                </a:extLst>
              </p:cNvPr>
              <p:cNvSpPr/>
              <p:nvPr/>
            </p:nvSpPr>
            <p:spPr>
              <a:xfrm>
                <a:off x="6196779" y="4894674"/>
                <a:ext cx="2272169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x-none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02C463-C916-5046-BA47-DC2D5B8D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79" y="4894674"/>
                <a:ext cx="2272169" cy="424796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14C9F536-0BCD-7742-A534-541D6DFC95FC}"/>
                  </a:ext>
                </a:extLst>
              </p:cNvPr>
              <p:cNvSpPr/>
              <p:nvPr/>
            </p:nvSpPr>
            <p:spPr>
              <a:xfrm>
                <a:off x="6222625" y="5600187"/>
                <a:ext cx="3303518" cy="40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4C9F536-0BCD-7742-A534-541D6DFC9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25" y="5600187"/>
                <a:ext cx="3303518" cy="408060"/>
              </a:xfrm>
              <a:prstGeom prst="rect">
                <a:avLst/>
              </a:prstGeom>
              <a:blipFill>
                <a:blip r:embed="rId11"/>
                <a:stretch>
                  <a:fillRect r="-383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1F06538-761B-1F44-A252-8757907697B1}"/>
                  </a:ext>
                </a:extLst>
              </p:cNvPr>
              <p:cNvSpPr/>
              <p:nvPr/>
            </p:nvSpPr>
            <p:spPr>
              <a:xfrm>
                <a:off x="5789447" y="5283243"/>
                <a:ext cx="20388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F06538-761B-1F44-A252-875790769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447" y="5283243"/>
                <a:ext cx="2038828" cy="400110"/>
              </a:xfrm>
              <a:prstGeom prst="rect">
                <a:avLst/>
              </a:prstGeom>
              <a:blipFill>
                <a:blip r:embed="rId12"/>
                <a:stretch>
                  <a:fillRect l="-3727" t="-9375" b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6C62884-77BC-824C-A505-EE9E6C0A22D3}"/>
              </a:ext>
            </a:extLst>
          </p:cNvPr>
          <p:cNvSpPr/>
          <p:nvPr/>
        </p:nvSpPr>
        <p:spPr>
          <a:xfrm>
            <a:off x="6964837" y="1343818"/>
            <a:ext cx="2814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Projection (by Jacobi)</a:t>
            </a:r>
            <a:endParaRPr lang="x-non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5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US" b="1" dirty="0"/>
              <a:t>Position Based Dynamics (PBD)</a:t>
            </a:r>
            <a:endParaRPr lang="x-non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xmlns="" id="{E3FE3CE1-EF50-064F-9C56-2A1A87FE15B8}"/>
              </a:ext>
            </a:extLst>
          </p:cNvPr>
          <p:cNvSpPr txBox="1">
            <a:spLocks/>
          </p:cNvSpPr>
          <p:nvPr/>
        </p:nvSpPr>
        <p:spPr>
          <a:xfrm>
            <a:off x="811658" y="964372"/>
            <a:ext cx="10839785" cy="106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Position based dynamics (PBD) is based on the projection function.</a:t>
            </a:r>
            <a:endParaRPr lang="x-none" sz="24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05F96A5B-6269-E544-ADAD-7D15EF635823}"/>
              </a:ext>
            </a:extLst>
          </p:cNvPr>
          <p:cNvSpPr txBox="1">
            <a:spLocks/>
          </p:cNvSpPr>
          <p:nvPr/>
        </p:nvSpPr>
        <p:spPr>
          <a:xfrm>
            <a:off x="7288325" y="2053290"/>
            <a:ext cx="4065475" cy="3201707"/>
          </a:xfrm>
          <a:prstGeom prst="rect">
            <a:avLst/>
          </a:prstGeom>
          <a:solidFill>
            <a:schemeClr val="bg2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BD16A91-4F96-6B4C-A83C-F487AC71D438}"/>
              </a:ext>
            </a:extLst>
          </p:cNvPr>
          <p:cNvSpPr/>
          <p:nvPr/>
        </p:nvSpPr>
        <p:spPr>
          <a:xfrm>
            <a:off x="8303360" y="2084216"/>
            <a:ext cx="2188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A PBD Simulator</a:t>
            </a:r>
            <a:endParaRPr lang="x-none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C8BF5D44-F55A-6048-B7D2-21921EE81125}"/>
                  </a:ext>
                </a:extLst>
              </p:cNvPr>
              <p:cNvSpPr/>
              <p:nvPr/>
            </p:nvSpPr>
            <p:spPr>
              <a:xfrm>
                <a:off x="7630836" y="2565751"/>
                <a:ext cx="35338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//Do Simulation, update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endParaRPr lang="x-non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BF5D44-F55A-6048-B7D2-21921EE81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6" y="2565751"/>
                <a:ext cx="3533853" cy="400110"/>
              </a:xfrm>
              <a:prstGeom prst="rect">
                <a:avLst/>
              </a:prstGeom>
              <a:blipFill>
                <a:blip r:embed="rId2"/>
                <a:stretch>
                  <a:fillRect l="-1792" t="-9375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BAE1C859-2A5D-D947-B569-E703C49A5987}"/>
                  </a:ext>
                </a:extLst>
              </p:cNvPr>
              <p:cNvSpPr/>
              <p:nvPr/>
            </p:nvSpPr>
            <p:spPr>
              <a:xfrm>
                <a:off x="7630836" y="4091715"/>
                <a:ext cx="330351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rojection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E1C859-2A5D-D947-B569-E703C49A5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6" y="4091715"/>
                <a:ext cx="3303518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02288BDA-ADEA-4C44-AB03-A33F25FF03DD}"/>
                  </a:ext>
                </a:extLst>
              </p:cNvPr>
              <p:cNvSpPr/>
              <p:nvPr/>
            </p:nvSpPr>
            <p:spPr>
              <a:xfrm>
                <a:off x="7630836" y="2897504"/>
                <a:ext cx="1297602" cy="40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288BDA-ADEA-4C44-AB03-A33F25FF0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6" y="2897504"/>
                <a:ext cx="1297602" cy="40806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BC9E766-E337-0D45-9903-4DF898104D5D}"/>
                  </a:ext>
                </a:extLst>
              </p:cNvPr>
              <p:cNvSpPr/>
              <p:nvPr/>
            </p:nvSpPr>
            <p:spPr>
              <a:xfrm>
                <a:off x="7630836" y="3284096"/>
                <a:ext cx="1297602" cy="40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C9E766-E337-0D45-9903-4DF898104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6" y="3284096"/>
                <a:ext cx="1297602" cy="40806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33384C1-CDC4-2840-83A6-E946428DB7A5}"/>
              </a:ext>
            </a:extLst>
          </p:cNvPr>
          <p:cNvSpPr/>
          <p:nvPr/>
        </p:nvSpPr>
        <p:spPr>
          <a:xfrm>
            <a:off x="7630836" y="3683655"/>
            <a:ext cx="2016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//Now PBD starts.</a:t>
            </a:r>
            <a:endParaRPr lang="x-none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6CF883DE-53BB-5C40-9AFF-1B86AE61D4C4}"/>
                  </a:ext>
                </a:extLst>
              </p:cNvPr>
              <p:cNvSpPr/>
              <p:nvPr/>
            </p:nvSpPr>
            <p:spPr>
              <a:xfrm>
                <a:off x="7630836" y="4461856"/>
                <a:ext cx="300448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F883DE-53BB-5C40-9AFF-1B86AE61D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6" y="4461856"/>
                <a:ext cx="3004482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98DA2CAD-BEF7-454B-869D-B930EEA848EE}"/>
                  </a:ext>
                </a:extLst>
              </p:cNvPr>
              <p:cNvSpPr/>
              <p:nvPr/>
            </p:nvSpPr>
            <p:spPr>
              <a:xfrm>
                <a:off x="7630836" y="4854887"/>
                <a:ext cx="300448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</m:oMath>
                  </m:oMathPara>
                </a14:m>
                <a:endParaRPr lang="x-none" sz="2000" b="1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8DA2CAD-BEF7-454B-869D-B930EEA84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36" y="4854887"/>
                <a:ext cx="300448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43D2E67C-4981-2E48-A5DE-178CF2DD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56" y="1924962"/>
            <a:ext cx="6517313" cy="43176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The stiffness behavior, i.e., how tightly constraints are enforced, is subject to non-physical factors.</a:t>
            </a:r>
          </a:p>
          <a:p>
            <a:pPr lvl="1"/>
            <a:r>
              <a:rPr lang="en-US" sz="2000" dirty="0">
                <a:latin typeface="+mj-lt"/>
              </a:rPr>
              <a:t>The number of iterations</a:t>
            </a:r>
          </a:p>
          <a:p>
            <a:pPr lvl="1"/>
            <a:r>
              <a:rPr lang="en-US" sz="2000" dirty="0">
                <a:latin typeface="+mj-lt"/>
              </a:rPr>
              <a:t>The mesh resolution</a:t>
            </a:r>
          </a:p>
          <a:p>
            <a:pPr lvl="1"/>
            <a:endParaRPr lang="en-US" sz="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velocity update following projection is important to dynamic effects.</a:t>
            </a:r>
          </a:p>
          <a:p>
            <a:endParaRPr lang="en-US" sz="8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This method is applicable to other constraints as well, including triangle constraints, volume constraints, and collision constraints.  </a:t>
            </a:r>
          </a:p>
          <a:p>
            <a:pPr lvl="1"/>
            <a:r>
              <a:rPr lang="en-US" sz="2000" dirty="0">
                <a:latin typeface="+mj-lt"/>
              </a:rPr>
              <a:t>To implement these constraints, simply define their projection functions.</a:t>
            </a: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7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24132</TotalTime>
  <Words>605</Words>
  <Application>Microsoft Office PowerPoint</Application>
  <PresentationFormat>宽屏</PresentationFormat>
  <Paragraphs>153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Strain Limiting  and  Position Based Dynamics</vt:lpstr>
      <vt:lpstr>The Stiffness Issue</vt:lpstr>
      <vt:lpstr>A Single Spring</vt:lpstr>
      <vt:lpstr>A Single Spring</vt:lpstr>
      <vt:lpstr>A Single Spring</vt:lpstr>
      <vt:lpstr>Multiple Springs – A Gauss-Seidel Approach</vt:lpstr>
      <vt:lpstr>Multiple Springs – A Gauss-Seidel Approach</vt:lpstr>
      <vt:lpstr>Multiple Springs – A Jacobi Approach</vt:lpstr>
      <vt:lpstr>Position Based Dynamics (PBD)</vt:lpstr>
      <vt:lpstr>Pros and Cons of PBD</vt:lpstr>
      <vt:lpstr>After-Class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103: Intro to Physics-Based Animation</dc:title>
  <dc:creator>Huamin Wang</dc:creator>
  <cp:lastModifiedBy>Microsoft 帐户</cp:lastModifiedBy>
  <cp:revision>279</cp:revision>
  <dcterms:created xsi:type="dcterms:W3CDTF">2021-10-05T05:44:54Z</dcterms:created>
  <dcterms:modified xsi:type="dcterms:W3CDTF">2024-04-19T09:05:54Z</dcterms:modified>
</cp:coreProperties>
</file>