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3" r:id="rId2"/>
    <p:sldId id="306" r:id="rId3"/>
    <p:sldId id="292" r:id="rId4"/>
    <p:sldId id="318" r:id="rId5"/>
    <p:sldId id="301" r:id="rId6"/>
    <p:sldId id="325" r:id="rId7"/>
    <p:sldId id="342" r:id="rId8"/>
    <p:sldId id="326" r:id="rId9"/>
    <p:sldId id="327" r:id="rId10"/>
    <p:sldId id="328" r:id="rId11"/>
    <p:sldId id="329" r:id="rId12"/>
    <p:sldId id="330" r:id="rId13"/>
    <p:sldId id="339" r:id="rId14"/>
    <p:sldId id="331" r:id="rId15"/>
    <p:sldId id="332" r:id="rId16"/>
    <p:sldId id="333" r:id="rId17"/>
    <p:sldId id="334" r:id="rId18"/>
    <p:sldId id="340" r:id="rId19"/>
    <p:sldId id="335" r:id="rId20"/>
    <p:sldId id="336" r:id="rId21"/>
    <p:sldId id="337" r:id="rId22"/>
    <p:sldId id="338" r:id="rId23"/>
    <p:sldId id="341" r:id="rId24"/>
    <p:sldId id="305" r:id="rId2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2EAA46"/>
    <a:srgbClr val="35B558"/>
    <a:srgbClr val="F4F4F4"/>
    <a:srgbClr val="FF5C00"/>
    <a:srgbClr val="666666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0" autoAdjust="0"/>
    <p:restoredTop sz="96240" autoAdjust="0"/>
  </p:normalViewPr>
  <p:slideViewPr>
    <p:cSldViewPr snapToGrid="0" snapToObjects="1">
      <p:cViewPr varScale="1">
        <p:scale>
          <a:sx n="31" d="100"/>
          <a:sy n="31" d="100"/>
        </p:scale>
        <p:origin x="72" y="17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Hans" altLang="en-US" smtClean="0"/>
              <a:t>2015/3/26</a:t>
            </a:fld>
            <a:endParaRPr lang="zh-Han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Hans" altLang="en-US" smtClean="0"/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Hans" altLang="en-US" dirty="0" smtClean="0"/>
              <a:t>课程主标题</a:t>
            </a:r>
            <a:endParaRPr lang="zh-Hans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Hans" sz="9600" dirty="0" smtClean="0">
                <a:solidFill>
                  <a:srgbClr val="FFFFFF"/>
                </a:solidFill>
              </a:rPr>
              <a:t>Android </a:t>
            </a:r>
            <a:r>
              <a:rPr lang="zh-Hans" altLang="en-US" sz="9600" dirty="0" smtClean="0">
                <a:solidFill>
                  <a:srgbClr val="FFFFFF"/>
                </a:solidFill>
              </a:rPr>
              <a:t>常用 </a:t>
            </a:r>
            <a:r>
              <a:rPr lang="en-US" altLang="zh-Hans" sz="9600" dirty="0" err="1" smtClean="0">
                <a:solidFill>
                  <a:srgbClr val="FFFFFF"/>
                </a:solidFill>
              </a:rPr>
              <a:t>OAuth</a:t>
            </a:r>
            <a:r>
              <a:rPr lang="en-US" altLang="zh-Hans" sz="9600" dirty="0" smtClean="0">
                <a:solidFill>
                  <a:srgbClr val="FFFFFF"/>
                </a:solidFill>
              </a:rPr>
              <a:t> </a:t>
            </a:r>
            <a:r>
              <a:rPr lang="zh-Hans" altLang="en-US" sz="9600" dirty="0" smtClean="0">
                <a:solidFill>
                  <a:srgbClr val="FFFFFF"/>
                </a:solidFill>
              </a:rPr>
              <a:t>登录与分享详解</a:t>
            </a:r>
            <a:r>
              <a:rPr lang="en-US" altLang="zh-Hans" sz="9600" dirty="0" smtClean="0">
                <a:solidFill>
                  <a:srgbClr val="FFFFFF"/>
                </a:solidFill>
              </a:rPr>
              <a:t>OAuth </a:t>
            </a:r>
            <a:r>
              <a:rPr lang="zh-Hans" altLang="en-US" sz="9600" dirty="0" smtClean="0">
                <a:solidFill>
                  <a:srgbClr val="FFFFFF"/>
                </a:solidFill>
              </a:rPr>
              <a:t>介绍与入门</a:t>
            </a:r>
            <a:br>
              <a:rPr lang="zh-Hans" altLang="en-US" sz="9600" dirty="0" smtClean="0">
                <a:solidFill>
                  <a:srgbClr val="FFFFFF"/>
                </a:solidFill>
              </a:rPr>
            </a:br>
            <a:endParaRPr lang="zh-Hans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Hans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Hans" sz="5400" dirty="0" smtClean="0">
                <a:solidFill>
                  <a:srgbClr val="666666"/>
                </a:solidFill>
              </a:rPr>
              <a:t>— </a:t>
            </a:r>
            <a:r>
              <a:rPr lang="zh-Hans" altLang="en-US" sz="5400" dirty="0" smtClean="0">
                <a:solidFill>
                  <a:srgbClr val="666666"/>
                </a:solidFill>
              </a:rPr>
              <a:t>课程概要</a:t>
            </a:r>
            <a:endParaRPr lang="zh-Hans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Hans" altLang="en-US" dirty="0" smtClean="0"/>
              <a:t>第一课时名称</a:t>
            </a:r>
          </a:p>
          <a:p>
            <a:endParaRPr lang="en-US" altLang="zh-Hans" dirty="0" smtClean="0"/>
          </a:p>
          <a:p>
            <a:endParaRPr lang="zh-Hans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Hans" altLang="en-US" dirty="0" smtClean="0"/>
              <a:t>课程主标题</a:t>
            </a:r>
            <a:endParaRPr lang="zh-Hans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Hans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Hans" altLang="en-US" sz="5400" dirty="0" smtClean="0">
                <a:solidFill>
                  <a:srgbClr val="666666"/>
                </a:solidFill>
              </a:rPr>
              <a:t>课时名称</a:t>
            </a:r>
            <a:endParaRPr lang="zh-Hans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Hans" altLang="en-US" dirty="0" smtClean="0"/>
              <a:t>无项目符号课件正文</a:t>
            </a:r>
            <a:endParaRPr lang="en-US" altLang="zh-Hans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Hans" altLang="en-US" sz="5400" dirty="0" smtClean="0">
                <a:solidFill>
                  <a:srgbClr val="666666"/>
                </a:solidFill>
              </a:rPr>
              <a:t>课时名称</a:t>
            </a:r>
            <a:endParaRPr lang="zh-Hans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Hans" altLang="en-US" dirty="0" smtClean="0"/>
              <a:t>带项目符号内容</a:t>
            </a:r>
            <a:endParaRPr lang="en-US" altLang="zh-Hans" dirty="0" smtClean="0"/>
          </a:p>
          <a:p>
            <a:endParaRPr lang="en-US" altLang="zh-Hans" dirty="0" smtClean="0"/>
          </a:p>
          <a:p>
            <a:endParaRPr lang="zh-Hans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Hans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Han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Hans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Han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Hans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Hans" altLang="en-US" dirty="0"/>
          </a:p>
        </p:txBody>
      </p:sp>
      <p:sp>
        <p:nvSpPr>
          <p:cNvPr id="4" name="Shape 19"/>
          <p:cNvSpPr>
            <a:spLocks noGrp="1"/>
          </p:cNvSpPr>
          <p:nvPr>
            <p:ph type="body" idx="1"/>
          </p:nvPr>
        </p:nvSpPr>
        <p:spPr>
          <a:xfrm>
            <a:off x="1090800" y="2541600"/>
            <a:ext cx="22201200" cy="10119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Hans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Hans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Hans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Hans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Hans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Hans" altLang="en-US" sz="5400" dirty="0" smtClean="0">
                <a:solidFill>
                  <a:srgbClr val="666666"/>
                </a:solidFill>
              </a:rPr>
              <a:t>课程主标题</a:t>
            </a:r>
            <a:endParaRPr lang="zh-Hans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Hans" altLang="en-US" dirty="0" smtClean="0"/>
              <a:t>带项目符号内容</a:t>
            </a:r>
            <a:endParaRPr lang="en-US" altLang="zh-Hans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ans" altLang="en-US" dirty="0" smtClean="0"/>
              <a:t>对称密码的编程使用</a:t>
            </a:r>
            <a:endParaRPr lang="zh-Hans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 smtClean="0"/>
              <a:t>DES </a:t>
            </a:r>
            <a:r>
              <a:rPr lang="zh-Hans" altLang="en-US" dirty="0"/>
              <a:t>算法的编程</a:t>
            </a:r>
            <a:r>
              <a:rPr lang="zh-Hans" altLang="en-US" dirty="0" smtClean="0"/>
              <a:t>使用</a:t>
            </a:r>
            <a:endParaRPr lang="zh-Han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smtClean="0"/>
              <a:t>DES </a:t>
            </a:r>
            <a:r>
              <a:rPr lang="zh-Hans" altLang="en-US" dirty="0" smtClean="0"/>
              <a:t>算法基本概念</a:t>
            </a:r>
            <a:endParaRPr lang="en-US" altLang="zh-Hans" dirty="0" smtClean="0"/>
          </a:p>
          <a:p>
            <a:r>
              <a:rPr lang="en-US" altLang="zh-Hans" dirty="0" smtClean="0"/>
              <a:t>DES </a:t>
            </a:r>
            <a:r>
              <a:rPr lang="zh-Hans" altLang="en-US" dirty="0" smtClean="0"/>
              <a:t>算法编程使用</a:t>
            </a:r>
            <a:endParaRPr lang="en-US" altLang="zh-Hans" dirty="0" smtClean="0"/>
          </a:p>
          <a:p>
            <a:endParaRPr lang="en-US" altLang="zh-Hans" dirty="0" smtClean="0"/>
          </a:p>
        </p:txBody>
      </p:sp>
    </p:spTree>
    <p:extLst>
      <p:ext uri="{BB962C8B-B14F-4D97-AF65-F5344CB8AC3E}">
        <p14:creationId xmlns:p14="http://schemas.microsoft.com/office/powerpoint/2010/main" val="28977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 smtClean="0"/>
              <a:t>DES </a:t>
            </a:r>
            <a:r>
              <a:rPr lang="zh-Hans" altLang="en-US" dirty="0" smtClean="0"/>
              <a:t>算法的编程使用 </a:t>
            </a:r>
            <a:r>
              <a:rPr lang="en-US" altLang="zh-Hans" dirty="0"/>
              <a:t>— </a:t>
            </a:r>
            <a:r>
              <a:rPr lang="en-US" altLang="zh-Han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DES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算法基本概念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err="1" smtClean="0"/>
              <a:t>1.DES</a:t>
            </a:r>
            <a:r>
              <a:rPr lang="zh-CN" altLang="en-US" dirty="0" smtClean="0"/>
              <a:t>：</a:t>
            </a:r>
            <a:r>
              <a:rPr lang="zh-Hans" altLang="en-US" dirty="0" smtClean="0"/>
              <a:t>数据加密标准</a:t>
            </a:r>
            <a:r>
              <a:rPr lang="zh-Hans" altLang="en-US" dirty="0" smtClean="0"/>
              <a:t>，是对称加密算法领域中的典型算法</a:t>
            </a:r>
            <a:endParaRPr lang="en-US" altLang="zh-Hans" dirty="0"/>
          </a:p>
          <a:p>
            <a:r>
              <a:rPr lang="en-US" altLang="zh-Hans" dirty="0" smtClean="0"/>
              <a:t>2</a:t>
            </a:r>
            <a:r>
              <a:rPr lang="en-US" altLang="zh-Hans" dirty="0" smtClean="0"/>
              <a:t>.</a:t>
            </a:r>
            <a:r>
              <a:rPr lang="zh-Hans" altLang="en-US" dirty="0" smtClean="0"/>
              <a:t>特点</a:t>
            </a:r>
            <a:r>
              <a:rPr lang="zh-Hans" altLang="en-US" dirty="0" smtClean="0"/>
              <a:t>：密钥偏短（</a:t>
            </a:r>
            <a:r>
              <a:rPr lang="en-US" altLang="zh-Hans" dirty="0" smtClean="0"/>
              <a:t>56</a:t>
            </a:r>
            <a:r>
              <a:rPr lang="zh-Hans" altLang="en-US" dirty="0" smtClean="0"/>
              <a:t>位）、生命周期短</a:t>
            </a:r>
          </a:p>
          <a:p>
            <a:r>
              <a:rPr lang="en-US" altLang="zh-Hans" dirty="0" err="1" smtClean="0"/>
              <a:t>3.JDK</a:t>
            </a:r>
            <a:r>
              <a:rPr lang="zh-Hans" altLang="en-US" dirty="0" smtClean="0"/>
              <a:t>实现</a:t>
            </a:r>
            <a:endParaRPr lang="en-US" altLang="zh-Hans" dirty="0" smtClean="0"/>
          </a:p>
          <a:p>
            <a:endParaRPr lang="zh-Hans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87142"/>
              </p:ext>
            </p:extLst>
          </p:nvPr>
        </p:nvGraphicFramePr>
        <p:xfrm>
          <a:off x="2758072" y="6454712"/>
          <a:ext cx="17975948" cy="3895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348"/>
                <a:gridCol w="2252546"/>
                <a:gridCol w="3367668"/>
                <a:gridCol w="5553307"/>
                <a:gridCol w="4810079"/>
              </a:tblGrid>
              <a:tr h="1365973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4000" b="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算法</a:t>
                      </a:r>
                      <a:endParaRPr lang="zh-Hans" altLang="en-US" sz="4000" b="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密钥长度</a:t>
                      </a:r>
                      <a:endParaRPr lang="zh-Hans" altLang="en-US" sz="4000" b="0" kern="120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默认密钥长度</a:t>
                      </a:r>
                      <a:endParaRPr lang="zh-Hans" altLang="en-US" sz="4000" b="0" kern="120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工作模式</a:t>
                      </a:r>
                      <a:endParaRPr lang="zh-Hans" altLang="en-US" sz="4000" b="0" kern="120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填充方式</a:t>
                      </a:r>
                      <a:endParaRPr lang="zh-Hans" altLang="en-US" sz="4000" b="0" kern="120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</a:tr>
              <a:tr h="1315381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DES</a:t>
                      </a:r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56</a:t>
                      </a:r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56</a:t>
                      </a:r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ECB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CBC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PCBC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CTR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CTS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CFB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CFB8-CFB128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OFB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OFB8-OFB128</a:t>
                      </a:r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NoPadding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PKCS5Padding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ISO10126Padding</a:t>
                      </a:r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 smtClean="0"/>
              <a:t>DES </a:t>
            </a:r>
            <a:r>
              <a:rPr lang="zh-Hans" altLang="en-US" dirty="0" smtClean="0"/>
              <a:t>算法的编程使用 </a:t>
            </a:r>
            <a:r>
              <a:rPr lang="en-US" altLang="zh-Hans" dirty="0"/>
              <a:t>— </a:t>
            </a:r>
            <a:r>
              <a:rPr lang="en-US" altLang="zh-Han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DES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算法编程使用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smtClean="0"/>
              <a:t>1</a:t>
            </a:r>
            <a:r>
              <a:rPr lang="en-US" altLang="zh-Hans" dirty="0"/>
              <a:t>.</a:t>
            </a:r>
            <a:r>
              <a:rPr lang="zh-Hans" altLang="en-US" dirty="0" smtClean="0"/>
              <a:t>生成密钥</a:t>
            </a:r>
            <a:endParaRPr lang="en-US" altLang="zh-Hans" dirty="0"/>
          </a:p>
          <a:p>
            <a:r>
              <a:rPr lang="en-US" altLang="zh-Hans" dirty="0"/>
              <a:t> 	</a:t>
            </a:r>
            <a:r>
              <a:rPr lang="en-US" altLang="zh-Hans" sz="4000" dirty="0">
                <a:solidFill>
                  <a:srgbClr val="2EAA46"/>
                </a:solidFill>
              </a:rPr>
              <a:t>//</a:t>
            </a:r>
            <a:r>
              <a:rPr lang="en-US" altLang="zh-Hans" sz="4000" dirty="0" err="1">
                <a:solidFill>
                  <a:srgbClr val="2EAA46"/>
                </a:solidFill>
              </a:rPr>
              <a:t>KeyGenerator</a:t>
            </a:r>
            <a:r>
              <a:rPr lang="en-US" altLang="zh-Hans" sz="4000" dirty="0">
                <a:solidFill>
                  <a:srgbClr val="2EAA46"/>
                </a:solidFill>
              </a:rPr>
              <a:t> </a:t>
            </a:r>
            <a:r>
              <a:rPr lang="zh-CN" altLang="en-US" sz="4000" dirty="0">
                <a:solidFill>
                  <a:srgbClr val="2EAA46"/>
                </a:solidFill>
              </a:rPr>
              <a:t>，</a:t>
            </a:r>
            <a:r>
              <a:rPr lang="zh-Hans" altLang="en-US" sz="4000" dirty="0" smtClean="0">
                <a:solidFill>
                  <a:srgbClr val="2EAA46"/>
                </a:solidFill>
              </a:rPr>
              <a:t>密钥生成器  </a:t>
            </a:r>
            <a:endParaRPr lang="zh-Hans" altLang="en-US" sz="4000" dirty="0">
              <a:solidFill>
                <a:srgbClr val="2EAA46"/>
              </a:solidFill>
            </a:endParaRPr>
          </a:p>
          <a:p>
            <a:r>
              <a:rPr lang="zh-Hans" altLang="en-US" dirty="0"/>
              <a:t>    	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KeyGenerator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KeyGenerator.getInstance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("DES");</a:t>
            </a:r>
          </a:p>
          <a:p>
            <a:r>
              <a:rPr lang="en-US" altLang="zh-Hans" dirty="0"/>
              <a:t>    	</a:t>
            </a:r>
            <a:r>
              <a:rPr lang="en-US" altLang="zh-Hans" sz="4000" dirty="0">
                <a:solidFill>
                  <a:srgbClr val="2EAA46"/>
                </a:solidFill>
              </a:rPr>
              <a:t>//</a:t>
            </a:r>
            <a:r>
              <a:rPr lang="zh-Hans" altLang="en-US" sz="4000" dirty="0">
                <a:solidFill>
                  <a:srgbClr val="2EAA46"/>
                </a:solidFill>
              </a:rPr>
              <a:t>初始化密钥生成器</a:t>
            </a:r>
            <a:endParaRPr lang="en-US" altLang="zh-Hans" sz="4000" dirty="0">
              <a:solidFill>
                <a:srgbClr val="2EAA46"/>
              </a:solidFill>
            </a:endParaRPr>
          </a:p>
          <a:p>
            <a:r>
              <a:rPr lang="zh-Hans" altLang="en-US" dirty="0" smtClean="0"/>
              <a:t>    </a:t>
            </a:r>
            <a:r>
              <a:rPr lang="zh-Hans" altLang="en-US" dirty="0"/>
              <a:t>	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keyGen.init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(56); </a:t>
            </a:r>
          </a:p>
          <a:p>
            <a:r>
              <a:rPr lang="zh-Hans" altLang="en-US" sz="4000" dirty="0">
                <a:solidFill>
                  <a:srgbClr val="2EAA46"/>
                </a:solidFill>
              </a:rPr>
              <a:t>	</a:t>
            </a:r>
            <a:r>
              <a:rPr lang="en-US" altLang="zh-Hans" sz="4000" dirty="0">
                <a:solidFill>
                  <a:srgbClr val="2EAA46"/>
                </a:solidFill>
              </a:rPr>
              <a:t>//</a:t>
            </a:r>
            <a:r>
              <a:rPr lang="zh-Hans" altLang="en-US" sz="4000" dirty="0">
                <a:solidFill>
                  <a:srgbClr val="2EAA46"/>
                </a:solidFill>
              </a:rPr>
              <a:t>生成密钥</a:t>
            </a:r>
          </a:p>
          <a:p>
            <a:r>
              <a:rPr lang="zh-Hans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keyGen.generateKey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3788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 smtClean="0"/>
              <a:t>DES </a:t>
            </a:r>
            <a:r>
              <a:rPr lang="zh-Hans" altLang="en-US" dirty="0" smtClean="0"/>
              <a:t>算法的编程使用 </a:t>
            </a:r>
            <a:r>
              <a:rPr lang="en-US" altLang="zh-Hans" dirty="0"/>
              <a:t>— </a:t>
            </a:r>
            <a:r>
              <a:rPr lang="en-US" altLang="zh-Han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DES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算法编程使用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smtClean="0"/>
              <a:t>2</a:t>
            </a:r>
            <a:r>
              <a:rPr lang="en-US" altLang="zh-Hans" dirty="0"/>
              <a:t>.</a:t>
            </a:r>
            <a:r>
              <a:rPr lang="zh-Hans" altLang="en-US" dirty="0" smtClean="0"/>
              <a:t>加</a:t>
            </a:r>
            <a:r>
              <a:rPr lang="en-US" altLang="zh-Hans" dirty="0" smtClean="0"/>
              <a:t>/</a:t>
            </a:r>
            <a:r>
              <a:rPr lang="zh-Hans" altLang="en-US" dirty="0" smtClean="0"/>
              <a:t>解密</a:t>
            </a:r>
            <a:endParaRPr lang="en-US" altLang="zh-Hans" dirty="0"/>
          </a:p>
          <a:p>
            <a:r>
              <a:rPr lang="en-US" altLang="zh-Hans" dirty="0"/>
              <a:t> </a:t>
            </a:r>
            <a:r>
              <a:rPr lang="en-US" altLang="zh-Hans" dirty="0" smtClean="0"/>
              <a:t>	</a:t>
            </a:r>
            <a:r>
              <a:rPr lang="en-US" altLang="zh-Hans" sz="4000" dirty="0">
                <a:solidFill>
                  <a:srgbClr val="2EAA46"/>
                </a:solidFill>
              </a:rPr>
              <a:t>//</a:t>
            </a:r>
            <a:r>
              <a:rPr lang="zh-Hans" altLang="en-US" sz="4000" dirty="0">
                <a:solidFill>
                  <a:srgbClr val="2EAA46"/>
                </a:solidFill>
              </a:rPr>
              <a:t>恢复密钥 </a:t>
            </a:r>
            <a:endParaRPr lang="en-US" altLang="zh-Hans" sz="4000" dirty="0">
              <a:solidFill>
                <a:srgbClr val="2EAA46"/>
              </a:solidFill>
            </a:endParaRPr>
          </a:p>
          <a:p>
            <a:r>
              <a:rPr lang="zh-Hans" altLang="en-US" dirty="0"/>
              <a:t>	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SecretKeySpec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"DES");</a:t>
            </a:r>
          </a:p>
          <a:p>
            <a:r>
              <a:rPr lang="en-US" altLang="zh-Hans" dirty="0"/>
              <a:t>    	</a:t>
            </a:r>
            <a:r>
              <a:rPr lang="en-US" altLang="zh-Hans" sz="4000" dirty="0">
                <a:solidFill>
                  <a:srgbClr val="2EAA46"/>
                </a:solidFill>
              </a:rPr>
              <a:t>//</a:t>
            </a:r>
            <a:r>
              <a:rPr lang="en-US" altLang="zh-Hans" sz="4000" dirty="0" smtClean="0">
                <a:solidFill>
                  <a:srgbClr val="2EAA46"/>
                </a:solidFill>
              </a:rPr>
              <a:t>Cipher </a:t>
            </a:r>
            <a:r>
              <a:rPr lang="zh-Hans" altLang="en-US" sz="4000" dirty="0" smtClean="0">
                <a:solidFill>
                  <a:srgbClr val="2EAA46"/>
                </a:solidFill>
              </a:rPr>
              <a:t>完成</a:t>
            </a:r>
            <a:r>
              <a:rPr lang="zh-Hans" altLang="en-US" sz="4000" dirty="0">
                <a:solidFill>
                  <a:srgbClr val="2EAA46"/>
                </a:solidFill>
              </a:rPr>
              <a:t>加密或解密工作  </a:t>
            </a:r>
          </a:p>
          <a:p>
            <a:r>
              <a:rPr lang="zh-Hans" altLang="en-US" dirty="0"/>
              <a:t>    	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 cipher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Cipher.getInstance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("DES");</a:t>
            </a:r>
            <a:endParaRPr lang="en-US" altLang="zh-Hans" sz="4000" dirty="0">
              <a:solidFill>
                <a:srgbClr val="2EAA46"/>
              </a:solidFill>
            </a:endParaRPr>
          </a:p>
          <a:p>
            <a:r>
              <a:rPr lang="en-US" altLang="zh-Hans" sz="4000" dirty="0">
                <a:solidFill>
                  <a:srgbClr val="2EAA46"/>
                </a:solidFill>
              </a:rPr>
              <a:t>     </a:t>
            </a:r>
            <a:r>
              <a:rPr lang="en-US" altLang="zh-Hans" sz="4000" dirty="0" smtClean="0">
                <a:solidFill>
                  <a:srgbClr val="2EAA46"/>
                </a:solidFill>
              </a:rPr>
              <a:t>  // </a:t>
            </a:r>
            <a:r>
              <a:rPr lang="zh-Hans" altLang="en-US" sz="4000" dirty="0">
                <a:solidFill>
                  <a:srgbClr val="2EAA46"/>
                </a:solidFill>
              </a:rPr>
              <a:t>根据密钥，对</a:t>
            </a:r>
            <a:r>
              <a:rPr lang="en-US" altLang="zh-Hans" sz="4000" dirty="0" smtClean="0">
                <a:solidFill>
                  <a:srgbClr val="2EAA46"/>
                </a:solidFill>
              </a:rPr>
              <a:t>Cipher</a:t>
            </a:r>
            <a:r>
              <a:rPr lang="en-US" altLang="zh-Hans" sz="4000" dirty="0">
                <a:solidFill>
                  <a:srgbClr val="2EAA46"/>
                </a:solidFill>
              </a:rPr>
              <a:t> </a:t>
            </a:r>
            <a:r>
              <a:rPr lang="zh-Hans" altLang="en-US" sz="4000" dirty="0" smtClean="0">
                <a:solidFill>
                  <a:srgbClr val="2EAA46"/>
                </a:solidFill>
              </a:rPr>
              <a:t>初始化，</a:t>
            </a:r>
            <a:r>
              <a:rPr lang="en-US" altLang="zh-Hans" sz="4000" dirty="0" smtClean="0">
                <a:solidFill>
                  <a:srgbClr val="2EAA46"/>
                </a:solidFill>
              </a:rPr>
              <a:t>ENCRYPT_MODE</a:t>
            </a:r>
            <a:r>
              <a:rPr lang="zh-Hans" altLang="en-US" sz="4000" dirty="0" smtClean="0">
                <a:solidFill>
                  <a:srgbClr val="2EAA46"/>
                </a:solidFill>
              </a:rPr>
              <a:t>、</a:t>
            </a:r>
            <a:r>
              <a:rPr lang="en-US" altLang="zh-Hans" sz="4000" dirty="0">
                <a:solidFill>
                  <a:srgbClr val="2EAA46"/>
                </a:solidFill>
              </a:rPr>
              <a:t> </a:t>
            </a:r>
            <a:r>
              <a:rPr lang="en-US" altLang="zh-Hans" sz="4000" dirty="0" smtClean="0">
                <a:solidFill>
                  <a:srgbClr val="2EAA46"/>
                </a:solidFill>
              </a:rPr>
              <a:t>DECRYPT_MODE</a:t>
            </a:r>
            <a:r>
              <a:rPr lang="zh-Hans" altLang="en-US" sz="4000" dirty="0" smtClean="0">
                <a:solidFill>
                  <a:srgbClr val="2EAA46"/>
                </a:solidFill>
              </a:rPr>
              <a:t>  </a:t>
            </a:r>
            <a:endParaRPr lang="zh-Hans" altLang="en-US" sz="4000" dirty="0">
              <a:solidFill>
                <a:srgbClr val="2EAA46"/>
              </a:solidFill>
            </a:endParaRPr>
          </a:p>
          <a:p>
            <a:r>
              <a:rPr lang="zh-Hans" altLang="en-US" dirty="0"/>
              <a:t>    	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cipher.init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Cipher.ENCRYPT_MODE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altLang="zh-Hans" sz="4000" dirty="0">
                <a:solidFill>
                  <a:srgbClr val="2EAA46"/>
                </a:solidFill>
              </a:rPr>
              <a:t>     </a:t>
            </a:r>
            <a:r>
              <a:rPr lang="en-US" altLang="zh-Hans" sz="4000" dirty="0" smtClean="0">
                <a:solidFill>
                  <a:srgbClr val="2EAA46"/>
                </a:solidFill>
              </a:rPr>
              <a:t> </a:t>
            </a:r>
            <a:r>
              <a:rPr lang="en-US" altLang="zh-Hans" sz="4000" dirty="0" smtClean="0">
                <a:solidFill>
                  <a:srgbClr val="2EAA46"/>
                </a:solidFill>
              </a:rPr>
              <a:t> // </a:t>
            </a:r>
            <a:r>
              <a:rPr lang="zh-CN" altLang="en-US" sz="4000" dirty="0" smtClean="0">
                <a:solidFill>
                  <a:srgbClr val="2EAA46"/>
                </a:solidFill>
              </a:rPr>
              <a:t>加密或解密</a:t>
            </a:r>
            <a:endParaRPr lang="en-US" altLang="zh-Hans" sz="4000" dirty="0">
              <a:solidFill>
                <a:srgbClr val="2EAA46"/>
              </a:solidFill>
            </a:endParaRPr>
          </a:p>
          <a:p>
            <a:r>
              <a:rPr lang="en-US" altLang="zh-Hans" dirty="0"/>
              <a:t>     </a:t>
            </a:r>
            <a:r>
              <a:rPr lang="en-US" altLang="zh-Hans" dirty="0" smtClean="0"/>
              <a:t> 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cipherByte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cipher.doFinal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  </a:t>
            </a:r>
            <a:r>
              <a:rPr lang="en-US" altLang="zh-Hans" dirty="0" smtClean="0"/>
              <a:t>     </a:t>
            </a:r>
            <a:endParaRPr lang="zh-Hans" altLang="en-US" dirty="0"/>
          </a:p>
        </p:txBody>
      </p:sp>
    </p:spTree>
    <p:extLst>
      <p:ext uri="{BB962C8B-B14F-4D97-AF65-F5344CB8AC3E}">
        <p14:creationId xmlns:p14="http://schemas.microsoft.com/office/powerpoint/2010/main" val="39544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对称密码的编程使用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 err="1" smtClean="0"/>
              <a:t>3DES</a:t>
            </a:r>
            <a:r>
              <a:rPr lang="zh-Hans" altLang="en-US" dirty="0" smtClean="0"/>
              <a:t> 算法的编程使用</a:t>
            </a:r>
            <a:endParaRPr lang="zh-Hans" altLang="en-US" dirty="0"/>
          </a:p>
        </p:txBody>
      </p:sp>
    </p:spTree>
    <p:extLst>
      <p:ext uri="{BB962C8B-B14F-4D97-AF65-F5344CB8AC3E}">
        <p14:creationId xmlns:p14="http://schemas.microsoft.com/office/powerpoint/2010/main" val="177838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 err="1" smtClean="0"/>
              <a:t>3DES</a:t>
            </a:r>
            <a:r>
              <a:rPr lang="en-US" altLang="zh-Hans" dirty="0" smtClean="0"/>
              <a:t> </a:t>
            </a:r>
            <a:r>
              <a:rPr lang="zh-Hans" altLang="en-US" dirty="0"/>
              <a:t>算法的编程</a:t>
            </a:r>
            <a:r>
              <a:rPr lang="zh-Hans" altLang="en-US" dirty="0" smtClean="0"/>
              <a:t>使用</a:t>
            </a:r>
            <a:endParaRPr lang="zh-Han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err="1" smtClean="0"/>
              <a:t>3DES</a:t>
            </a:r>
            <a:r>
              <a:rPr lang="en-US" altLang="zh-Hans" dirty="0" smtClean="0"/>
              <a:t> </a:t>
            </a:r>
            <a:r>
              <a:rPr lang="zh-Hans" altLang="en-US" dirty="0" smtClean="0"/>
              <a:t>算法基本概念</a:t>
            </a:r>
            <a:endParaRPr lang="en-US" altLang="zh-Hans" dirty="0" smtClean="0"/>
          </a:p>
          <a:p>
            <a:r>
              <a:rPr lang="en-US" altLang="zh-Hans" dirty="0" err="1" smtClean="0"/>
              <a:t>3DES</a:t>
            </a:r>
            <a:r>
              <a:rPr lang="en-US" altLang="zh-Hans" dirty="0" smtClean="0"/>
              <a:t> </a:t>
            </a:r>
            <a:r>
              <a:rPr lang="zh-Hans" altLang="en-US" dirty="0" smtClean="0"/>
              <a:t>算法编程使用</a:t>
            </a:r>
            <a:endParaRPr lang="en-US" altLang="zh-Hans" dirty="0" smtClean="0"/>
          </a:p>
          <a:p>
            <a:endParaRPr lang="en-US" altLang="zh-Hans" dirty="0" smtClean="0"/>
          </a:p>
        </p:txBody>
      </p:sp>
    </p:spTree>
    <p:extLst>
      <p:ext uri="{BB962C8B-B14F-4D97-AF65-F5344CB8AC3E}">
        <p14:creationId xmlns:p14="http://schemas.microsoft.com/office/powerpoint/2010/main" val="25330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 err="1" smtClean="0"/>
              <a:t>3DES</a:t>
            </a:r>
            <a:r>
              <a:rPr lang="en-US" altLang="zh-Hans" dirty="0" smtClean="0"/>
              <a:t> </a:t>
            </a:r>
            <a:r>
              <a:rPr lang="zh-Hans" altLang="en-US" dirty="0" smtClean="0"/>
              <a:t>算法的编程使用 </a:t>
            </a:r>
            <a:r>
              <a:rPr lang="en-US" altLang="zh-Hans" dirty="0"/>
              <a:t>— </a:t>
            </a:r>
            <a:r>
              <a:rPr lang="en-US" altLang="zh-Hans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3D</a:t>
            </a:r>
            <a:r>
              <a:rPr lang="en-US" altLang="zh-Hans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ES</a:t>
            </a:r>
            <a:r>
              <a:rPr lang="en-US" altLang="zh-Han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算法基本概念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smtClean="0"/>
              <a:t>1. </a:t>
            </a:r>
            <a:r>
              <a:rPr lang="en-US" altLang="zh-Hans" dirty="0" err="1" smtClean="0"/>
              <a:t>3</a:t>
            </a:r>
            <a:r>
              <a:rPr lang="en-US" altLang="zh-CN" dirty="0" err="1" smtClean="0"/>
              <a:t>DES</a:t>
            </a:r>
            <a:r>
              <a:rPr lang="zh-CN" altLang="en-US" dirty="0" smtClean="0"/>
              <a:t>：将密钥长度增至</a:t>
            </a:r>
            <a:r>
              <a:rPr lang="en-US" altLang="zh-CN" dirty="0" smtClean="0"/>
              <a:t>112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168</a:t>
            </a:r>
            <a:r>
              <a:rPr lang="zh-CN" altLang="en-US" dirty="0" smtClean="0"/>
              <a:t>位，通过增加迭代次数提高安全性</a:t>
            </a:r>
            <a:endParaRPr lang="en-US" altLang="zh-CN" dirty="0" smtClean="0"/>
          </a:p>
          <a:p>
            <a:r>
              <a:rPr lang="en-US" altLang="zh-Hans" dirty="0" smtClean="0"/>
              <a:t>2. </a:t>
            </a:r>
            <a:r>
              <a:rPr lang="zh-CN" altLang="en-US" dirty="0" smtClean="0"/>
              <a:t>缺点：处理速度较慢、密钥计算时间较长、加密效率不高</a:t>
            </a:r>
            <a:endParaRPr lang="en-US" altLang="zh-CN" dirty="0" smtClean="0"/>
          </a:p>
          <a:p>
            <a:r>
              <a:rPr lang="en-US" altLang="zh-Hans" dirty="0" smtClean="0"/>
              <a:t>3. 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实现</a:t>
            </a:r>
            <a:endParaRPr lang="zh-Hans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25438"/>
              </p:ext>
            </p:extLst>
          </p:nvPr>
        </p:nvGraphicFramePr>
        <p:xfrm>
          <a:off x="2424585" y="6527327"/>
          <a:ext cx="18273128" cy="4505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07"/>
                <a:gridCol w="2988207"/>
                <a:gridCol w="3838300"/>
                <a:gridCol w="5152081"/>
                <a:gridCol w="4662633"/>
              </a:tblGrid>
              <a:tr h="1365973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4000" b="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算法</a:t>
                      </a:r>
                      <a:endParaRPr lang="zh-Hans" altLang="en-US" sz="4000" b="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密钥长度</a:t>
                      </a:r>
                      <a:endParaRPr lang="zh-Hans" altLang="en-US" sz="4000" b="0" kern="120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默认密钥长度</a:t>
                      </a:r>
                      <a:endParaRPr lang="zh-Hans" altLang="en-US" sz="4000" b="0" kern="120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工作模式</a:t>
                      </a: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填充方式</a:t>
                      </a: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</a:tr>
              <a:tr h="1315381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3DES</a:t>
                      </a:r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112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168</a:t>
                      </a:r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168</a:t>
                      </a:r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ECB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CBC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PCBC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CTR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CTS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CFB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CFB8-CFB128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OFB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OFB8-OFB128</a:t>
                      </a:r>
                      <a:endParaRPr lang="zh-Hans" altLang="en-US" sz="4000" b="0" dirty="0" smtClean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  <a:p>
                      <a:pPr algn="ctr"/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NoPadding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PKCS5Padding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ISO10126Padding</a:t>
                      </a:r>
                      <a:endParaRPr lang="zh-Hans" altLang="en-US" sz="4000" b="0" dirty="0" smtClean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  <a:p>
                      <a:pPr algn="ctr"/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5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 err="1" smtClean="0"/>
              <a:t>3DES</a:t>
            </a:r>
            <a:r>
              <a:rPr lang="en-US" altLang="zh-Hans" dirty="0" smtClean="0"/>
              <a:t> </a:t>
            </a:r>
            <a:r>
              <a:rPr lang="zh-Hans" altLang="en-US" dirty="0" smtClean="0"/>
              <a:t>算法的编程使用 </a:t>
            </a:r>
            <a:r>
              <a:rPr lang="en-US" altLang="zh-Hans" dirty="0"/>
              <a:t>— </a:t>
            </a:r>
            <a:r>
              <a:rPr lang="en-US" altLang="zh-Hans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3D</a:t>
            </a:r>
            <a:r>
              <a:rPr lang="en-US" altLang="zh-Hans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ES</a:t>
            </a:r>
            <a:r>
              <a:rPr lang="en-US" altLang="zh-Han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算法编程使用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smtClean="0"/>
              <a:t>1</a:t>
            </a:r>
            <a:r>
              <a:rPr lang="en-US" altLang="zh-Hans" dirty="0"/>
              <a:t>.</a:t>
            </a:r>
            <a:r>
              <a:rPr lang="zh-Hans" altLang="en-US" dirty="0" smtClean="0"/>
              <a:t>生成密钥</a:t>
            </a:r>
            <a:endParaRPr lang="en-US" altLang="zh-Hans" dirty="0" smtClean="0"/>
          </a:p>
          <a:p>
            <a:r>
              <a:rPr lang="en-US" altLang="zh-Hans" dirty="0"/>
              <a:t>	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KeyGenerator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KeyGenerator.getInstance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DESede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Hans" dirty="0"/>
              <a:t>	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keyGen.init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(168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Hans" dirty="0"/>
              <a:t> </a:t>
            </a:r>
            <a:r>
              <a:rPr lang="en-US" altLang="zh-Hans" sz="4000" dirty="0" smtClean="0">
                <a:solidFill>
                  <a:srgbClr val="2EAA46"/>
                </a:solidFill>
              </a:rPr>
              <a:t>//</a:t>
            </a:r>
            <a:r>
              <a:rPr lang="zh-Hans" altLang="en-US" sz="4000" dirty="0" smtClean="0">
                <a:solidFill>
                  <a:srgbClr val="2EAA46"/>
                </a:solidFill>
              </a:rPr>
              <a:t>可指定密钥长度为</a:t>
            </a:r>
            <a:r>
              <a:rPr lang="en-US" altLang="zh-Hans" sz="4000" dirty="0" smtClean="0">
                <a:solidFill>
                  <a:srgbClr val="2EAA46"/>
                </a:solidFill>
              </a:rPr>
              <a:t>112</a:t>
            </a:r>
            <a:r>
              <a:rPr lang="zh-Hans" altLang="en-US" sz="4000" dirty="0" smtClean="0">
                <a:solidFill>
                  <a:srgbClr val="2EAA46"/>
                </a:solidFill>
              </a:rPr>
              <a:t>或</a:t>
            </a:r>
            <a:r>
              <a:rPr lang="en-US" altLang="zh-Hans" sz="4000" dirty="0" smtClean="0">
                <a:solidFill>
                  <a:srgbClr val="2EAA46"/>
                </a:solidFill>
              </a:rPr>
              <a:t>168</a:t>
            </a:r>
            <a:r>
              <a:rPr lang="zh-Hans" altLang="en-US" sz="4000" dirty="0" smtClean="0">
                <a:solidFill>
                  <a:srgbClr val="2EAA46"/>
                </a:solidFill>
              </a:rPr>
              <a:t>，默认为</a:t>
            </a:r>
            <a:r>
              <a:rPr lang="en-US" altLang="zh-Hans" sz="4000" dirty="0" smtClean="0">
                <a:solidFill>
                  <a:srgbClr val="2EAA46"/>
                </a:solidFill>
              </a:rPr>
              <a:t>168 </a:t>
            </a:r>
            <a:r>
              <a:rPr lang="en-US" altLang="zh-Hans" dirty="0" smtClean="0"/>
              <a:t>  </a:t>
            </a:r>
            <a:endParaRPr lang="en-US" altLang="zh-Hans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keyGen.generateKey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Hans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 err="1" smtClean="0"/>
              <a:t>3DES</a:t>
            </a:r>
            <a:r>
              <a:rPr lang="en-US" altLang="zh-Hans" dirty="0" smtClean="0"/>
              <a:t> </a:t>
            </a:r>
            <a:r>
              <a:rPr lang="zh-Hans" altLang="en-US" dirty="0" smtClean="0"/>
              <a:t>算法的编程使用 </a:t>
            </a:r>
            <a:r>
              <a:rPr lang="en-US" altLang="zh-Hans" dirty="0"/>
              <a:t>— </a:t>
            </a:r>
            <a:r>
              <a:rPr lang="en-US" altLang="zh-Hans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3D</a:t>
            </a:r>
            <a:r>
              <a:rPr lang="en-US" altLang="zh-Hans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ES</a:t>
            </a:r>
            <a:r>
              <a:rPr lang="en-US" altLang="zh-Han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算法编程使用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smtClean="0"/>
              <a:t>2</a:t>
            </a:r>
            <a:r>
              <a:rPr lang="en-US" altLang="zh-Hans" dirty="0"/>
              <a:t>.</a:t>
            </a:r>
            <a:r>
              <a:rPr lang="zh-Hans" altLang="en-US" dirty="0" smtClean="0"/>
              <a:t>加</a:t>
            </a:r>
            <a:r>
              <a:rPr lang="en-US" altLang="zh-Hans" dirty="0" smtClean="0"/>
              <a:t>/</a:t>
            </a:r>
            <a:r>
              <a:rPr lang="zh-Hans" altLang="en-US" dirty="0" smtClean="0"/>
              <a:t>解密</a:t>
            </a:r>
            <a:endParaRPr lang="en-US" altLang="zh-Hans" dirty="0" smtClean="0"/>
          </a:p>
          <a:p>
            <a:r>
              <a:rPr lang="en-US" altLang="zh-Hans" dirty="0" smtClean="0"/>
              <a:t>	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SecretKeySpec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"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DESede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 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Cipher.getInstance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DESede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cipher.init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Cipher.ENCRYPT_MODE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cipherByte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cipher.doFinal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Hans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7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对称密码的编程使用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A</a:t>
            </a:r>
            <a:r>
              <a:rPr lang="en-US" altLang="zh-Hans" dirty="0" smtClean="0"/>
              <a:t>ES</a:t>
            </a:r>
            <a:r>
              <a:rPr lang="zh-Hans" altLang="en-US" dirty="0" smtClean="0"/>
              <a:t> 算法的编程使用</a:t>
            </a:r>
            <a:endParaRPr lang="zh-Hans" altLang="en-US" dirty="0"/>
          </a:p>
        </p:txBody>
      </p:sp>
    </p:spTree>
    <p:extLst>
      <p:ext uri="{BB962C8B-B14F-4D97-AF65-F5344CB8AC3E}">
        <p14:creationId xmlns:p14="http://schemas.microsoft.com/office/powerpoint/2010/main" val="12995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Hans" altLang="en-US" dirty="0" smtClean="0"/>
              <a:t>对称</a:t>
            </a:r>
            <a:r>
              <a:rPr lang="zh-Hans" altLang="en-US" dirty="0"/>
              <a:t>密码的编程</a:t>
            </a:r>
            <a:r>
              <a:rPr lang="zh-Hans" altLang="en-US" dirty="0" smtClean="0"/>
              <a:t>使用 </a:t>
            </a:r>
            <a:r>
              <a:rPr lang="en-US" altLang="zh-Hans" dirty="0"/>
              <a:t>— </a:t>
            </a:r>
            <a:r>
              <a:rPr lang="zh-Hans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zh-Hans" altLang="en-US" dirty="0" smtClean="0"/>
              <a:t>对称密码概述</a:t>
            </a:r>
            <a:endParaRPr lang="en-US" altLang="zh-Hans" dirty="0" smtClean="0"/>
          </a:p>
          <a:p>
            <a:r>
              <a:rPr lang="en-US" altLang="zh-Hans" dirty="0" smtClean="0"/>
              <a:t>DES </a:t>
            </a:r>
            <a:r>
              <a:rPr lang="zh-Hans" altLang="en-US" dirty="0" smtClean="0"/>
              <a:t>算法的编程使用</a:t>
            </a:r>
            <a:endParaRPr lang="en-US" altLang="zh-Hans" dirty="0" smtClean="0"/>
          </a:p>
          <a:p>
            <a:r>
              <a:rPr lang="en-US" altLang="zh-Hans" dirty="0" err="1" smtClean="0"/>
              <a:t>3DES</a:t>
            </a:r>
            <a:r>
              <a:rPr lang="en-US" altLang="zh-Hans" dirty="0" smtClean="0"/>
              <a:t> </a:t>
            </a:r>
            <a:r>
              <a:rPr lang="zh-Hans" altLang="en-US" dirty="0"/>
              <a:t>算法的编程使用</a:t>
            </a:r>
          </a:p>
          <a:p>
            <a:r>
              <a:rPr lang="en-US" altLang="zh-Hans" dirty="0" smtClean="0"/>
              <a:t>AES </a:t>
            </a:r>
            <a:r>
              <a:rPr lang="zh-Hans" altLang="en-US" dirty="0"/>
              <a:t>算法的编程</a:t>
            </a:r>
            <a:r>
              <a:rPr lang="zh-Hans" altLang="en-US" dirty="0" smtClean="0"/>
              <a:t>使用</a:t>
            </a:r>
            <a:endParaRPr lang="zh-Hans" altLang="en-US" dirty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A</a:t>
            </a:r>
            <a:r>
              <a:rPr lang="en-US" altLang="zh-Hans" dirty="0" smtClean="0"/>
              <a:t>ES </a:t>
            </a:r>
            <a:r>
              <a:rPr lang="zh-Hans" altLang="en-US" dirty="0"/>
              <a:t>算法的编程</a:t>
            </a:r>
            <a:r>
              <a:rPr lang="zh-Hans" altLang="en-US" dirty="0" smtClean="0"/>
              <a:t>使用</a:t>
            </a:r>
            <a:endParaRPr lang="zh-Han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/>
              <a:t>A</a:t>
            </a:r>
            <a:r>
              <a:rPr lang="en-US" altLang="zh-Hans" dirty="0" smtClean="0"/>
              <a:t>ES </a:t>
            </a:r>
            <a:r>
              <a:rPr lang="zh-Hans" altLang="en-US" dirty="0" smtClean="0"/>
              <a:t>算法基本概念</a:t>
            </a:r>
            <a:endParaRPr lang="en-US" altLang="zh-Hans" dirty="0" smtClean="0"/>
          </a:p>
          <a:p>
            <a:r>
              <a:rPr lang="en-US" altLang="zh-Hans" dirty="0"/>
              <a:t>A</a:t>
            </a:r>
            <a:r>
              <a:rPr lang="en-US" altLang="zh-Hans" dirty="0" smtClean="0"/>
              <a:t>ES </a:t>
            </a:r>
            <a:r>
              <a:rPr lang="zh-Hans" altLang="en-US" dirty="0" smtClean="0"/>
              <a:t>算法编程使用</a:t>
            </a:r>
            <a:endParaRPr lang="en-US" altLang="zh-Hans" dirty="0" smtClean="0"/>
          </a:p>
          <a:p>
            <a:endParaRPr lang="en-US" altLang="zh-Hans" dirty="0" smtClean="0"/>
          </a:p>
        </p:txBody>
      </p:sp>
    </p:spTree>
    <p:extLst>
      <p:ext uri="{BB962C8B-B14F-4D97-AF65-F5344CB8AC3E}">
        <p14:creationId xmlns:p14="http://schemas.microsoft.com/office/powerpoint/2010/main" val="2169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A</a:t>
            </a:r>
            <a:r>
              <a:rPr lang="en-US" altLang="zh-Hans" dirty="0" smtClean="0"/>
              <a:t>ES </a:t>
            </a:r>
            <a:r>
              <a:rPr lang="zh-Hans" altLang="en-US" dirty="0" smtClean="0"/>
              <a:t>算法的编程使用 </a:t>
            </a:r>
            <a:r>
              <a:rPr lang="en-US" altLang="zh-Hans" dirty="0"/>
              <a:t>— </a:t>
            </a:r>
            <a:r>
              <a:rPr lang="en-US" altLang="zh-Han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</a:t>
            </a:r>
            <a:r>
              <a:rPr lang="en-US" altLang="zh-Han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ES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算法基本概念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1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AES</a:t>
            </a:r>
            <a:r>
              <a:rPr lang="zh-CN" altLang="en-US" dirty="0" smtClean="0"/>
              <a:t>：高级数据加密标准，能够有效抵御已知的针对</a:t>
            </a:r>
            <a:r>
              <a:rPr lang="en-US" altLang="zh-CN" dirty="0" smtClean="0"/>
              <a:t>DES</a:t>
            </a:r>
            <a:r>
              <a:rPr lang="zh-CN" altLang="en-US" dirty="0" smtClean="0"/>
              <a:t>算法的所有攻击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 smtClean="0"/>
              <a:t>特点：密钥建立时间短、灵敏性好、内存需求低、安全性高</a:t>
            </a:r>
            <a:endParaRPr lang="en-US" altLang="zh-CN" dirty="0" smtClean="0"/>
          </a:p>
          <a:p>
            <a:r>
              <a:rPr lang="en-US" altLang="zh-Hans" dirty="0" err="1" smtClean="0"/>
              <a:t>3.JDK</a:t>
            </a:r>
            <a:r>
              <a:rPr lang="zh-CN" altLang="en-US" dirty="0" smtClean="0"/>
              <a:t>实现</a:t>
            </a:r>
            <a:endParaRPr lang="zh-Hans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14830"/>
              </p:ext>
            </p:extLst>
          </p:nvPr>
        </p:nvGraphicFramePr>
        <p:xfrm>
          <a:off x="2185258" y="6484418"/>
          <a:ext cx="18509765" cy="4505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05"/>
                <a:gridCol w="4069080"/>
                <a:gridCol w="2446020"/>
                <a:gridCol w="5463540"/>
                <a:gridCol w="5189220"/>
              </a:tblGrid>
              <a:tr h="1365973">
                <a:tc>
                  <a:txBody>
                    <a:bodyPr/>
                    <a:lstStyle/>
                    <a:p>
                      <a:pPr algn="ctr"/>
                      <a:r>
                        <a:rPr lang="zh-Hans" altLang="en-US" sz="4000" b="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算法</a:t>
                      </a:r>
                      <a:endParaRPr lang="zh-Hans" altLang="en-US" sz="4000" b="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密钥长度</a:t>
                      </a:r>
                      <a:endParaRPr lang="zh-Hans" altLang="en-US" sz="4000" b="0" kern="120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默认密钥长度</a:t>
                      </a:r>
                      <a:endParaRPr lang="zh-Hans" altLang="en-US" sz="4000" b="0" kern="120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工作模式</a:t>
                      </a:r>
                      <a:endParaRPr lang="zh-Hans" altLang="en-US" sz="4000" b="0" kern="120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Hans" altLang="en-US" sz="4000" b="0" kern="1200" dirty="0" smtClean="0">
                          <a:solidFill>
                            <a:srgbClr val="00B05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</a:rPr>
                        <a:t>填充方式</a:t>
                      </a:r>
                      <a:endParaRPr lang="zh-Hans" altLang="en-US" sz="4000" b="0" kern="1200" dirty="0">
                        <a:solidFill>
                          <a:srgbClr val="00B05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</a:tr>
              <a:tr h="1315381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AES</a:t>
                      </a:r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128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192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256</a:t>
                      </a:r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128</a:t>
                      </a:r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ECB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CBC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PCBC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CTR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CTS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CFB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CFB8-CFB128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OFB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OFB8-OFB128</a:t>
                      </a:r>
                      <a:endParaRPr lang="zh-Hans" altLang="en-US" sz="4000" b="0" dirty="0" smtClean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  <a:p>
                      <a:pPr algn="ctr"/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NoPadding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PKCS5Padding</a:t>
                      </a:r>
                      <a:r>
                        <a:rPr lang="zh-Hans" altLang="en-U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、</a:t>
                      </a:r>
                      <a:r>
                        <a:rPr lang="en-US" altLang="zh-Hans" sz="4000" b="0" dirty="0" smtClean="0"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ISO10126Padding</a:t>
                      </a:r>
                      <a:endParaRPr lang="zh-Hans" altLang="en-US" sz="4000" b="0" dirty="0" smtClean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  <a:p>
                      <a:pPr algn="ctr"/>
                      <a:endParaRPr lang="zh-Hans" altLang="en-US" sz="4000" b="0" dirty="0"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A</a:t>
            </a:r>
            <a:r>
              <a:rPr lang="en-US" altLang="zh-Hans" dirty="0" smtClean="0"/>
              <a:t>ES </a:t>
            </a:r>
            <a:r>
              <a:rPr lang="zh-Hans" altLang="en-US" dirty="0" smtClean="0"/>
              <a:t>算法的编程使用 </a:t>
            </a:r>
            <a:r>
              <a:rPr lang="en-US" altLang="zh-Hans" dirty="0"/>
              <a:t>— </a:t>
            </a:r>
            <a:r>
              <a:rPr lang="en-US" altLang="zh-Han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</a:t>
            </a:r>
            <a:r>
              <a:rPr lang="en-US" altLang="zh-Han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ES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算法编程使用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smtClean="0"/>
              <a:t>1.</a:t>
            </a:r>
            <a:r>
              <a:rPr lang="zh-Hans" altLang="en-US" dirty="0" smtClean="0"/>
              <a:t>生成密钥</a:t>
            </a:r>
            <a:endParaRPr lang="en-US" altLang="zh-Hans" dirty="0" smtClean="0"/>
          </a:p>
          <a:p>
            <a:r>
              <a:rPr lang="en-US" altLang="zh-Hans" dirty="0"/>
              <a:t>	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KeyGenerator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KeyGenerator.getInstance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("AES");</a:t>
            </a:r>
          </a:p>
          <a:p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keygen.init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(128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Hans" dirty="0"/>
              <a:t> </a:t>
            </a:r>
            <a:r>
              <a:rPr lang="en-US" altLang="zh-Hans" sz="4000" dirty="0">
                <a:solidFill>
                  <a:srgbClr val="2EAA46"/>
                </a:solidFill>
              </a:rPr>
              <a:t>//</a:t>
            </a:r>
            <a:r>
              <a:rPr lang="zh-Hans" altLang="en-US" sz="4000" dirty="0">
                <a:solidFill>
                  <a:srgbClr val="2EAA46"/>
                </a:solidFill>
              </a:rPr>
              <a:t>默认</a:t>
            </a:r>
            <a:r>
              <a:rPr lang="en-US" altLang="zh-Hans" sz="4000" dirty="0" smtClean="0">
                <a:solidFill>
                  <a:srgbClr val="2EAA46"/>
                </a:solidFill>
              </a:rPr>
              <a:t>128</a:t>
            </a:r>
            <a:r>
              <a:rPr lang="zh-Hans" altLang="en-US" sz="4000" dirty="0" smtClean="0">
                <a:solidFill>
                  <a:srgbClr val="2EAA46"/>
                </a:solidFill>
              </a:rPr>
              <a:t>，获得</a:t>
            </a:r>
            <a:r>
              <a:rPr lang="zh-Hans" altLang="en-US" sz="4000" dirty="0">
                <a:solidFill>
                  <a:srgbClr val="2EAA46"/>
                </a:solidFill>
              </a:rPr>
              <a:t>无政策权限后</a:t>
            </a:r>
            <a:r>
              <a:rPr lang="zh-Hans" altLang="en-US" sz="4000" dirty="0" smtClean="0">
                <a:solidFill>
                  <a:srgbClr val="2EAA46"/>
                </a:solidFill>
              </a:rPr>
              <a:t>可为</a:t>
            </a:r>
            <a:r>
              <a:rPr lang="en-US" altLang="zh-Hans" sz="4000" dirty="0" smtClean="0">
                <a:solidFill>
                  <a:srgbClr val="2EAA46"/>
                </a:solidFill>
              </a:rPr>
              <a:t>192</a:t>
            </a:r>
            <a:r>
              <a:rPr lang="zh-Hans" altLang="en-US" sz="4000" dirty="0" smtClean="0">
                <a:solidFill>
                  <a:srgbClr val="2EAA46"/>
                </a:solidFill>
              </a:rPr>
              <a:t>或</a:t>
            </a:r>
            <a:r>
              <a:rPr lang="en-US" altLang="zh-Hans" sz="4000" dirty="0" smtClean="0">
                <a:solidFill>
                  <a:srgbClr val="2EAA46"/>
                </a:solidFill>
              </a:rPr>
              <a:t>256</a:t>
            </a:r>
            <a:endParaRPr lang="zh-Hans" altLang="en-US" sz="4000" dirty="0">
              <a:solidFill>
                <a:srgbClr val="2EAA46"/>
              </a:solidFill>
            </a:endParaRPr>
          </a:p>
          <a:p>
            <a:r>
              <a:rPr lang="zh-Hans" altLang="en-US" dirty="0"/>
              <a:t>	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keyGen.generateKey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Hans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0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ans" dirty="0"/>
              <a:t>A</a:t>
            </a:r>
            <a:r>
              <a:rPr lang="en-US" altLang="zh-Hans" dirty="0" smtClean="0"/>
              <a:t>ES </a:t>
            </a:r>
            <a:r>
              <a:rPr lang="zh-Hans" altLang="en-US" dirty="0" smtClean="0"/>
              <a:t>算法的编程使用 </a:t>
            </a:r>
            <a:r>
              <a:rPr lang="en-US" altLang="zh-Hans" dirty="0"/>
              <a:t>— </a:t>
            </a:r>
            <a:r>
              <a:rPr lang="en-US" altLang="zh-Han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</a:t>
            </a:r>
            <a:r>
              <a:rPr lang="en-US" altLang="zh-Han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ES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算法编程使用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smtClean="0"/>
              <a:t>2.</a:t>
            </a:r>
            <a:r>
              <a:rPr lang="zh-Hans" altLang="en-US" dirty="0" smtClean="0"/>
              <a:t>加</a:t>
            </a:r>
            <a:r>
              <a:rPr lang="en-US" altLang="zh-Hans" dirty="0" smtClean="0"/>
              <a:t>/</a:t>
            </a:r>
            <a:r>
              <a:rPr lang="zh-Hans" altLang="en-US" dirty="0" smtClean="0"/>
              <a:t>解密</a:t>
            </a:r>
            <a:endParaRPr lang="en-US" altLang="zh-Hans" dirty="0" smtClean="0"/>
          </a:p>
          <a:p>
            <a:r>
              <a:rPr lang="en-US" altLang="zh-Hans" dirty="0"/>
              <a:t>	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SecretKeySpec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"AES");</a:t>
            </a:r>
          </a:p>
          <a:p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 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Cipher.getInstance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("AES");</a:t>
            </a:r>
          </a:p>
          <a:p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cipher.init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ans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Cipher.ENCRYPT_MODE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cipherByte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ans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cipher.doFinal</a:t>
            </a:r>
            <a:r>
              <a:rPr lang="en-US" altLang="zh-Han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altLang="zh-Han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Hans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对称密码的编程使用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 smtClean="0"/>
              <a:t>对称</a:t>
            </a:r>
            <a:r>
              <a:rPr lang="zh-Hans" altLang="en-US" dirty="0"/>
              <a:t>密码</a:t>
            </a:r>
            <a:r>
              <a:rPr lang="zh-Hans" altLang="en-US" dirty="0" smtClean="0"/>
              <a:t>概述</a:t>
            </a:r>
            <a:endParaRPr lang="zh-Hans" altLang="en-US" dirty="0"/>
          </a:p>
        </p:txBody>
      </p:sp>
    </p:spTree>
    <p:extLst>
      <p:ext uri="{BB962C8B-B14F-4D97-AF65-F5344CB8AC3E}">
        <p14:creationId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Hans" altLang="en-US" dirty="0" smtClean="0"/>
              <a:t>对称密码概述</a:t>
            </a:r>
            <a:endParaRPr lang="zh-Han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Hans" altLang="en-US" dirty="0" smtClean="0"/>
              <a:t>对称密码的概念</a:t>
            </a:r>
            <a:endParaRPr lang="en-US" altLang="zh-Hans" dirty="0" smtClean="0"/>
          </a:p>
          <a:p>
            <a:r>
              <a:rPr lang="zh-Hans" altLang="en-US" dirty="0" smtClean="0"/>
              <a:t>对称密码的种类</a:t>
            </a:r>
            <a:endParaRPr lang="en-US" altLang="zh-Hans" dirty="0" smtClean="0"/>
          </a:p>
          <a:p>
            <a:r>
              <a:rPr lang="zh-Hans" altLang="en-US" dirty="0" smtClean="0"/>
              <a:t>对称密码的作用</a:t>
            </a:r>
            <a:endParaRPr lang="en-US" altLang="zh-Hans" dirty="0" smtClean="0"/>
          </a:p>
          <a:p>
            <a:endParaRPr lang="en-US" altLang="zh-Hans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Hans" altLang="en-US" dirty="0" smtClean="0"/>
              <a:t>对称密码概述 </a:t>
            </a:r>
            <a:r>
              <a:rPr lang="en-US" altLang="zh-Hans" dirty="0"/>
              <a:t>—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对称</a:t>
            </a:r>
            <a:r>
              <a:rPr lang="zh-Hans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密码的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概念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smtClean="0"/>
              <a:t>1</a:t>
            </a:r>
            <a:r>
              <a:rPr lang="en-US" altLang="zh-Hans" dirty="0" smtClean="0"/>
              <a:t>.</a:t>
            </a:r>
            <a:r>
              <a:rPr lang="zh-Hans" altLang="en-US" dirty="0" smtClean="0"/>
              <a:t>加密</a:t>
            </a:r>
            <a:r>
              <a:rPr lang="zh-Hans" altLang="en-US" dirty="0" smtClean="0"/>
              <a:t>密钥和解密密钥相同，对于大多数</a:t>
            </a:r>
            <a:r>
              <a:rPr lang="zh-Hans" altLang="en-US" dirty="0" smtClean="0"/>
              <a:t>对称</a:t>
            </a:r>
            <a:r>
              <a:rPr lang="zh-CN" altLang="en-US" dirty="0"/>
              <a:t>密码</a:t>
            </a:r>
            <a:r>
              <a:rPr lang="zh-Hans" altLang="en-US" dirty="0" smtClean="0"/>
              <a:t>算法</a:t>
            </a:r>
            <a:r>
              <a:rPr lang="zh-Hans" altLang="en-US" dirty="0" smtClean="0"/>
              <a:t>，加解密过程互逆</a:t>
            </a:r>
            <a:endParaRPr lang="en-US" altLang="zh-Hans" dirty="0" smtClean="0"/>
          </a:p>
          <a:p>
            <a:r>
              <a:rPr lang="en-US" altLang="zh-Hans" dirty="0" smtClean="0"/>
              <a:t>2</a:t>
            </a:r>
            <a:r>
              <a:rPr lang="en-US" altLang="zh-Hans" dirty="0" smtClean="0"/>
              <a:t>.</a:t>
            </a:r>
            <a:r>
              <a:rPr lang="zh-Hans" altLang="en-US" dirty="0" smtClean="0"/>
              <a:t>加</a:t>
            </a:r>
            <a:r>
              <a:rPr lang="zh-Hans" altLang="en-US" dirty="0" smtClean="0"/>
              <a:t>解密通信模型</a:t>
            </a:r>
          </a:p>
          <a:p>
            <a:endParaRPr lang="zh-Hans" altLang="en-US" dirty="0"/>
          </a:p>
          <a:p>
            <a:endParaRPr lang="zh-Hans" altLang="en-US" dirty="0" smtClean="0"/>
          </a:p>
          <a:p>
            <a:endParaRPr lang="zh-Hans" altLang="en-US" dirty="0" smtClean="0"/>
          </a:p>
          <a:p>
            <a:r>
              <a:rPr lang="en-US" altLang="zh-Hans" dirty="0" smtClean="0"/>
              <a:t>3.</a:t>
            </a:r>
            <a:r>
              <a:rPr lang="zh-Hans" altLang="en-US" dirty="0" smtClean="0"/>
              <a:t>特点</a:t>
            </a:r>
            <a:r>
              <a:rPr lang="zh-Hans" altLang="en-US" dirty="0" smtClean="0"/>
              <a:t>：</a:t>
            </a:r>
            <a:r>
              <a:rPr lang="zh-Hans" altLang="en-US" dirty="0"/>
              <a:t>算法公开、计算量小、加密速度快、加密效率</a:t>
            </a:r>
            <a:r>
              <a:rPr lang="zh-Hans" altLang="en-US" dirty="0" smtClean="0"/>
              <a:t>高</a:t>
            </a:r>
          </a:p>
          <a:p>
            <a:r>
              <a:rPr lang="en-US" altLang="zh-Hans" dirty="0" smtClean="0"/>
              <a:t>4</a:t>
            </a:r>
            <a:r>
              <a:rPr lang="en-US" altLang="zh-Hans" dirty="0" smtClean="0"/>
              <a:t>.</a:t>
            </a:r>
            <a:r>
              <a:rPr lang="zh-Hans" altLang="en-US" dirty="0" smtClean="0"/>
              <a:t>弱点</a:t>
            </a:r>
            <a:r>
              <a:rPr lang="zh-Hans" altLang="en-US" dirty="0" smtClean="0"/>
              <a:t>：双方</a:t>
            </a:r>
            <a:r>
              <a:rPr lang="zh-Hans" altLang="en-US" dirty="0"/>
              <a:t>都使用</a:t>
            </a:r>
            <a:r>
              <a:rPr lang="zh-Hans" altLang="en-US" dirty="0" smtClean="0"/>
              <a:t>同样密钥，</a:t>
            </a:r>
            <a:r>
              <a:rPr lang="zh-Hans" altLang="en-US" dirty="0"/>
              <a:t>安全性得不到</a:t>
            </a:r>
            <a:r>
              <a:rPr lang="zh-Hans" altLang="en-US" dirty="0" smtClean="0"/>
              <a:t>保证</a:t>
            </a:r>
            <a:endParaRPr lang="en-US" altLang="zh-Han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2165736" y="5364403"/>
            <a:ext cx="14795711" cy="2470569"/>
            <a:chOff x="2192630" y="5337509"/>
            <a:chExt cx="14795711" cy="2470569"/>
          </a:xfrm>
        </p:grpSpPr>
        <p:grpSp>
          <p:nvGrpSpPr>
            <p:cNvPr id="7" name="组合 6"/>
            <p:cNvGrpSpPr/>
            <p:nvPr/>
          </p:nvGrpSpPr>
          <p:grpSpPr>
            <a:xfrm>
              <a:off x="2192630" y="5809129"/>
              <a:ext cx="14795711" cy="1998949"/>
              <a:chOff x="1442001" y="4197574"/>
              <a:chExt cx="14795711" cy="1998949"/>
            </a:xfrm>
          </p:grpSpPr>
          <p:sp>
            <p:nvSpPr>
              <p:cNvPr id="8" name="圆角矩形 7"/>
              <p:cNvSpPr/>
              <p:nvPr/>
            </p:nvSpPr>
            <p:spPr bwMode="auto">
              <a:xfrm>
                <a:off x="1442001" y="5228964"/>
                <a:ext cx="1800200" cy="85509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Hans" dirty="0"/>
                  <a:t>S</a:t>
                </a:r>
                <a:endParaRPr lang="zh-Hans" altLang="en-US" dirty="0"/>
              </a:p>
            </p:txBody>
          </p:sp>
          <p:sp>
            <p:nvSpPr>
              <p:cNvPr id="9" name="圆角矩形 8"/>
              <p:cNvSpPr/>
              <p:nvPr/>
            </p:nvSpPr>
            <p:spPr bwMode="auto">
              <a:xfrm>
                <a:off x="14437512" y="5173989"/>
                <a:ext cx="1800200" cy="85509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Hans" dirty="0"/>
                  <a:t>R</a:t>
                </a:r>
                <a:endParaRPr lang="zh-Hans" altLang="en-US" dirty="0"/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 flipV="1">
                <a:off x="6023179" y="4197574"/>
                <a:ext cx="11776" cy="10052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8361" y="4926123"/>
                <a:ext cx="1270400" cy="1270400"/>
              </a:xfrm>
              <a:prstGeom prst="rect">
                <a:avLst/>
              </a:prstGeom>
            </p:spPr>
          </p:pic>
        </p:grpSp>
        <p:sp>
          <p:nvSpPr>
            <p:cNvPr id="19" name="圆角矩形 18"/>
            <p:cNvSpPr/>
            <p:nvPr/>
          </p:nvSpPr>
          <p:spPr bwMode="auto">
            <a:xfrm>
              <a:off x="5900434" y="6842442"/>
              <a:ext cx="1800200" cy="85509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Hans" altLang="en-US" dirty="0" smtClean="0"/>
                <a:t>加密</a:t>
              </a:r>
              <a:endParaRPr lang="zh-Hans" altLang="en-US" dirty="0"/>
            </a:p>
          </p:txBody>
        </p:sp>
        <p:cxnSp>
          <p:nvCxnSpPr>
            <p:cNvPr id="20" name="直接连接符 10"/>
            <p:cNvCxnSpPr/>
            <p:nvPr/>
          </p:nvCxnSpPr>
          <p:spPr bwMode="auto">
            <a:xfrm flipV="1">
              <a:off x="7704361" y="7241909"/>
              <a:ext cx="3737362" cy="3516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 bwMode="auto">
            <a:xfrm>
              <a:off x="11458506" y="6814361"/>
              <a:ext cx="1800200" cy="85509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Hans" altLang="en-US" dirty="0" smtClean="0"/>
                <a:t>解密</a:t>
              </a:r>
              <a:endParaRPr lang="zh-Hans" altLang="en-US" dirty="0"/>
            </a:p>
          </p:txBody>
        </p:sp>
        <p:cxnSp>
          <p:nvCxnSpPr>
            <p:cNvPr id="23" name="直接连接符 10"/>
            <p:cNvCxnSpPr/>
            <p:nvPr/>
          </p:nvCxnSpPr>
          <p:spPr bwMode="auto">
            <a:xfrm>
              <a:off x="13258706" y="7277078"/>
              <a:ext cx="19294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10"/>
            <p:cNvCxnSpPr>
              <a:endCxn id="29" idx="1"/>
            </p:cNvCxnSpPr>
            <p:nvPr/>
          </p:nvCxnSpPr>
          <p:spPr bwMode="auto">
            <a:xfrm flipV="1">
              <a:off x="6800534" y="5806541"/>
              <a:ext cx="1986708" cy="708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 bwMode="auto">
            <a:xfrm>
              <a:off x="8787242" y="5378993"/>
              <a:ext cx="1800200" cy="85509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Hans" altLang="en-US" dirty="0" smtClean="0"/>
                <a:t>密钥</a:t>
              </a:r>
              <a:endParaRPr lang="zh-Hans" altLang="en-US" dirty="0"/>
            </a:p>
          </p:txBody>
        </p:sp>
        <p:cxnSp>
          <p:nvCxnSpPr>
            <p:cNvPr id="31" name="直接连接符 11"/>
            <p:cNvCxnSpPr/>
            <p:nvPr/>
          </p:nvCxnSpPr>
          <p:spPr bwMode="auto">
            <a:xfrm flipV="1">
              <a:off x="12358606" y="5809129"/>
              <a:ext cx="0" cy="100641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808210" y="5337509"/>
              <a:ext cx="1151023" cy="523220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kumimoji="1" lang="zh-Hans" altLang="en-US" sz="2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安全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686214" y="5337509"/>
              <a:ext cx="1151023" cy="523220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kumimoji="1" lang="zh-Hans" altLang="en-US" sz="2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信道</a:t>
              </a:r>
            </a:p>
          </p:txBody>
        </p:sp>
        <p:cxnSp>
          <p:nvCxnSpPr>
            <p:cNvPr id="24" name="直接连接符 10"/>
            <p:cNvCxnSpPr/>
            <p:nvPr/>
          </p:nvCxnSpPr>
          <p:spPr bwMode="auto">
            <a:xfrm>
              <a:off x="3970999" y="7269989"/>
              <a:ext cx="19294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10"/>
            <p:cNvCxnSpPr/>
            <p:nvPr/>
          </p:nvCxnSpPr>
          <p:spPr bwMode="auto">
            <a:xfrm flipV="1">
              <a:off x="10602392" y="5809129"/>
              <a:ext cx="1756214" cy="1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9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Hans" altLang="en-US" dirty="0" smtClean="0"/>
              <a:t>对称密码概述 </a:t>
            </a:r>
            <a:r>
              <a:rPr lang="en-US" altLang="zh-Hans" dirty="0"/>
              <a:t>—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对称</a:t>
            </a:r>
            <a:r>
              <a:rPr lang="zh-Hans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密码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的概念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smtClean="0"/>
              <a:t>5</a:t>
            </a:r>
            <a:r>
              <a:rPr lang="en-US" altLang="zh-Hans" dirty="0" smtClean="0"/>
              <a:t>.</a:t>
            </a:r>
            <a:r>
              <a:rPr lang="zh-Hans" altLang="en-US" dirty="0" smtClean="0"/>
              <a:t>分组密码</a:t>
            </a:r>
            <a:r>
              <a:rPr lang="zh-Hans" altLang="en-US" dirty="0" smtClean="0"/>
              <a:t>工作模式</a:t>
            </a:r>
          </a:p>
          <a:p>
            <a:r>
              <a:rPr lang="zh-Hans" altLang="en-US" dirty="0" smtClean="0"/>
              <a:t>（</a:t>
            </a:r>
            <a:r>
              <a:rPr lang="en-US" altLang="zh-Hans" dirty="0" smtClean="0"/>
              <a:t>1</a:t>
            </a:r>
            <a:r>
              <a:rPr lang="zh-Hans" altLang="en-US" dirty="0" smtClean="0"/>
              <a:t>）</a:t>
            </a:r>
            <a:r>
              <a:rPr lang="en-US" altLang="zh-Hans" dirty="0" smtClean="0"/>
              <a:t>ECB</a:t>
            </a:r>
            <a:r>
              <a:rPr lang="zh-Hans" altLang="en-US" dirty="0" smtClean="0"/>
              <a:t>：电子密码本					（</a:t>
            </a:r>
            <a:r>
              <a:rPr lang="en-US" altLang="zh-Hans" dirty="0" smtClean="0"/>
              <a:t>4</a:t>
            </a:r>
            <a:r>
              <a:rPr lang="zh-Hans" altLang="en-US" dirty="0" smtClean="0"/>
              <a:t>）</a:t>
            </a:r>
            <a:r>
              <a:rPr lang="en-US" altLang="zh-Hans" dirty="0" smtClean="0"/>
              <a:t>OFB</a:t>
            </a:r>
            <a:r>
              <a:rPr lang="zh-Hans" altLang="en-US" dirty="0" smtClean="0"/>
              <a:t>：输出反馈</a:t>
            </a:r>
          </a:p>
          <a:p>
            <a:r>
              <a:rPr lang="zh-Hans" altLang="en-US" dirty="0" smtClean="0"/>
              <a:t>（</a:t>
            </a:r>
            <a:r>
              <a:rPr lang="en-US" altLang="zh-Hans" dirty="0" smtClean="0"/>
              <a:t>2</a:t>
            </a:r>
            <a:r>
              <a:rPr lang="zh-Hans" altLang="en-US" dirty="0" smtClean="0"/>
              <a:t>）</a:t>
            </a:r>
            <a:r>
              <a:rPr lang="en-US" altLang="zh-Hans" dirty="0" smtClean="0"/>
              <a:t>CBC</a:t>
            </a:r>
            <a:r>
              <a:rPr lang="zh-Hans" altLang="en-US" dirty="0" smtClean="0"/>
              <a:t>：密文链接					（</a:t>
            </a:r>
            <a:r>
              <a:rPr lang="en-US" altLang="zh-Hans" dirty="0" smtClean="0"/>
              <a:t>5</a:t>
            </a:r>
            <a:r>
              <a:rPr lang="zh-Hans" altLang="en-US" dirty="0" smtClean="0"/>
              <a:t>）</a:t>
            </a:r>
            <a:r>
              <a:rPr lang="en-US" altLang="zh-Hans" dirty="0" smtClean="0"/>
              <a:t>CTR</a:t>
            </a:r>
            <a:r>
              <a:rPr lang="zh-Hans" altLang="en-US" dirty="0" smtClean="0"/>
              <a:t>：计数器</a:t>
            </a:r>
          </a:p>
          <a:p>
            <a:r>
              <a:rPr lang="zh-Hans" altLang="en-US" dirty="0" smtClean="0"/>
              <a:t>（</a:t>
            </a:r>
            <a:r>
              <a:rPr lang="en-US" altLang="zh-Hans" dirty="0" smtClean="0"/>
              <a:t>3</a:t>
            </a:r>
            <a:r>
              <a:rPr lang="zh-Hans" altLang="en-US" dirty="0" smtClean="0"/>
              <a:t>）</a:t>
            </a:r>
            <a:r>
              <a:rPr lang="en-US" altLang="zh-Hans" dirty="0" smtClean="0"/>
              <a:t>CFB</a:t>
            </a:r>
            <a:r>
              <a:rPr lang="zh-Hans" altLang="en-US" dirty="0" smtClean="0"/>
              <a:t>：密文反馈</a:t>
            </a:r>
          </a:p>
          <a:p>
            <a:endParaRPr lang="zh-Hans" altLang="en-US" dirty="0"/>
          </a:p>
          <a:p>
            <a:r>
              <a:rPr lang="en-US" altLang="zh-Hans" dirty="0" smtClean="0"/>
              <a:t>6</a:t>
            </a:r>
            <a:r>
              <a:rPr lang="en-US" altLang="zh-Hans" dirty="0" smtClean="0"/>
              <a:t>.</a:t>
            </a:r>
            <a:r>
              <a:rPr lang="zh-Hans" altLang="en-US" dirty="0" smtClean="0"/>
              <a:t>分组密码</a:t>
            </a:r>
            <a:r>
              <a:rPr lang="zh-Hans" altLang="en-US" dirty="0" smtClean="0"/>
              <a:t>填充方式</a:t>
            </a:r>
          </a:p>
          <a:p>
            <a:r>
              <a:rPr lang="zh-Hans" altLang="en-US" dirty="0" smtClean="0"/>
              <a:t>（</a:t>
            </a:r>
            <a:r>
              <a:rPr lang="en-US" altLang="zh-Hans" dirty="0" smtClean="0"/>
              <a:t>1</a:t>
            </a:r>
            <a:r>
              <a:rPr lang="zh-Hans" altLang="en-US" dirty="0" smtClean="0"/>
              <a:t>）</a:t>
            </a:r>
            <a:r>
              <a:rPr lang="en-US" altLang="zh-Hans" dirty="0" smtClean="0"/>
              <a:t>NoPadding</a:t>
            </a:r>
          </a:p>
          <a:p>
            <a:r>
              <a:rPr lang="zh-Hans" altLang="en-US" dirty="0" smtClean="0"/>
              <a:t>（</a:t>
            </a:r>
            <a:r>
              <a:rPr lang="en-US" altLang="zh-Hans" dirty="0" smtClean="0"/>
              <a:t>2</a:t>
            </a:r>
            <a:r>
              <a:rPr lang="zh-Hans" altLang="en-US" dirty="0" smtClean="0"/>
              <a:t>）</a:t>
            </a:r>
            <a:r>
              <a:rPr lang="en-US" altLang="zh-Hans" dirty="0" smtClean="0"/>
              <a:t>PKCS5Padding</a:t>
            </a:r>
          </a:p>
          <a:p>
            <a:r>
              <a:rPr lang="zh-Hans" altLang="en-US" dirty="0" smtClean="0"/>
              <a:t>（</a:t>
            </a:r>
            <a:r>
              <a:rPr lang="en-US" altLang="zh-Hans" dirty="0" smtClean="0"/>
              <a:t>3</a:t>
            </a:r>
            <a:r>
              <a:rPr lang="zh-Hans" altLang="en-US" dirty="0" smtClean="0"/>
              <a:t>）</a:t>
            </a:r>
            <a:r>
              <a:rPr lang="en-US" altLang="zh-Hans" dirty="0" smtClean="0"/>
              <a:t>ISO10126Padding</a:t>
            </a:r>
          </a:p>
        </p:txBody>
      </p:sp>
    </p:spTree>
    <p:extLst>
      <p:ext uri="{BB962C8B-B14F-4D97-AF65-F5344CB8AC3E}">
        <p14:creationId xmlns:p14="http://schemas.microsoft.com/office/powerpoint/2010/main" val="23644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Hans" altLang="en-US" dirty="0" smtClean="0"/>
              <a:t>对称密码概述 </a:t>
            </a:r>
            <a:r>
              <a:rPr lang="en-US" altLang="zh-Hans" dirty="0"/>
              <a:t>—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对称</a:t>
            </a:r>
            <a:r>
              <a:rPr lang="zh-Hans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密码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</a:t>
            </a:r>
            <a:r>
              <a:rPr lang="zh-Hans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种类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Hans" altLang="en-US" dirty="0" smtClean="0"/>
              <a:t>常用</a:t>
            </a:r>
            <a:r>
              <a:rPr lang="zh-Hans" altLang="en-US" dirty="0" smtClean="0"/>
              <a:t>对称密码：</a:t>
            </a:r>
            <a:endParaRPr lang="en-US" altLang="zh-Hans" dirty="0" smtClean="0"/>
          </a:p>
          <a:p>
            <a:r>
              <a:rPr lang="zh-Hans" altLang="en-US" dirty="0" smtClean="0"/>
              <a:t>（</a:t>
            </a:r>
            <a:r>
              <a:rPr lang="en-US" altLang="zh-Hans" dirty="0" smtClean="0"/>
              <a:t>1</a:t>
            </a:r>
            <a:r>
              <a:rPr lang="zh-Hans" altLang="en-US" dirty="0" smtClean="0"/>
              <a:t>）</a:t>
            </a:r>
            <a:r>
              <a:rPr lang="en-US" altLang="zh-Hans" dirty="0" smtClean="0"/>
              <a:t>DES</a:t>
            </a:r>
            <a:r>
              <a:rPr lang="zh-Hans" altLang="en-US" dirty="0" smtClean="0"/>
              <a:t>（</a:t>
            </a:r>
            <a:r>
              <a:rPr lang="en-US" altLang="zh-Hans" dirty="0" smtClean="0"/>
              <a:t>Data Encryption Standard</a:t>
            </a:r>
            <a:r>
              <a:rPr lang="zh-Hans" altLang="en-US" dirty="0" smtClean="0"/>
              <a:t>）</a:t>
            </a:r>
            <a:endParaRPr lang="en-US" altLang="zh-Hans" dirty="0" smtClean="0"/>
          </a:p>
          <a:p>
            <a:r>
              <a:rPr lang="zh-Hans" altLang="en-US" dirty="0" smtClean="0"/>
              <a:t>（</a:t>
            </a:r>
            <a:r>
              <a:rPr lang="en-US" altLang="zh-Hans" dirty="0" smtClean="0"/>
              <a:t>2</a:t>
            </a:r>
            <a:r>
              <a:rPr lang="zh-Hans" altLang="en-US" dirty="0" smtClean="0"/>
              <a:t>）</a:t>
            </a:r>
            <a:r>
              <a:rPr lang="en-US" altLang="zh-Hans" dirty="0" err="1" smtClean="0"/>
              <a:t>3DES</a:t>
            </a:r>
            <a:r>
              <a:rPr lang="zh-Hans" altLang="en-US" dirty="0" smtClean="0"/>
              <a:t>（</a:t>
            </a:r>
            <a:r>
              <a:rPr lang="en-US" altLang="zh-Hans" dirty="0" smtClean="0"/>
              <a:t>Triple DES</a:t>
            </a:r>
            <a:r>
              <a:rPr lang="zh-Hans" altLang="en-US" dirty="0" smtClean="0"/>
              <a:t>、</a:t>
            </a:r>
            <a:r>
              <a:rPr lang="en-US" altLang="zh-Hans" dirty="0" err="1" smtClean="0"/>
              <a:t>DESede</a:t>
            </a:r>
            <a:r>
              <a:rPr lang="zh-Hans" altLang="en-US" dirty="0" smtClean="0"/>
              <a:t>）</a:t>
            </a:r>
            <a:endParaRPr lang="en-US" altLang="zh-Hans" dirty="0" smtClean="0"/>
          </a:p>
          <a:p>
            <a:r>
              <a:rPr lang="zh-Hans" altLang="en-US" dirty="0" smtClean="0"/>
              <a:t>（</a:t>
            </a:r>
            <a:r>
              <a:rPr lang="en-US" altLang="zh-Hans" dirty="0" smtClean="0"/>
              <a:t>3</a:t>
            </a:r>
            <a:r>
              <a:rPr lang="zh-Hans" altLang="en-US" dirty="0" smtClean="0"/>
              <a:t>）</a:t>
            </a:r>
            <a:r>
              <a:rPr lang="en-US" altLang="zh-Hans" dirty="0" smtClean="0"/>
              <a:t>AES</a:t>
            </a:r>
            <a:r>
              <a:rPr lang="zh-Hans" altLang="en-US" dirty="0" smtClean="0"/>
              <a:t>（</a:t>
            </a:r>
            <a:r>
              <a:rPr lang="en-US" altLang="zh-Hans" dirty="0" smtClean="0"/>
              <a:t>Advanced Encryption Standard</a:t>
            </a:r>
            <a:r>
              <a:rPr lang="zh-Hans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146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Hans" altLang="en-US" dirty="0" smtClean="0"/>
              <a:t>对称密码概述 </a:t>
            </a:r>
            <a:r>
              <a:rPr lang="en-US" altLang="zh-Hans" dirty="0"/>
              <a:t>— 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对称</a:t>
            </a:r>
            <a:r>
              <a:rPr lang="zh-Hans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密码</a:t>
            </a:r>
            <a:r>
              <a:rPr lang="zh-Han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的作用</a:t>
            </a:r>
            <a:endParaRPr lang="zh-Hans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00" y="3193200"/>
            <a:ext cx="10004612" cy="8621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921" y="3193200"/>
            <a:ext cx="9370079" cy="85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4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对称密码的编程使用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 smtClean="0"/>
              <a:t>DES</a:t>
            </a:r>
            <a:r>
              <a:rPr lang="zh-Hans" altLang="en-US" dirty="0"/>
              <a:t> </a:t>
            </a:r>
            <a:r>
              <a:rPr lang="zh-Hans" altLang="en-US" dirty="0" smtClean="0"/>
              <a:t>算法的编程使用</a:t>
            </a:r>
            <a:endParaRPr lang="zh-Hans" altLang="en-US" dirty="0"/>
          </a:p>
        </p:txBody>
      </p:sp>
    </p:spTree>
    <p:extLst>
      <p:ext uri="{BB962C8B-B14F-4D97-AF65-F5344CB8AC3E}">
        <p14:creationId xmlns:p14="http://schemas.microsoft.com/office/powerpoint/2010/main" val="414392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531</TotalTime>
  <Words>595</Words>
  <Application>Microsoft Office PowerPoint</Application>
  <PresentationFormat>自定义</PresentationFormat>
  <Paragraphs>140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Arial</vt:lpstr>
      <vt:lpstr>Calibri</vt:lpstr>
      <vt:lpstr>Courier New</vt:lpstr>
      <vt:lpstr>Black</vt:lpstr>
      <vt:lpstr>对称密码的编程使用</vt:lpstr>
      <vt:lpstr>对称密码的编程使用 — 课程概要</vt:lpstr>
      <vt:lpstr>对称密码的编程使用</vt:lpstr>
      <vt:lpstr>对称密码概述</vt:lpstr>
      <vt:lpstr>对称密码概述 — 对称密码的概念</vt:lpstr>
      <vt:lpstr>对称密码概述 — 对称密码的概念</vt:lpstr>
      <vt:lpstr>对称密码概述 — 对称密码的种类</vt:lpstr>
      <vt:lpstr>对称密码概述 — 对称密码的作用</vt:lpstr>
      <vt:lpstr>对称密码的编程使用</vt:lpstr>
      <vt:lpstr>DES 算法的编程使用</vt:lpstr>
      <vt:lpstr>DES 算法的编程使用 — DES 算法基本概念</vt:lpstr>
      <vt:lpstr>DES 算法的编程使用 — DES 算法编程使用</vt:lpstr>
      <vt:lpstr>DES 算法的编程使用 — DES 算法编程使用</vt:lpstr>
      <vt:lpstr>对称密码的编程使用</vt:lpstr>
      <vt:lpstr>3DES 算法的编程使用</vt:lpstr>
      <vt:lpstr>3DES 算法的编程使用 — 3DES 算法基本概念</vt:lpstr>
      <vt:lpstr>3DES 算法的编程使用 — 3DES 算法编程使用</vt:lpstr>
      <vt:lpstr>3DES 算法的编程使用 — 3DES 算法编程使用</vt:lpstr>
      <vt:lpstr>对称密码的编程使用</vt:lpstr>
      <vt:lpstr>AES 算法的编程使用</vt:lpstr>
      <vt:lpstr>AES 算法的编程使用 — AES 算法基本概念</vt:lpstr>
      <vt:lpstr>AES 算法的编程使用 — AES 算法编程使用</vt:lpstr>
      <vt:lpstr>AES 算法的编程使用 — AES 算法编程使用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wanghuan</cp:lastModifiedBy>
  <cp:revision>253</cp:revision>
  <dcterms:created xsi:type="dcterms:W3CDTF">2015-03-23T11:35:35Z</dcterms:created>
  <dcterms:modified xsi:type="dcterms:W3CDTF">2015-03-26T12:16:02Z</dcterms:modified>
</cp:coreProperties>
</file>