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2"/>
            <a:ext cx="2133600" cy="273844"/>
          </a:xfrm>
        </p:spPr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2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2"/>
            <a:ext cx="2133600" cy="273844"/>
          </a:xfrm>
        </p:spPr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19.png"/><Relationship Id="rId3" Type="http://schemas.openxmlformats.org/officeDocument/2006/relationships/image" Target="../media/image61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9.png"/><Relationship Id="rId3" Type="http://schemas.openxmlformats.org/officeDocument/2006/relationships/image" Target="../media/image66.png"/><Relationship Id="rId2" Type="http://schemas.openxmlformats.org/officeDocument/2006/relationships/image" Target="../media/image17.png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79.png"/><Relationship Id="rId16" Type="http://schemas.openxmlformats.org/officeDocument/2006/relationships/image" Target="../media/image78.png"/><Relationship Id="rId15" Type="http://schemas.openxmlformats.org/officeDocument/2006/relationships/image" Target="../media/image77.png"/><Relationship Id="rId14" Type="http://schemas.openxmlformats.org/officeDocument/2006/relationships/image" Target="../media/image76.png"/><Relationship Id="rId13" Type="http://schemas.openxmlformats.org/officeDocument/2006/relationships/image" Target="../media/image75.png"/><Relationship Id="rId12" Type="http://schemas.openxmlformats.org/officeDocument/2006/relationships/image" Target="../media/image74.png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19.png"/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9.png"/><Relationship Id="rId3" Type="http://schemas.openxmlformats.org/officeDocument/2006/relationships/image" Target="../media/image84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png"/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19.png"/><Relationship Id="rId3" Type="http://schemas.openxmlformats.org/officeDocument/2006/relationships/image" Target="../media/image94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05.png"/><Relationship Id="rId14" Type="http://schemas.openxmlformats.org/officeDocument/2006/relationships/image" Target="../media/image104.png"/><Relationship Id="rId13" Type="http://schemas.openxmlformats.org/officeDocument/2006/relationships/image" Target="../media/image103.png"/><Relationship Id="rId12" Type="http://schemas.openxmlformats.org/officeDocument/2006/relationships/image" Target="../media/image102.png"/><Relationship Id="rId11" Type="http://schemas.openxmlformats.org/officeDocument/2006/relationships/image" Target="../media/image101.png"/><Relationship Id="rId10" Type="http://schemas.openxmlformats.org/officeDocument/2006/relationships/image" Target="../media/image100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9.png"/><Relationship Id="rId3" Type="http://schemas.openxmlformats.org/officeDocument/2006/relationships/image" Target="../media/image106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9.png"/><Relationship Id="rId3" Type="http://schemas.openxmlformats.org/officeDocument/2006/relationships/image" Target="../media/image112.png"/><Relationship Id="rId2" Type="http://schemas.openxmlformats.org/officeDocument/2006/relationships/image" Target="../media/image17.png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45.png"/><Relationship Id="rId10" Type="http://schemas.openxmlformats.org/officeDocument/2006/relationships/image" Target="../media/image118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9.png"/><Relationship Id="rId3" Type="http://schemas.openxmlformats.org/officeDocument/2006/relationships/image" Target="../media/image119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9.png"/><Relationship Id="rId3" Type="http://schemas.openxmlformats.org/officeDocument/2006/relationships/image" Target="../media/image12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9.png"/><Relationship Id="rId3" Type="http://schemas.openxmlformats.org/officeDocument/2006/relationships/image" Target="../media/image12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21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39.png"/><Relationship Id="rId14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6.png"/><Relationship Id="rId11" Type="http://schemas.openxmlformats.org/officeDocument/2006/relationships/image" Target="../media/image135.png"/><Relationship Id="rId10" Type="http://schemas.openxmlformats.org/officeDocument/2006/relationships/image" Target="../media/image134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3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Relationship Id="rId3" Type="http://schemas.openxmlformats.org/officeDocument/2006/relationships/image" Target="../media/image43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9.png"/><Relationship Id="rId3" Type="http://schemas.openxmlformats.org/officeDocument/2006/relationships/image" Target="../media/image52.png"/><Relationship Id="rId2" Type="http://schemas.openxmlformats.org/officeDocument/2006/relationships/image" Target="../media/image17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98125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496" y="109663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7056" y="4117411"/>
            <a:ext cx="921940" cy="103461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37994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0716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436235" y="3867785"/>
            <a:ext cx="1490980" cy="24828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</a:rPr>
              <a:t>机工</a:t>
            </a:r>
            <a:r>
              <a:rPr lang="en-US" altLang="zh-CN" sz="1350">
                <a:solidFill>
                  <a:schemeClr val="tx1">
                    <a:lumMod val="50000"/>
                    <a:lumOff val="50000"/>
                  </a:schemeClr>
                </a:solidFill>
              </a:rPr>
              <a:t>2101 </a:t>
            </a:r>
            <a:r>
              <a: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</a:rPr>
              <a:t>廖文萱</a:t>
            </a:r>
            <a:endParaRPr lang="zh-CN" alt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 1"/>
          <p:cNvSpPr/>
          <p:nvPr/>
        </p:nvSpPr>
        <p:spPr>
          <a:xfrm>
            <a:off x="539771" y="1369840"/>
            <a:ext cx="5200390" cy="1129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306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基于GAN的医疗机器人图像生成与修复方法研究</a:t>
            </a:r>
            <a:endParaRPr lang="en-US" sz="3060"/>
          </a:p>
        </p:txBody>
      </p:sp>
      <p:sp>
        <p:nvSpPr>
          <p:cNvPr id="9" name="文本框 8"/>
          <p:cNvSpPr txBox="1"/>
          <p:nvPr/>
        </p:nvSpPr>
        <p:spPr>
          <a:xfrm>
            <a:off x="4211955" y="2715260"/>
            <a:ext cx="254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开题答辩</a:t>
            </a:r>
            <a:endParaRPr lang="zh-CN" altLang="en-US" sz="18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7164" y="1161790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03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三、拟研究的主要内容和思路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4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4413" y="1873988"/>
            <a:ext cx="346710" cy="34672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12520" y="1991105"/>
            <a:ext cx="150495" cy="11284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4413" y="3006105"/>
            <a:ext cx="346710" cy="34672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12520" y="3119700"/>
            <a:ext cx="151448" cy="125259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557084" y="2138065"/>
            <a:ext cx="224013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针对医学图像的低分辨率问题</a:t>
            </a:r>
            <a:endParaRPr lang="en-US" sz="1080"/>
          </a:p>
        </p:txBody>
      </p:sp>
      <p:sp>
        <p:nvSpPr>
          <p:cNvPr id="10" name="Text 1"/>
          <p:cNvSpPr/>
          <p:nvPr/>
        </p:nvSpPr>
        <p:spPr>
          <a:xfrm>
            <a:off x="1557159" y="1883249"/>
            <a:ext cx="22462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医学图像超分辨率重建</a:t>
            </a:r>
            <a:endParaRPr lang="en-US" sz="1260"/>
          </a:p>
        </p:txBody>
      </p:sp>
      <p:sp>
        <p:nvSpPr>
          <p:cNvPr id="11" name="Text 2"/>
          <p:cNvSpPr/>
          <p:nvPr/>
        </p:nvSpPr>
        <p:spPr>
          <a:xfrm>
            <a:off x="1557084" y="3015367"/>
            <a:ext cx="22462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2" name="Text 3"/>
          <p:cNvSpPr/>
          <p:nvPr/>
        </p:nvSpPr>
        <p:spPr>
          <a:xfrm>
            <a:off x="1557084" y="3279073"/>
            <a:ext cx="224013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080"/>
          </a:p>
        </p:txBody>
      </p:sp>
      <p:sp>
        <p:nvSpPr>
          <p:cNvPr id="13" name="Text 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3.1 主要研究内容</a:t>
            </a:r>
            <a:endParaRPr lang="en-US" sz="2010"/>
          </a:p>
        </p:txBody>
      </p:sp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380661" y="1234480"/>
            <a:ext cx="5764589" cy="2682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0" grpId="2" animBg="1" advAuto="0"/>
      <p:bldP spid="9" grpId="3" animBg="1" advAuto="0"/>
      <p:bldP spid="7" grpId="4" animBg="1" advAuto="0"/>
      <p:bldP spid="8" grpId="5" animBg="1" advAuto="0"/>
      <p:bldP spid="11" grpId="6" animBg="1" advAuto="0"/>
      <p:bldP spid="12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5627" y="1003769"/>
            <a:ext cx="2306651" cy="172900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812" y="1139360"/>
            <a:ext cx="508461" cy="50846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816796" y="1322236"/>
            <a:ext cx="190946" cy="14315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57810" y="3098557"/>
            <a:ext cx="508462" cy="508462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815530" y="3256531"/>
            <a:ext cx="209104" cy="205371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05627" y="2963198"/>
            <a:ext cx="2306651" cy="1729001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291677" y="1003769"/>
            <a:ext cx="2306651" cy="172900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343861" y="1136814"/>
            <a:ext cx="508463" cy="508462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5490195" y="1321542"/>
            <a:ext cx="208583" cy="166122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977727" y="1003769"/>
            <a:ext cx="2306652" cy="1729001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8029913" y="1141640"/>
            <a:ext cx="508461" cy="50846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8196263" y="1309676"/>
            <a:ext cx="188565" cy="171546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291677" y="2963198"/>
            <a:ext cx="2306651" cy="1729001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344512" y="3098556"/>
            <a:ext cx="508463" cy="508462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5490270" y="3223609"/>
            <a:ext cx="218033" cy="23832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977727" y="2963198"/>
            <a:ext cx="2306652" cy="1729001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8029911" y="3098555"/>
            <a:ext cx="508463" cy="508462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8204895" y="3238657"/>
            <a:ext cx="187523" cy="22879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医学图像超分辨率重建</a:t>
            </a:r>
            <a:endParaRPr lang="en-US" sz="2010"/>
          </a:p>
        </p:txBody>
      </p:sp>
      <p:sp>
        <p:nvSpPr>
          <p:cNvPr id="24" name="Text 1"/>
          <p:cNvSpPr/>
          <p:nvPr/>
        </p:nvSpPr>
        <p:spPr>
          <a:xfrm>
            <a:off x="3462308" y="1361899"/>
            <a:ext cx="1735462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研究图像归一化处理对医学特征保持的影响</a:t>
            </a:r>
            <a:endParaRPr lang="en-US" sz="1080"/>
          </a:p>
        </p:txBody>
      </p:sp>
      <p:sp>
        <p:nvSpPr>
          <p:cNvPr id="25" name="Text 2"/>
          <p:cNvSpPr/>
          <p:nvPr/>
        </p:nvSpPr>
        <p:spPr>
          <a:xfrm>
            <a:off x="3461376" y="3059871"/>
            <a:ext cx="17375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医学图像低分辨率问题</a:t>
            </a:r>
            <a:endParaRPr lang="en-US" sz="1260"/>
          </a:p>
        </p:txBody>
      </p:sp>
      <p:sp>
        <p:nvSpPr>
          <p:cNvPr id="26" name="Text 3"/>
          <p:cNvSpPr/>
          <p:nvPr/>
        </p:nvSpPr>
        <p:spPr>
          <a:xfrm>
            <a:off x="3462457" y="3321328"/>
            <a:ext cx="1735388" cy="10691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研究MRI图像采集和传输中的分辨率损失、分析高分辨率MRI图像特征、探索低分辨率到高分辨率的映射关系、研究高斯模糊对图像质量的影响。</a:t>
            </a:r>
            <a:endParaRPr lang="en-US" sz="1080"/>
          </a:p>
        </p:txBody>
      </p:sp>
      <p:sp>
        <p:nvSpPr>
          <p:cNvPr id="27" name="Text 4"/>
          <p:cNvSpPr/>
          <p:nvPr/>
        </p:nvSpPr>
        <p:spPr>
          <a:xfrm>
            <a:off x="776258" y="1361899"/>
            <a:ext cx="1735537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MRI医学图像采集和传输过程中的分辨率损失</a:t>
            </a:r>
            <a:endParaRPr lang="en-US" sz="1080"/>
          </a:p>
        </p:txBody>
      </p:sp>
      <p:sp>
        <p:nvSpPr>
          <p:cNvPr id="28" name="Text 5"/>
          <p:cNvSpPr/>
          <p:nvPr/>
        </p:nvSpPr>
        <p:spPr>
          <a:xfrm>
            <a:off x="775177" y="3059871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GAN提高图像质量</a:t>
            </a:r>
            <a:endParaRPr lang="en-US" sz="1260"/>
          </a:p>
        </p:txBody>
      </p:sp>
      <p:sp>
        <p:nvSpPr>
          <p:cNvPr id="29" name="Text 6"/>
          <p:cNvSpPr/>
          <p:nvPr/>
        </p:nvSpPr>
        <p:spPr>
          <a:xfrm>
            <a:off x="3461227" y="1100442"/>
            <a:ext cx="173762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保持医学诊断细节</a:t>
            </a:r>
            <a:endParaRPr lang="en-US" sz="1260"/>
          </a:p>
        </p:txBody>
      </p:sp>
      <p:sp>
        <p:nvSpPr>
          <p:cNvPr id="30" name="Text 7"/>
          <p:cNvSpPr/>
          <p:nvPr/>
        </p:nvSpPr>
        <p:spPr>
          <a:xfrm>
            <a:off x="6147277" y="1100442"/>
            <a:ext cx="173762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使用GAN提高图像质量</a:t>
            </a:r>
            <a:endParaRPr lang="en-US" sz="1260"/>
          </a:p>
        </p:txBody>
      </p:sp>
      <p:sp>
        <p:nvSpPr>
          <p:cNvPr id="31" name="Text 8"/>
          <p:cNvSpPr/>
          <p:nvPr/>
        </p:nvSpPr>
        <p:spPr>
          <a:xfrm>
            <a:off x="6148507" y="3321328"/>
            <a:ext cx="1735537" cy="10691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研究图像归一化处理对医学特征的影响、分析RGB三通道信息的重要性、探索数据增强方法对诊断细节的保护机制、评估重建图像在医学诊断中的实用性。</a:t>
            </a:r>
            <a:endParaRPr lang="en-US" sz="1080"/>
          </a:p>
        </p:txBody>
      </p:sp>
      <p:sp>
        <p:nvSpPr>
          <p:cNvPr id="32" name="Text 9"/>
          <p:cNvSpPr/>
          <p:nvPr/>
        </p:nvSpPr>
        <p:spPr>
          <a:xfrm>
            <a:off x="6147426" y="3059871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保持医学诊断细节</a:t>
            </a:r>
            <a:endParaRPr lang="en-US" sz="1260"/>
          </a:p>
        </p:txBody>
      </p:sp>
      <p:sp>
        <p:nvSpPr>
          <p:cNvPr id="33" name="Text 10"/>
          <p:cNvSpPr/>
          <p:nvPr/>
        </p:nvSpPr>
        <p:spPr>
          <a:xfrm>
            <a:off x="6148358" y="1361899"/>
            <a:ext cx="1735462" cy="10185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9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设计基于GAN的超分辨率重建框架、研究生成对抗训练在医学图像重建中的应用、分析对抗学习对图像纹理和细节重建的影响、探索GAN在保持医学图像诊断价值方面的优势。</a:t>
            </a:r>
            <a:endParaRPr lang="en-US" sz="990"/>
          </a:p>
        </p:txBody>
      </p:sp>
      <p:sp>
        <p:nvSpPr>
          <p:cNvPr id="34" name="Text 11"/>
          <p:cNvSpPr/>
          <p:nvPr/>
        </p:nvSpPr>
        <p:spPr>
          <a:xfrm>
            <a:off x="776258" y="3321328"/>
            <a:ext cx="1735537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设计端到端超分辨率重建框架</a:t>
            </a:r>
            <a:endParaRPr lang="en-US" sz="1080"/>
          </a:p>
        </p:txBody>
      </p:sp>
      <p:sp>
        <p:nvSpPr>
          <p:cNvPr id="35" name="Text 12"/>
          <p:cNvSpPr/>
          <p:nvPr/>
        </p:nvSpPr>
        <p:spPr>
          <a:xfrm>
            <a:off x="775177" y="1100442"/>
            <a:ext cx="1737697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低分辨率问题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9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1" animBg="1" advAuto="0"/>
      <p:bldP spid="4" grpId="2" animBg="1" advAuto="0"/>
      <p:bldP spid="35" grpId="3" animBg="1" advAuto="0"/>
      <p:bldP spid="27" grpId="4" animBg="1" advAuto="0"/>
      <p:bldP spid="8" grpId="5" animBg="1" advAuto="0"/>
      <p:bldP spid="9" grpId="6" animBg="1" advAuto="0"/>
      <p:bldP spid="10" grpId="7" animBg="1" advAuto="0"/>
      <p:bldP spid="28" grpId="8" animBg="1" advAuto="0"/>
      <p:bldP spid="34" grpId="9" animBg="1" advAuto="0"/>
      <p:bldP spid="12" grpId="10" animBg="1" advAuto="0"/>
      <p:bldP spid="13" grpId="11" animBg="1" advAuto="0"/>
      <p:bldP spid="11" grpId="12" animBg="1" advAuto="0"/>
      <p:bldP spid="29" grpId="13" animBg="1" advAuto="0"/>
      <p:bldP spid="24" grpId="14" animBg="1" advAuto="0"/>
      <p:bldP spid="18" grpId="15" animBg="1" advAuto="0"/>
      <p:bldP spid="19" grpId="16" animBg="1" advAuto="0"/>
      <p:bldP spid="17" grpId="17" animBg="1" advAuto="0"/>
      <p:bldP spid="25" grpId="18" animBg="1" advAuto="0"/>
      <p:bldP spid="26" grpId="19" animBg="1" advAuto="0"/>
      <p:bldP spid="15" grpId="20" animBg="1" advAuto="0"/>
      <p:bldP spid="16" grpId="21" animBg="1" advAuto="0"/>
      <p:bldP spid="14" grpId="22" animBg="1" advAuto="0"/>
      <p:bldP spid="30" grpId="23" animBg="1" advAuto="0"/>
      <p:bldP spid="33" grpId="24" animBg="1" advAuto="0"/>
      <p:bldP spid="21" grpId="25" animBg="1" advAuto="0"/>
      <p:bldP spid="22" grpId="26" animBg="1" advAuto="0"/>
      <p:bldP spid="20" grpId="27" animBg="1" advAuto="0"/>
      <p:bldP spid="32" grpId="28" animBg="1" advAuto="0"/>
      <p:bldP spid="31" grpId="2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6979" y="1826768"/>
            <a:ext cx="2090040" cy="184511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967317" y="1781422"/>
            <a:ext cx="405000" cy="405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03136" y="1781422"/>
            <a:ext cx="405000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7317" y="3303041"/>
            <a:ext cx="405000" cy="405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03136" y="3303041"/>
            <a:ext cx="405000" cy="405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481633" y="2542231"/>
            <a:ext cx="405000" cy="405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57369" y="2542231"/>
            <a:ext cx="405000" cy="4050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4048317" y="338404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530"/>
          </a:p>
        </p:txBody>
      </p:sp>
      <p:sp>
        <p:nvSpPr>
          <p:cNvPr id="13" name="Text 1"/>
          <p:cNvSpPr/>
          <p:nvPr/>
        </p:nvSpPr>
        <p:spPr>
          <a:xfrm>
            <a:off x="3562633" y="262323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4" name="Text 2"/>
          <p:cNvSpPr/>
          <p:nvPr/>
        </p:nvSpPr>
        <p:spPr>
          <a:xfrm>
            <a:off x="4884135" y="338404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06</a:t>
            </a:r>
            <a:endParaRPr lang="en-US" sz="1530"/>
          </a:p>
        </p:txBody>
      </p:sp>
      <p:sp>
        <p:nvSpPr>
          <p:cNvPr id="15" name="Text 3"/>
          <p:cNvSpPr/>
          <p:nvPr/>
        </p:nvSpPr>
        <p:spPr>
          <a:xfrm>
            <a:off x="4884135" y="1862422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6" name="Text 4"/>
          <p:cNvSpPr/>
          <p:nvPr/>
        </p:nvSpPr>
        <p:spPr>
          <a:xfrm>
            <a:off x="4048317" y="1862422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7" name="Text 5"/>
          <p:cNvSpPr/>
          <p:nvPr/>
        </p:nvSpPr>
        <p:spPr>
          <a:xfrm>
            <a:off x="5338368" y="262323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530"/>
          </a:p>
        </p:txBody>
      </p:sp>
      <p:sp>
        <p:nvSpPr>
          <p:cNvPr id="18" name="Text 6"/>
          <p:cNvSpPr/>
          <p:nvPr/>
        </p:nvSpPr>
        <p:spPr>
          <a:xfrm>
            <a:off x="5426875" y="360249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5427952" y="121556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设计深度残差网络结构用于特征提取</a:t>
            </a:r>
            <a:endParaRPr lang="en-US" sz="1080"/>
          </a:p>
        </p:txBody>
      </p:sp>
      <p:sp>
        <p:nvSpPr>
          <p:cNvPr id="20" name="Text 8"/>
          <p:cNvSpPr/>
          <p:nvPr/>
        </p:nvSpPr>
        <p:spPr>
          <a:xfrm>
            <a:off x="600612" y="2498750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基于VGG设计判别器架构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1066481" y="385545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设计渐进式训练方案</a:t>
            </a:r>
            <a:endParaRPr lang="en-US" sz="1080"/>
          </a:p>
        </p:txBody>
      </p:sp>
      <p:sp>
        <p:nvSpPr>
          <p:cNvPr id="22" name="Text 10"/>
          <p:cNvSpPr/>
          <p:nvPr/>
        </p:nvSpPr>
        <p:spPr>
          <a:xfrm>
            <a:off x="599560" y="2245789"/>
            <a:ext cx="181523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判别器设计</a:t>
            </a:r>
            <a:endParaRPr lang="en-US" sz="1260"/>
          </a:p>
        </p:txBody>
      </p:sp>
      <p:sp>
        <p:nvSpPr>
          <p:cNvPr id="23" name="Text 11"/>
          <p:cNvSpPr/>
          <p:nvPr/>
        </p:nvSpPr>
        <p:spPr>
          <a:xfrm>
            <a:off x="1065243" y="360249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训练策略创新</a:t>
            </a:r>
            <a:endParaRPr lang="en-US" sz="1260"/>
          </a:p>
        </p:txBody>
      </p:sp>
      <p:sp>
        <p:nvSpPr>
          <p:cNvPr id="24" name="Text 12"/>
          <p:cNvSpPr/>
          <p:nvPr/>
        </p:nvSpPr>
        <p:spPr>
          <a:xfrm>
            <a:off x="5936993" y="2498750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设计针对医学图像的混合损失函数</a:t>
            </a:r>
            <a:endParaRPr lang="en-US" sz="1080"/>
          </a:p>
        </p:txBody>
      </p:sp>
      <p:sp>
        <p:nvSpPr>
          <p:cNvPr id="25" name="Text 13"/>
          <p:cNvSpPr/>
          <p:nvPr/>
        </p:nvSpPr>
        <p:spPr>
          <a:xfrm>
            <a:off x="1066481" y="1215569"/>
            <a:ext cx="2658713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设计适应医学图像特点的数据预处理流程</a:t>
            </a:r>
            <a:endParaRPr lang="en-US" sz="1080"/>
          </a:p>
        </p:txBody>
      </p:sp>
      <p:sp>
        <p:nvSpPr>
          <p:cNvPr id="26" name="Text 1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网络架构创新</a:t>
            </a:r>
            <a:endParaRPr lang="en-US" sz="2010"/>
          </a:p>
        </p:txBody>
      </p:sp>
      <p:sp>
        <p:nvSpPr>
          <p:cNvPr id="27" name="Text 15"/>
          <p:cNvSpPr/>
          <p:nvPr/>
        </p:nvSpPr>
        <p:spPr>
          <a:xfrm>
            <a:off x="5427952" y="3855459"/>
            <a:ext cx="2658713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设计适应医学图像特点的数据预处理流程，研究医学图像数据集构建和批处理策略，探索医学图像特定的数据增强技术，分析自定义transforms对网络性能的影响。</a:t>
            </a:r>
            <a:endParaRPr lang="en-US" sz="1080"/>
          </a:p>
        </p:txBody>
      </p:sp>
      <p:sp>
        <p:nvSpPr>
          <p:cNvPr id="28" name="Text 16"/>
          <p:cNvSpPr/>
          <p:nvPr/>
        </p:nvSpPr>
        <p:spPr>
          <a:xfrm>
            <a:off x="5426875" y="96260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生成器网络结构</a:t>
            </a:r>
            <a:endParaRPr lang="en-US" sz="1260"/>
          </a:p>
        </p:txBody>
      </p:sp>
      <p:sp>
        <p:nvSpPr>
          <p:cNvPr id="29" name="Text 17"/>
          <p:cNvSpPr/>
          <p:nvPr/>
        </p:nvSpPr>
        <p:spPr>
          <a:xfrm>
            <a:off x="1065243" y="962608"/>
            <a:ext cx="181531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基于SRGAN的改进</a:t>
            </a:r>
            <a:endParaRPr lang="en-US" sz="1260"/>
          </a:p>
        </p:txBody>
      </p:sp>
      <p:sp>
        <p:nvSpPr>
          <p:cNvPr id="30" name="Text 18"/>
          <p:cNvSpPr/>
          <p:nvPr/>
        </p:nvSpPr>
        <p:spPr>
          <a:xfrm>
            <a:off x="5936016" y="2245789"/>
            <a:ext cx="181523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损失函数优化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6" grpId="2" animBg="1" advAuto="0"/>
      <p:bldP spid="29" grpId="3" animBg="1" advAuto="0"/>
      <p:bldP spid="25" grpId="4" animBg="1" advAuto="0"/>
      <p:bldP spid="7" grpId="5" animBg="1" advAuto="0"/>
      <p:bldP spid="15" grpId="6" animBg="1" advAuto="0"/>
      <p:bldP spid="28" grpId="7" animBg="1" advAuto="0"/>
      <p:bldP spid="19" grpId="8" animBg="1" advAuto="0"/>
      <p:bldP spid="10" grpId="9" animBg="1" advAuto="0"/>
      <p:bldP spid="13" grpId="10" animBg="1" advAuto="0"/>
      <p:bldP spid="22" grpId="11" animBg="1" advAuto="0"/>
      <p:bldP spid="20" grpId="12" animBg="1" advAuto="0"/>
      <p:bldP spid="17" grpId="13" animBg="1" advAuto="0"/>
      <p:bldP spid="11" grpId="14" animBg="1" advAuto="0"/>
      <p:bldP spid="30" grpId="15" animBg="1" advAuto="0"/>
      <p:bldP spid="24" grpId="16" animBg="1" advAuto="0"/>
      <p:bldP spid="8" grpId="17" animBg="1" advAuto="0"/>
      <p:bldP spid="12" grpId="18" animBg="1" advAuto="0"/>
      <p:bldP spid="23" grpId="19" animBg="1" advAuto="0"/>
      <p:bldP spid="21" grpId="20" animBg="1" advAuto="0"/>
      <p:bldP spid="9" grpId="21" animBg="1" advAuto="0"/>
      <p:bldP spid="14" grpId="22" animBg="1" advAuto="0"/>
      <p:bldP spid="18" grpId="23" animBg="1" advAuto="0"/>
      <p:bldP spid="27" grpId="24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79658" y="1196813"/>
            <a:ext cx="3030855" cy="881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365682" y="1321286"/>
            <a:ext cx="333375" cy="33316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55218" y="1417846"/>
            <a:ext cx="154305" cy="14040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79657" y="2326006"/>
            <a:ext cx="3030855" cy="88150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879658" y="3451052"/>
            <a:ext cx="3030855" cy="881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365682" y="2465009"/>
            <a:ext cx="333375" cy="33316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468553" y="2554686"/>
            <a:ext cx="126682" cy="154171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365682" y="3587360"/>
            <a:ext cx="333375" cy="33316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455218" y="3701566"/>
            <a:ext cx="154305" cy="12276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5203260" y="1602460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080"/>
          </a:p>
        </p:txBody>
      </p:sp>
      <p:sp>
        <p:nvSpPr>
          <p:cNvPr id="15" name="Text 1"/>
          <p:cNvSpPr/>
          <p:nvPr/>
        </p:nvSpPr>
        <p:spPr>
          <a:xfrm>
            <a:off x="5203260" y="2450898"/>
            <a:ext cx="18276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改进型超分辨率模型设计</a:t>
            </a:r>
            <a:endParaRPr lang="en-US" sz="1260"/>
          </a:p>
        </p:txBody>
      </p:sp>
      <p:sp>
        <p:nvSpPr>
          <p:cNvPr id="16" name="Text 2"/>
          <p:cNvSpPr/>
          <p:nvPr/>
        </p:nvSpPr>
        <p:spPr>
          <a:xfrm>
            <a:off x="5203260" y="3575943"/>
            <a:ext cx="183692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评估与验证体系</a:t>
            </a:r>
            <a:endParaRPr lang="en-US" sz="1260"/>
          </a:p>
        </p:txBody>
      </p:sp>
      <p:sp>
        <p:nvSpPr>
          <p:cNvPr id="17" name="Text 3"/>
          <p:cNvSpPr/>
          <p:nvPr/>
        </p:nvSpPr>
        <p:spPr>
          <a:xfrm>
            <a:off x="5203260" y="3856699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080"/>
          </a:p>
        </p:txBody>
      </p:sp>
      <p:sp>
        <p:nvSpPr>
          <p:cNvPr id="18" name="Text 4"/>
          <p:cNvSpPr/>
          <p:nvPr/>
        </p:nvSpPr>
        <p:spPr>
          <a:xfrm>
            <a:off x="5203260" y="2731654"/>
            <a:ext cx="1834456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080"/>
          </a:p>
        </p:txBody>
      </p:sp>
      <p:sp>
        <p:nvSpPr>
          <p:cNvPr id="19" name="Text 5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3.2 主要研究思路</a:t>
            </a:r>
            <a:endParaRPr lang="en-US" sz="2010"/>
          </a:p>
        </p:txBody>
      </p:sp>
      <p:sp>
        <p:nvSpPr>
          <p:cNvPr id="20" name="Text 6"/>
          <p:cNvSpPr/>
          <p:nvPr/>
        </p:nvSpPr>
        <p:spPr>
          <a:xfrm>
            <a:off x="5203260" y="1321705"/>
            <a:ext cx="18276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181818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数据处理与准备</a:t>
            </a:r>
            <a:endParaRPr lang="en-US" sz="1260"/>
          </a:p>
        </p:txBody>
      </p:sp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6340" y="1394384"/>
            <a:ext cx="4738744" cy="2684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1" animBg="1" advAuto="0"/>
      <p:bldP spid="4" grpId="2" animBg="1" advAuto="0"/>
      <p:bldP spid="20" grpId="3" animBg="1" advAuto="0"/>
      <p:bldP spid="14" grpId="4" animBg="1" advAuto="0"/>
      <p:bldP spid="10" grpId="5" animBg="1" advAuto="0"/>
      <p:bldP spid="11" grpId="6" animBg="1" advAuto="0"/>
      <p:bldP spid="8" grpId="7" animBg="1" advAuto="0"/>
      <p:bldP spid="15" grpId="8" animBg="1" advAuto="0"/>
      <p:bldP spid="18" grpId="9" animBg="1" advAuto="0"/>
      <p:bldP spid="12" grpId="10" animBg="1" advAuto="0"/>
      <p:bldP spid="13" grpId="11" animBg="1" advAuto="0"/>
      <p:bldP spid="9" grpId="12" animBg="1" advAuto="0"/>
      <p:bldP spid="16" grpId="13" animBg="1" advAuto="0"/>
      <p:bldP spid="17" grpId="1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5300" y="1813143"/>
            <a:ext cx="1814513" cy="24142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5300" y="1630476"/>
            <a:ext cx="1814513" cy="67136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942933" y="1681636"/>
            <a:ext cx="308943" cy="31261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600325" y="1813143"/>
            <a:ext cx="1814513" cy="241425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600325" y="1630476"/>
            <a:ext cx="1814513" cy="67136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029385" y="1692594"/>
            <a:ext cx="308943" cy="312613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705350" y="1813143"/>
            <a:ext cx="1814513" cy="241425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4705350" y="1630476"/>
            <a:ext cx="1814513" cy="67136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124885" y="1708799"/>
            <a:ext cx="308943" cy="312613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810375" y="1813143"/>
            <a:ext cx="1814513" cy="2414256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810375" y="1630476"/>
            <a:ext cx="1814513" cy="67136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8241816" y="1678540"/>
            <a:ext cx="308943" cy="312613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2729290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350"/>
          </a:p>
        </p:txBody>
      </p:sp>
      <p:sp>
        <p:nvSpPr>
          <p:cNvPr id="18" name="Text 1"/>
          <p:cNvSpPr/>
          <p:nvPr/>
        </p:nvSpPr>
        <p:spPr>
          <a:xfrm>
            <a:off x="624414" y="1740255"/>
            <a:ext cx="190658" cy="1947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350"/>
          </a:p>
        </p:txBody>
      </p:sp>
      <p:sp>
        <p:nvSpPr>
          <p:cNvPr id="19" name="Text 2"/>
          <p:cNvSpPr/>
          <p:nvPr/>
        </p:nvSpPr>
        <p:spPr>
          <a:xfrm>
            <a:off x="4834315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350"/>
          </a:p>
        </p:txBody>
      </p:sp>
      <p:sp>
        <p:nvSpPr>
          <p:cNvPr id="20" name="Text 3"/>
          <p:cNvSpPr/>
          <p:nvPr/>
        </p:nvSpPr>
        <p:spPr>
          <a:xfrm>
            <a:off x="6939340" y="1740256"/>
            <a:ext cx="205003" cy="2067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35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21" name="Text 4"/>
          <p:cNvSpPr/>
          <p:nvPr/>
        </p:nvSpPr>
        <p:spPr>
          <a:xfrm>
            <a:off x="4786350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260"/>
          </a:p>
        </p:txBody>
      </p:sp>
      <p:sp>
        <p:nvSpPr>
          <p:cNvPr id="22" name="Text 5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数据处理与准备</a:t>
            </a:r>
            <a:endParaRPr lang="en-US" sz="2010"/>
          </a:p>
        </p:txBody>
      </p:sp>
      <p:sp>
        <p:nvSpPr>
          <p:cNvPr id="23" name="Text 6"/>
          <p:cNvSpPr/>
          <p:nvPr/>
        </p:nvSpPr>
        <p:spPr>
          <a:xfrm>
            <a:off x="2681325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数据预处理流程</a:t>
            </a:r>
            <a:endParaRPr lang="en-US" sz="1260"/>
          </a:p>
        </p:txBody>
      </p:sp>
      <p:sp>
        <p:nvSpPr>
          <p:cNvPr id="24" name="Text 7"/>
          <p:cNvSpPr/>
          <p:nvPr/>
        </p:nvSpPr>
        <p:spPr>
          <a:xfrm>
            <a:off x="6891375" y="2758390"/>
            <a:ext cx="1552054" cy="890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1. 实现标准化的图像预处理管道。2. 设计高低分辨率配对机制。3. 应用数据增强技术提升模型鲁棒性。</a:t>
            </a:r>
            <a:endParaRPr lang="en-US" sz="1080"/>
          </a:p>
        </p:txBody>
      </p:sp>
      <p:sp>
        <p:nvSpPr>
          <p:cNvPr id="25" name="Text 8"/>
          <p:cNvSpPr/>
          <p:nvPr/>
        </p:nvSpPr>
        <p:spPr>
          <a:xfrm>
            <a:off x="4786350" y="2758390"/>
            <a:ext cx="1552054" cy="890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1. 收集高质量MRI医学影像数据。2. 建立512x512分辨率的标准数据集。3. 确保数据的临床代表性和多样性。</a:t>
            </a:r>
            <a:endParaRPr lang="en-US" sz="1080"/>
          </a:p>
        </p:txBody>
      </p:sp>
      <p:sp>
        <p:nvSpPr>
          <p:cNvPr id="26" name="Text 9"/>
          <p:cNvSpPr/>
          <p:nvPr/>
        </p:nvSpPr>
        <p:spPr>
          <a:xfrm>
            <a:off x="6891375" y="2372526"/>
            <a:ext cx="155205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数据预处理流程</a:t>
            </a:r>
            <a:endParaRPr lang="en-US" sz="1260"/>
          </a:p>
        </p:txBody>
      </p:sp>
      <p:sp>
        <p:nvSpPr>
          <p:cNvPr id="27" name="Text 10"/>
          <p:cNvSpPr/>
          <p:nvPr/>
        </p:nvSpPr>
        <p:spPr>
          <a:xfrm>
            <a:off x="576300" y="2758391"/>
            <a:ext cx="1552053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收集高质量MRI医学影像数据</a:t>
            </a:r>
            <a:endParaRPr lang="en-US" sz="1080"/>
          </a:p>
        </p:txBody>
      </p:sp>
      <p:sp>
        <p:nvSpPr>
          <p:cNvPr id="28" name="Text 11"/>
          <p:cNvSpPr/>
          <p:nvPr/>
        </p:nvSpPr>
        <p:spPr>
          <a:xfrm>
            <a:off x="2681325" y="2758390"/>
            <a:ext cx="1552054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实现标准化的图像预处理管道</a:t>
            </a:r>
            <a:endParaRPr lang="en-US" sz="1080"/>
          </a:p>
        </p:txBody>
      </p:sp>
      <p:sp>
        <p:nvSpPr>
          <p:cNvPr id="29" name="Text 12"/>
          <p:cNvSpPr/>
          <p:nvPr/>
        </p:nvSpPr>
        <p:spPr>
          <a:xfrm>
            <a:off x="576300" y="2364475"/>
            <a:ext cx="1552053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构建医学影像数据集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18" grpId="1" animBg="1" advAuto="0"/>
      <p:bldP spid="4" grpId="2" animBg="1" advAuto="0"/>
      <p:bldP spid="29" grpId="3" animBg="1" advAuto="0"/>
      <p:bldP spid="7" grpId="4" animBg="1" advAuto="0"/>
      <p:bldP spid="27" grpId="5" animBg="1" advAuto="0"/>
      <p:bldP spid="9" grpId="6" animBg="1" advAuto="0"/>
      <p:bldP spid="17" grpId="7" animBg="1" advAuto="0"/>
      <p:bldP spid="8" grpId="8" animBg="1" advAuto="0"/>
      <p:bldP spid="23" grpId="9" animBg="1" advAuto="0"/>
      <p:bldP spid="10" grpId="10" animBg="1" advAuto="0"/>
      <p:bldP spid="28" grpId="11" animBg="1" advAuto="0"/>
      <p:bldP spid="12" grpId="12" animBg="1" advAuto="0"/>
      <p:bldP spid="19" grpId="13" animBg="1" advAuto="0"/>
      <p:bldP spid="11" grpId="14" animBg="1" advAuto="0"/>
      <p:bldP spid="21" grpId="15" animBg="1" advAuto="0"/>
      <p:bldP spid="13" grpId="16" animBg="1" advAuto="0"/>
      <p:bldP spid="25" grpId="17" animBg="1" advAuto="0"/>
      <p:bldP spid="15" grpId="18" animBg="1" advAuto="0"/>
      <p:bldP spid="20" grpId="19" animBg="1" advAuto="0"/>
      <p:bldP spid="14" grpId="20" animBg="1" advAuto="0"/>
      <p:bldP spid="26" grpId="21" animBg="1" advAuto="0"/>
      <p:bldP spid="16" grpId="22" animBg="1" advAuto="0"/>
      <p:bldP spid="24" grpId="2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1310" y="1666106"/>
            <a:ext cx="449891" cy="44989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60322" y="1666106"/>
            <a:ext cx="449891" cy="44989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09335" y="1666106"/>
            <a:ext cx="449891" cy="44989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11310" y="3091495"/>
            <a:ext cx="449891" cy="44989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260322" y="3091495"/>
            <a:ext cx="449891" cy="449891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009335" y="3091495"/>
            <a:ext cx="449891" cy="44989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328902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12" name="Text 1"/>
          <p:cNvSpPr/>
          <p:nvPr/>
        </p:nvSpPr>
        <p:spPr>
          <a:xfrm>
            <a:off x="6077915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350"/>
          </a:p>
        </p:txBody>
      </p:sp>
      <p:sp>
        <p:nvSpPr>
          <p:cNvPr id="13" name="Text 2"/>
          <p:cNvSpPr/>
          <p:nvPr/>
        </p:nvSpPr>
        <p:spPr>
          <a:xfrm>
            <a:off x="579890" y="3125785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350"/>
          </a:p>
        </p:txBody>
      </p:sp>
      <p:sp>
        <p:nvSpPr>
          <p:cNvPr id="14" name="Text 3"/>
          <p:cNvSpPr/>
          <p:nvPr/>
        </p:nvSpPr>
        <p:spPr>
          <a:xfrm>
            <a:off x="3328902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350"/>
          </a:p>
        </p:txBody>
      </p:sp>
      <p:sp>
        <p:nvSpPr>
          <p:cNvPr id="15" name="Text 4"/>
          <p:cNvSpPr/>
          <p:nvPr/>
        </p:nvSpPr>
        <p:spPr>
          <a:xfrm>
            <a:off x="6077915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350"/>
          </a:p>
        </p:txBody>
      </p:sp>
      <p:sp>
        <p:nvSpPr>
          <p:cNvPr id="16" name="Text 5"/>
          <p:cNvSpPr/>
          <p:nvPr/>
        </p:nvSpPr>
        <p:spPr>
          <a:xfrm>
            <a:off x="579890" y="1700396"/>
            <a:ext cx="321874" cy="38131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35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350"/>
          </a:p>
        </p:txBody>
      </p:sp>
      <p:sp>
        <p:nvSpPr>
          <p:cNvPr id="17" name="Text 6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改进型超分辨率模型设计</a:t>
            </a:r>
            <a:endParaRPr lang="en-US" sz="2010"/>
          </a:p>
        </p:txBody>
      </p:sp>
      <p:sp>
        <p:nvSpPr>
          <p:cNvPr id="18" name="Text 7"/>
          <p:cNvSpPr/>
          <p:nvPr/>
        </p:nvSpPr>
        <p:spPr>
          <a:xfrm>
            <a:off x="3887926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判别器网络创新</a:t>
            </a:r>
            <a:endParaRPr lang="en-US" sz="1260"/>
          </a:p>
        </p:txBody>
      </p:sp>
      <p:sp>
        <p:nvSpPr>
          <p:cNvPr id="19" name="Text 8"/>
          <p:cNvSpPr/>
          <p:nvPr/>
        </p:nvSpPr>
        <p:spPr>
          <a:xfrm>
            <a:off x="1139994" y="1966214"/>
            <a:ext cx="20616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设计残差宽多注意力模块(RWMAB)增强特征提取能力</a:t>
            </a:r>
            <a:endParaRPr lang="en-US" sz="1080"/>
          </a:p>
        </p:txBody>
      </p:sp>
      <p:sp>
        <p:nvSpPr>
          <p:cNvPr id="20" name="Text 9"/>
          <p:cNvSpPr/>
          <p:nvPr/>
        </p:nvSpPr>
        <p:spPr>
          <a:xfrm>
            <a:off x="1138914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260"/>
          </a:p>
        </p:txBody>
      </p:sp>
      <p:sp>
        <p:nvSpPr>
          <p:cNvPr id="21" name="Text 10"/>
          <p:cNvSpPr/>
          <p:nvPr/>
        </p:nvSpPr>
        <p:spPr>
          <a:xfrm>
            <a:off x="6636938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损失函数体系构建</a:t>
            </a:r>
            <a:endParaRPr lang="en-US" sz="1260"/>
          </a:p>
        </p:txBody>
      </p:sp>
      <p:sp>
        <p:nvSpPr>
          <p:cNvPr id="22" name="Text 11"/>
          <p:cNvSpPr/>
          <p:nvPr/>
        </p:nvSpPr>
        <p:spPr>
          <a:xfrm>
            <a:off x="6638019" y="3391602"/>
            <a:ext cx="20616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结合内容损失保证结构准确性，整合感知损失提升视觉质量，引入对抗损失提高真实感，设计医学图像特定的质量约束项</a:t>
            </a:r>
            <a:endParaRPr lang="en-US" sz="1080"/>
          </a:p>
        </p:txBody>
      </p:sp>
      <p:sp>
        <p:nvSpPr>
          <p:cNvPr id="23" name="Text 12"/>
          <p:cNvSpPr/>
          <p:nvPr/>
        </p:nvSpPr>
        <p:spPr>
          <a:xfrm>
            <a:off x="3889006" y="3391602"/>
            <a:ext cx="2061641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构建双流判别架构提升真实度判别，设计多尺度特征提取模块，优化损失函数权重分配</a:t>
            </a:r>
            <a:endParaRPr lang="en-US" sz="1080"/>
          </a:p>
        </p:txBody>
      </p:sp>
      <p:sp>
        <p:nvSpPr>
          <p:cNvPr id="24" name="Text 13"/>
          <p:cNvSpPr/>
          <p:nvPr/>
        </p:nvSpPr>
        <p:spPr>
          <a:xfrm>
            <a:off x="6636938" y="1674366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损失函数体系构建</a:t>
            </a:r>
            <a:endParaRPr lang="en-US" sz="1260"/>
          </a:p>
        </p:txBody>
      </p:sp>
      <p:sp>
        <p:nvSpPr>
          <p:cNvPr id="25" name="Text 14"/>
          <p:cNvSpPr/>
          <p:nvPr/>
        </p:nvSpPr>
        <p:spPr>
          <a:xfrm>
            <a:off x="3889006" y="1966214"/>
            <a:ext cx="20616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构建双流判别架构提升真实度判别</a:t>
            </a:r>
            <a:endParaRPr lang="en-US" sz="1080"/>
          </a:p>
        </p:txBody>
      </p:sp>
      <p:sp>
        <p:nvSpPr>
          <p:cNvPr id="26" name="Text 15"/>
          <p:cNvSpPr/>
          <p:nvPr/>
        </p:nvSpPr>
        <p:spPr>
          <a:xfrm>
            <a:off x="3887926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判别器网络创新</a:t>
            </a:r>
            <a:endParaRPr lang="en-US" sz="1260"/>
          </a:p>
        </p:txBody>
      </p:sp>
      <p:sp>
        <p:nvSpPr>
          <p:cNvPr id="27" name="Text 16"/>
          <p:cNvSpPr/>
          <p:nvPr/>
        </p:nvSpPr>
        <p:spPr>
          <a:xfrm>
            <a:off x="1138914" y="3099755"/>
            <a:ext cx="20638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生成器网络优化</a:t>
            </a:r>
            <a:endParaRPr lang="en-US" sz="1260"/>
          </a:p>
        </p:txBody>
      </p:sp>
      <p:sp>
        <p:nvSpPr>
          <p:cNvPr id="28" name="Text 17"/>
          <p:cNvSpPr/>
          <p:nvPr/>
        </p:nvSpPr>
        <p:spPr>
          <a:xfrm>
            <a:off x="1139994" y="3391602"/>
            <a:ext cx="20616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设计残差宽多注意力模块(RWMAB)增强特征提取能力，引入短残差连接改善梯度传播，优化上采样策略保持医学细节</a:t>
            </a:r>
            <a:endParaRPr lang="en-US" sz="1080"/>
          </a:p>
        </p:txBody>
      </p:sp>
      <p:sp>
        <p:nvSpPr>
          <p:cNvPr id="29" name="Text 18"/>
          <p:cNvSpPr/>
          <p:nvPr/>
        </p:nvSpPr>
        <p:spPr>
          <a:xfrm>
            <a:off x="6638019" y="1966214"/>
            <a:ext cx="206164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结合内容损失保证结构准确性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16" grpId="1" animBg="1" advAuto="0"/>
      <p:bldP spid="20" grpId="2" animBg="1" advAuto="0"/>
      <p:bldP spid="19" grpId="3" animBg="1" advAuto="0"/>
      <p:bldP spid="6" grpId="4" animBg="1" advAuto="0"/>
      <p:bldP spid="14" grpId="5" animBg="1" advAuto="0"/>
      <p:bldP spid="18" grpId="6" animBg="1" advAuto="0"/>
      <p:bldP spid="25" grpId="7" animBg="1" advAuto="0"/>
      <p:bldP spid="7" grpId="8" animBg="1" advAuto="0"/>
      <p:bldP spid="15" grpId="9" animBg="1" advAuto="0"/>
      <p:bldP spid="24" grpId="10" animBg="1" advAuto="0"/>
      <p:bldP spid="29" grpId="11" animBg="1" advAuto="0"/>
      <p:bldP spid="8" grpId="12" animBg="1" advAuto="0"/>
      <p:bldP spid="13" grpId="13" animBg="1" advAuto="0"/>
      <p:bldP spid="27" grpId="14" animBg="1" advAuto="0"/>
      <p:bldP spid="28" grpId="15" animBg="1" advAuto="0"/>
      <p:bldP spid="9" grpId="16" animBg="1" advAuto="0"/>
      <p:bldP spid="11" grpId="17" animBg="1" advAuto="0"/>
      <p:bldP spid="26" grpId="18" animBg="1" advAuto="0"/>
      <p:bldP spid="23" grpId="19" animBg="1" advAuto="0"/>
      <p:bldP spid="10" grpId="20" animBg="1" advAuto="0"/>
      <p:bldP spid="12" grpId="21" animBg="1" advAuto="0"/>
      <p:bldP spid="21" grpId="22" animBg="1" advAuto="0"/>
      <p:bldP spid="22" grpId="2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5347" y="1824444"/>
            <a:ext cx="1528763" cy="114850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75506" y="2019230"/>
            <a:ext cx="328446" cy="36134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61547" y="1824444"/>
            <a:ext cx="1529715" cy="11485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62182" y="2014314"/>
            <a:ext cx="328446" cy="36134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818447" y="1824444"/>
            <a:ext cx="1529715" cy="114850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3419082" y="2014315"/>
            <a:ext cx="328446" cy="361347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705600" y="1824444"/>
            <a:ext cx="1528763" cy="1148509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306235" y="2019229"/>
            <a:ext cx="328446" cy="361347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6772802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临床应用验证</a:t>
            </a:r>
            <a:endParaRPr lang="en-US" sz="1260"/>
          </a:p>
        </p:txBody>
      </p:sp>
      <p:sp>
        <p:nvSpPr>
          <p:cNvPr id="14" name="Text 1"/>
          <p:cNvSpPr/>
          <p:nvPr/>
        </p:nvSpPr>
        <p:spPr>
          <a:xfrm>
            <a:off x="942460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260"/>
          </a:p>
        </p:txBody>
      </p:sp>
      <p:sp>
        <p:nvSpPr>
          <p:cNvPr id="15" name="Text 2"/>
          <p:cNvSpPr/>
          <p:nvPr/>
        </p:nvSpPr>
        <p:spPr>
          <a:xfrm>
            <a:off x="2886938" y="3505943"/>
            <a:ext cx="140131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进行对比实验研究</a:t>
            </a:r>
            <a:endParaRPr lang="en-US" sz="1080"/>
          </a:p>
        </p:txBody>
      </p:sp>
      <p:sp>
        <p:nvSpPr>
          <p:cNvPr id="16" name="Text 3"/>
          <p:cNvSpPr/>
          <p:nvPr/>
        </p:nvSpPr>
        <p:spPr>
          <a:xfrm>
            <a:off x="2885858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临床应用验证</a:t>
            </a:r>
            <a:endParaRPr lang="en-US" sz="1260"/>
          </a:p>
        </p:txBody>
      </p:sp>
      <p:sp>
        <p:nvSpPr>
          <p:cNvPr id="17" name="Text 4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评估与验证体系</a:t>
            </a:r>
            <a:endParaRPr lang="en-US" sz="2010"/>
          </a:p>
        </p:txBody>
      </p:sp>
      <p:sp>
        <p:nvSpPr>
          <p:cNvPr id="18" name="Text 5"/>
          <p:cNvSpPr/>
          <p:nvPr/>
        </p:nvSpPr>
        <p:spPr>
          <a:xfrm>
            <a:off x="4830410" y="3238648"/>
            <a:ext cx="1401318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包括PSNR评估重建准确度，SSIM衡量结构相似性，以及医学图像特定的质量度量。</a:t>
            </a:r>
            <a:endParaRPr lang="en-US" sz="1080"/>
          </a:p>
        </p:txBody>
      </p:sp>
      <p:sp>
        <p:nvSpPr>
          <p:cNvPr id="19" name="Text 6"/>
          <p:cNvSpPr/>
          <p:nvPr/>
        </p:nvSpPr>
        <p:spPr>
          <a:xfrm>
            <a:off x="6773882" y="3416845"/>
            <a:ext cx="140131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进行对比实验研究，建立医学专家评分机制。</a:t>
            </a:r>
            <a:endParaRPr lang="en-US" sz="1080"/>
          </a:p>
        </p:txBody>
      </p:sp>
      <p:sp>
        <p:nvSpPr>
          <p:cNvPr id="20" name="Text 7"/>
          <p:cNvSpPr/>
          <p:nvPr/>
        </p:nvSpPr>
        <p:spPr>
          <a:xfrm>
            <a:off x="943541" y="3505943"/>
            <a:ext cx="140131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PSNR评估重建准确度</a:t>
            </a:r>
            <a:endParaRPr lang="en-US" sz="1080"/>
          </a:p>
        </p:txBody>
      </p:sp>
      <p:sp>
        <p:nvSpPr>
          <p:cNvPr id="21" name="Text 8"/>
          <p:cNvSpPr/>
          <p:nvPr/>
        </p:nvSpPr>
        <p:spPr>
          <a:xfrm>
            <a:off x="4829330" y="2535716"/>
            <a:ext cx="140347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FFFFF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客观评价指标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9" grpId="1" animBg="1" advAuto="0"/>
      <p:bldP spid="7" grpId="2" animBg="1" advAuto="0"/>
      <p:bldP spid="11" grpId="3" animBg="1" advAuto="0"/>
      <p:bldP spid="6" grpId="4" animBg="1" advAuto="0"/>
      <p:bldP spid="14" grpId="5" animBg="1" advAuto="0"/>
      <p:bldP spid="20" grpId="6" animBg="1" advAuto="0"/>
      <p:bldP spid="10" grpId="7" animBg="1" advAuto="0"/>
      <p:bldP spid="16" grpId="8" animBg="1" advAuto="0"/>
      <p:bldP spid="15" grpId="9" animBg="1" advAuto="0"/>
      <p:bldP spid="8" grpId="10" animBg="1" advAuto="0"/>
      <p:bldP spid="21" grpId="11" animBg="1" advAuto="0"/>
      <p:bldP spid="18" grpId="12" animBg="1" advAuto="0"/>
      <p:bldP spid="12" grpId="13" animBg="1" advAuto="0"/>
      <p:bldP spid="13" grpId="14" animBg="1" advAuto="0"/>
      <p:bldP spid="19" grpId="1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0603" y="1074912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04</a:t>
            </a:r>
            <a:endParaRPr lang="en-US" sz="5310"/>
          </a:p>
        </p:txBody>
      </p:sp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研究的难点及创新点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8" grpId="1" animBg="1" advAuto="0"/>
      <p:bldP spid="4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3583" y="2571750"/>
            <a:ext cx="2091309" cy="209130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6862" y="1023734"/>
            <a:ext cx="2091309" cy="209130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20141" y="2571750"/>
            <a:ext cx="2091309" cy="209130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66699" y="2571750"/>
            <a:ext cx="2091309" cy="2091309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143421" y="1023734"/>
            <a:ext cx="2091309" cy="209130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589978" y="1023734"/>
            <a:ext cx="2091309" cy="2091309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232627" y="2935568"/>
            <a:ext cx="1504175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评估标准制定</a:t>
            </a:r>
            <a:endParaRPr lang="en-US" sz="1260"/>
          </a:p>
        </p:txBody>
      </p:sp>
      <p:sp>
        <p:nvSpPr>
          <p:cNvPr id="12" name="Text 1"/>
          <p:cNvSpPr/>
          <p:nvPr/>
        </p:nvSpPr>
        <p:spPr>
          <a:xfrm>
            <a:off x="6887364" y="1779656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传统评价指标不适用，需专业医生参与评估，缺乏统一医学图像质量标准。</a:t>
            </a:r>
            <a:endParaRPr lang="en-US" sz="1080"/>
          </a:p>
        </p:txBody>
      </p:sp>
      <p:sp>
        <p:nvSpPr>
          <p:cNvPr id="13" name="Text 2"/>
          <p:cNvSpPr/>
          <p:nvPr/>
        </p:nvSpPr>
        <p:spPr>
          <a:xfrm>
            <a:off x="4445651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医学图像的特殊性</a:t>
            </a:r>
            <a:endParaRPr lang="en-US" sz="1260"/>
          </a:p>
        </p:txBody>
      </p:sp>
      <p:sp>
        <p:nvSpPr>
          <p:cNvPr id="14" name="Text 3"/>
          <p:cNvSpPr/>
          <p:nvPr/>
        </p:nvSpPr>
        <p:spPr>
          <a:xfrm>
            <a:off x="6886283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评估标准的制定</a:t>
            </a:r>
            <a:endParaRPr lang="en-US" sz="1260"/>
          </a:p>
        </p:txBody>
      </p:sp>
      <p:sp>
        <p:nvSpPr>
          <p:cNvPr id="15" name="Text 4"/>
          <p:cNvSpPr/>
          <p:nvPr/>
        </p:nvSpPr>
        <p:spPr>
          <a:xfrm>
            <a:off x="772760" y="3651553"/>
            <a:ext cx="150194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对细节保真度要求极高</a:t>
            </a:r>
            <a:endParaRPr lang="en-US" sz="1080"/>
          </a:p>
        </p:txBody>
      </p:sp>
      <p:sp>
        <p:nvSpPr>
          <p:cNvPr id="16" name="Text 5"/>
          <p:cNvSpPr/>
          <p:nvPr/>
        </p:nvSpPr>
        <p:spPr>
          <a:xfrm>
            <a:off x="1996202" y="1957853"/>
            <a:ext cx="150194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平衡图像质量和超分辨率倍数</a:t>
            </a:r>
            <a:endParaRPr lang="en-US" sz="1080"/>
          </a:p>
        </p:txBody>
      </p:sp>
      <p:sp>
        <p:nvSpPr>
          <p:cNvPr id="17" name="Text 6"/>
          <p:cNvSpPr/>
          <p:nvPr/>
        </p:nvSpPr>
        <p:spPr>
          <a:xfrm>
            <a:off x="5684386" y="3384258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平衡图像质量与超分辨率倍数，避免伪影和噪声引入，计算资源消耗大，训练时间长。</a:t>
            </a:r>
            <a:endParaRPr lang="en-US" sz="1080"/>
          </a:p>
        </p:txBody>
      </p:sp>
      <p:sp>
        <p:nvSpPr>
          <p:cNvPr id="18" name="Text 7"/>
          <p:cNvSpPr/>
          <p:nvPr/>
        </p:nvSpPr>
        <p:spPr>
          <a:xfrm>
            <a:off x="3233708" y="3562455"/>
            <a:ext cx="1502015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传统评价指标可能不适用</a:t>
            </a:r>
            <a:endParaRPr lang="en-US" sz="1080"/>
          </a:p>
        </p:txBody>
      </p:sp>
      <p:sp>
        <p:nvSpPr>
          <p:cNvPr id="19" name="Text 8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4.1 研究难点</a:t>
            </a:r>
            <a:endParaRPr lang="en-US" sz="2010"/>
          </a:p>
        </p:txBody>
      </p:sp>
      <p:sp>
        <p:nvSpPr>
          <p:cNvPr id="20" name="Text 9"/>
          <p:cNvSpPr/>
          <p:nvPr/>
        </p:nvSpPr>
        <p:spPr>
          <a:xfrm>
            <a:off x="771680" y="2935568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医学图像特殊性</a:t>
            </a:r>
            <a:endParaRPr lang="en-US" sz="1260"/>
          </a:p>
        </p:txBody>
      </p:sp>
      <p:sp>
        <p:nvSpPr>
          <p:cNvPr id="21" name="Text 10"/>
          <p:cNvSpPr/>
          <p:nvPr/>
        </p:nvSpPr>
        <p:spPr>
          <a:xfrm>
            <a:off x="4446731" y="1779656"/>
            <a:ext cx="1501941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细节保真度要求高，不同模式图像特征差异大，需保持关键结构信息。</a:t>
            </a:r>
            <a:endParaRPr lang="en-US" sz="1080"/>
          </a:p>
        </p:txBody>
      </p:sp>
      <p:sp>
        <p:nvSpPr>
          <p:cNvPr id="22" name="Text 11"/>
          <p:cNvSpPr/>
          <p:nvPr/>
        </p:nvSpPr>
        <p:spPr>
          <a:xfrm>
            <a:off x="1995121" y="1330966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模型设计挑战</a:t>
            </a:r>
            <a:endParaRPr lang="en-US" sz="1260"/>
          </a:p>
        </p:txBody>
      </p:sp>
      <p:sp>
        <p:nvSpPr>
          <p:cNvPr id="23" name="Text 12"/>
          <p:cNvSpPr/>
          <p:nvPr/>
        </p:nvSpPr>
        <p:spPr>
          <a:xfrm>
            <a:off x="5683305" y="2935568"/>
            <a:ext cx="150410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模型设计挑战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4" grpId="1" animBg="1" advAuto="0"/>
      <p:bldP spid="9" grpId="2" animBg="1" advAuto="0"/>
      <p:bldP spid="7" grpId="3" animBg="1" advAuto="0"/>
      <p:bldP spid="10" grpId="4" animBg="1" advAuto="0"/>
      <p:bldP spid="8" grpId="5" animBg="1" advAuto="0"/>
      <p:bldP spid="20" grpId="6" animBg="1" advAuto="0"/>
      <p:bldP spid="15" grpId="7" animBg="1" advAuto="0"/>
      <p:bldP spid="22" grpId="8" animBg="1" advAuto="0"/>
      <p:bldP spid="16" grpId="9" animBg="1" advAuto="0"/>
      <p:bldP spid="11" grpId="10" animBg="1" advAuto="0"/>
      <p:bldP spid="18" grpId="11" animBg="1" advAuto="0"/>
      <p:bldP spid="13" grpId="12" animBg="1" advAuto="0"/>
      <p:bldP spid="21" grpId="13" animBg="1" advAuto="0"/>
      <p:bldP spid="23" grpId="14" animBg="1" advAuto="0"/>
      <p:bldP spid="17" grpId="15" animBg="1" advAuto="0"/>
      <p:bldP spid="14" grpId="16" animBg="1" advAuto="0"/>
      <p:bldP spid="12" grpId="1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5188"/>
            <a:ext cx="3418915" cy="8546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4786" y="586396"/>
            <a:ext cx="1321321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目录</a:t>
            </a:r>
            <a:endParaRPr lang="en-US" sz="3510"/>
          </a:p>
        </p:txBody>
      </p:sp>
      <p:sp>
        <p:nvSpPr>
          <p:cNvPr id="5" name="Text 1"/>
          <p:cNvSpPr/>
          <p:nvPr/>
        </p:nvSpPr>
        <p:spPr>
          <a:xfrm>
            <a:off x="1728542" y="758742"/>
            <a:ext cx="2358010" cy="2075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32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CONTENTS</a:t>
            </a:r>
            <a:endParaRPr lang="en-US" sz="132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99431" y="2451604"/>
            <a:ext cx="504601" cy="27699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807497" y="2475162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01</a:t>
            </a:r>
            <a:endParaRPr lang="en-US" sz="141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30662" y="2451604"/>
            <a:ext cx="504600" cy="27699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918231" y="2475162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02</a:t>
            </a:r>
            <a:endParaRPr lang="en-US" sz="141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9431" y="3258427"/>
            <a:ext cx="504601" cy="27699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01876" y="3281986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03</a:t>
            </a:r>
            <a:endParaRPr lang="en-US" sz="141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30662" y="3258427"/>
            <a:ext cx="504600" cy="276999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4918231" y="3281986"/>
            <a:ext cx="297613" cy="22125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sz="14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04</a:t>
            </a:r>
            <a:endParaRPr lang="en-US" sz="1410"/>
          </a:p>
        </p:txBody>
      </p:sp>
      <p:sp>
        <p:nvSpPr>
          <p:cNvPr id="14" name="Text 6"/>
          <p:cNvSpPr/>
          <p:nvPr/>
        </p:nvSpPr>
        <p:spPr>
          <a:xfrm>
            <a:off x="2337770" y="2475162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一、选题背景和意义</a:t>
            </a:r>
            <a:endParaRPr lang="en-US" sz="1410"/>
          </a:p>
        </p:txBody>
      </p:sp>
      <p:sp>
        <p:nvSpPr>
          <p:cNvPr id="15" name="Text 7"/>
          <p:cNvSpPr/>
          <p:nvPr/>
        </p:nvSpPr>
        <p:spPr>
          <a:xfrm>
            <a:off x="5454125" y="2475162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二、国内外研究现状</a:t>
            </a:r>
            <a:endParaRPr lang="en-US" sz="1410"/>
          </a:p>
        </p:txBody>
      </p:sp>
      <p:sp>
        <p:nvSpPr>
          <p:cNvPr id="16" name="Text 8"/>
          <p:cNvSpPr/>
          <p:nvPr/>
        </p:nvSpPr>
        <p:spPr>
          <a:xfrm>
            <a:off x="5454125" y="3281986"/>
            <a:ext cx="2304144" cy="2171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4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四、研究的难点及创新点</a:t>
            </a:r>
            <a:endParaRPr lang="en-US" sz="1410"/>
          </a:p>
        </p:txBody>
      </p:sp>
      <p:sp>
        <p:nvSpPr>
          <p:cNvPr id="17" name="Text 9"/>
          <p:cNvSpPr/>
          <p:nvPr/>
        </p:nvSpPr>
        <p:spPr>
          <a:xfrm>
            <a:off x="2337770" y="3281986"/>
            <a:ext cx="2304144" cy="20574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132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三、拟研究的主要内容和思路</a:t>
            </a:r>
            <a:endParaRPr lang="en-US" sz="132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1" animBg="1" advAuto="0"/>
      <p:bldP spid="2" grpId="2" animBg="1" advAuto="0"/>
      <p:bldP spid="13" grpId="3" animBg="1" advAuto="0"/>
      <p:bldP spid="6" grpId="4" animBg="1" advAuto="0"/>
      <p:bldP spid="5" grpId="5" animBg="1" advAuto="0"/>
      <p:bldP spid="14" grpId="6" animBg="1" advAuto="0"/>
      <p:bldP spid="8" grpId="7" animBg="1" advAuto="0"/>
      <p:bldP spid="7" grpId="8" animBg="1" advAuto="0"/>
      <p:bldP spid="10" grpId="9" animBg="1" advAuto="0"/>
      <p:bldP spid="16" grpId="10" animBg="1" advAuto="0"/>
      <p:bldP spid="9" grpId="11" animBg="1" advAuto="0"/>
      <p:bldP spid="15" grpId="12" animBg="1" advAuto="0"/>
      <p:bldP spid="12" grpId="13" animBg="1" advAuto="0"/>
      <p:bldP spid="11" grpId="1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6076" y="2815516"/>
            <a:ext cx="7991847" cy="336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5533" y="2803779"/>
            <a:ext cx="57150" cy="174993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249549" y="2803779"/>
            <a:ext cx="57150" cy="174993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663565" y="2803779"/>
            <a:ext cx="57150" cy="1749933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63188" y="1104138"/>
            <a:ext cx="57150" cy="174993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677204" y="1104138"/>
            <a:ext cx="57150" cy="1749933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91221" y="1104138"/>
            <a:ext cx="57150" cy="1749933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1149253" y="3309650"/>
            <a:ext cx="1858344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设计专门的医学图像特征提取模块</a:t>
            </a:r>
            <a:endParaRPr lang="en-US" sz="1080"/>
          </a:p>
        </p:txBody>
      </p:sp>
      <p:sp>
        <p:nvSpPr>
          <p:cNvPr id="13" name="Text 1"/>
          <p:cNvSpPr/>
          <p:nvPr/>
        </p:nvSpPr>
        <p:spPr>
          <a:xfrm>
            <a:off x="3562133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应用创新</a:t>
            </a:r>
            <a:endParaRPr lang="en-US" sz="1260"/>
          </a:p>
        </p:txBody>
      </p:sp>
      <p:sp>
        <p:nvSpPr>
          <p:cNvPr id="14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4.2 创新点</a:t>
            </a:r>
            <a:endParaRPr lang="en-US" sz="2010"/>
          </a:p>
        </p:txBody>
      </p:sp>
      <p:sp>
        <p:nvSpPr>
          <p:cNvPr id="15" name="Text 3"/>
          <p:cNvSpPr/>
          <p:nvPr/>
        </p:nvSpPr>
        <p:spPr>
          <a:xfrm>
            <a:off x="1148140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6" name="Text 4"/>
          <p:cNvSpPr/>
          <p:nvPr/>
        </p:nvSpPr>
        <p:spPr>
          <a:xfrm>
            <a:off x="5976199" y="3053788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网络架构创新</a:t>
            </a:r>
            <a:endParaRPr lang="en-US" sz="1260"/>
          </a:p>
        </p:txBody>
      </p:sp>
      <p:sp>
        <p:nvSpPr>
          <p:cNvPr id="17" name="Text 5"/>
          <p:cNvSpPr/>
          <p:nvPr/>
        </p:nvSpPr>
        <p:spPr>
          <a:xfrm>
            <a:off x="3990924" y="1581435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特定的医学图像预处理流程</a:t>
            </a:r>
            <a:endParaRPr lang="en-US" sz="1080"/>
          </a:p>
        </p:txBody>
      </p:sp>
      <p:sp>
        <p:nvSpPr>
          <p:cNvPr id="18" name="Text 6"/>
          <p:cNvSpPr/>
          <p:nvPr/>
        </p:nvSpPr>
        <p:spPr>
          <a:xfrm>
            <a:off x="1575872" y="1325574"/>
            <a:ext cx="98037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损失函数设计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6403857" y="1325573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损失函数设计</a:t>
            </a:r>
            <a:endParaRPr lang="en-US" sz="1260"/>
          </a:p>
        </p:txBody>
      </p:sp>
      <p:sp>
        <p:nvSpPr>
          <p:cNvPr id="20" name="Text 8"/>
          <p:cNvSpPr/>
          <p:nvPr/>
        </p:nvSpPr>
        <p:spPr>
          <a:xfrm>
            <a:off x="1576908" y="1581435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结合医学图像特征的感知损失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6404940" y="1581435"/>
            <a:ext cx="1858344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结合医学图像特征的感知损失、结构相似性保持损失、对抗损失的改进</a:t>
            </a:r>
            <a:endParaRPr lang="en-US" sz="1080"/>
          </a:p>
        </p:txBody>
      </p:sp>
      <p:sp>
        <p:nvSpPr>
          <p:cNvPr id="22" name="Text 10"/>
          <p:cNvSpPr/>
          <p:nvPr/>
        </p:nvSpPr>
        <p:spPr>
          <a:xfrm>
            <a:off x="3989641" y="1325573"/>
            <a:ext cx="98029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数据处理方法</a:t>
            </a:r>
            <a:endParaRPr lang="en-US" sz="1260"/>
          </a:p>
        </p:txBody>
      </p:sp>
      <p:sp>
        <p:nvSpPr>
          <p:cNvPr id="23" name="Text 11"/>
          <p:cNvSpPr/>
          <p:nvPr/>
        </p:nvSpPr>
        <p:spPr>
          <a:xfrm>
            <a:off x="3563269" y="3309650"/>
            <a:ext cx="1858344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支持多种医学成像模式</a:t>
            </a:r>
            <a:endParaRPr lang="en-US" sz="1080"/>
          </a:p>
        </p:txBody>
      </p:sp>
      <p:sp>
        <p:nvSpPr>
          <p:cNvPr id="24" name="Text 12"/>
          <p:cNvSpPr/>
          <p:nvPr/>
        </p:nvSpPr>
        <p:spPr>
          <a:xfrm>
            <a:off x="5977285" y="3309650"/>
            <a:ext cx="1858344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设计医学图像特征提取模块、多尺度特征融合机制、引入注意力机制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6" grpId="1" animBg="1" advAuto="0"/>
      <p:bldP spid="15" grpId="2" animBg="1" advAuto="0"/>
      <p:bldP spid="12" grpId="3" animBg="1" advAuto="0"/>
      <p:bldP spid="9" grpId="4" animBg="1" advAuto="0"/>
      <p:bldP spid="18" grpId="5" animBg="1" advAuto="0"/>
      <p:bldP spid="20" grpId="6" animBg="1" advAuto="0"/>
      <p:bldP spid="10" grpId="7" animBg="1" advAuto="0"/>
      <p:bldP spid="22" grpId="8" animBg="1" advAuto="0"/>
      <p:bldP spid="17" grpId="9" animBg="1" advAuto="0"/>
      <p:bldP spid="7" grpId="10" animBg="1" advAuto="0"/>
      <p:bldP spid="13" grpId="11" animBg="1" advAuto="0"/>
      <p:bldP spid="23" grpId="12" animBg="1" advAuto="0"/>
      <p:bldP spid="8" grpId="13" animBg="1" advAuto="0"/>
      <p:bldP spid="16" grpId="14" animBg="1" advAuto="0"/>
      <p:bldP spid="24" grpId="15" animBg="1" advAuto="0"/>
      <p:bldP spid="11" grpId="16" animBg="1" advAuto="0"/>
      <p:bldP spid="19" grpId="17" animBg="1" advAuto="0"/>
      <p:bldP spid="21" grpId="18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5778" y="1926262"/>
            <a:ext cx="512445" cy="30436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60145" y="1673444"/>
            <a:ext cx="2761298" cy="810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36357" y="1875945"/>
            <a:ext cx="404813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50657" y="2008631"/>
            <a:ext cx="176213" cy="146311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60145" y="2645440"/>
            <a:ext cx="2760345" cy="405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160145" y="3212435"/>
            <a:ext cx="2760345" cy="405001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160145" y="3779430"/>
            <a:ext cx="2760345" cy="405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222557" y="1673444"/>
            <a:ext cx="2761298" cy="810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5399723" y="1875945"/>
            <a:ext cx="404813" cy="405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5513070" y="1995487"/>
            <a:ext cx="174307" cy="160054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222557" y="2645440"/>
            <a:ext cx="2761298" cy="4050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222557" y="3212435"/>
            <a:ext cx="2761298" cy="405001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5222557" y="3779430"/>
            <a:ext cx="2761298" cy="405000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1294966" y="387477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高效的训练策略</a:t>
            </a:r>
            <a:endParaRPr lang="en-US" sz="1260"/>
          </a:p>
        </p:txBody>
      </p:sp>
      <p:sp>
        <p:nvSpPr>
          <p:cNvPr id="19" name="Text 1"/>
          <p:cNvSpPr/>
          <p:nvPr/>
        </p:nvSpPr>
        <p:spPr>
          <a:xfrm>
            <a:off x="5357825" y="274078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良好的泛化能力</a:t>
            </a:r>
            <a:endParaRPr lang="en-US" sz="1260"/>
          </a:p>
        </p:txBody>
      </p:sp>
      <p:sp>
        <p:nvSpPr>
          <p:cNvPr id="20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4.3 技术亮点</a:t>
            </a:r>
            <a:endParaRPr lang="en-US" sz="2010"/>
          </a:p>
        </p:txBody>
      </p:sp>
      <p:sp>
        <p:nvSpPr>
          <p:cNvPr id="21" name="Text 3"/>
          <p:cNvSpPr/>
          <p:nvPr/>
        </p:nvSpPr>
        <p:spPr>
          <a:xfrm>
            <a:off x="1294966" y="274078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端到端的超分辨率重建</a:t>
            </a:r>
            <a:endParaRPr lang="en-US" sz="1260"/>
          </a:p>
        </p:txBody>
      </p:sp>
      <p:sp>
        <p:nvSpPr>
          <p:cNvPr id="22" name="Text 4"/>
          <p:cNvSpPr/>
          <p:nvPr/>
        </p:nvSpPr>
        <p:spPr>
          <a:xfrm>
            <a:off x="5357825" y="3874774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自适应特征学习</a:t>
            </a:r>
            <a:endParaRPr lang="en-US" sz="1260"/>
          </a:p>
        </p:txBody>
      </p:sp>
      <p:sp>
        <p:nvSpPr>
          <p:cNvPr id="23" name="Text 5"/>
          <p:cNvSpPr/>
          <p:nvPr/>
        </p:nvSpPr>
        <p:spPr>
          <a:xfrm>
            <a:off x="1294966" y="3307779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自适应特征学习</a:t>
            </a:r>
            <a:endParaRPr lang="en-US" sz="1260"/>
          </a:p>
        </p:txBody>
      </p:sp>
      <p:sp>
        <p:nvSpPr>
          <p:cNvPr id="24" name="Text 6"/>
          <p:cNvSpPr/>
          <p:nvPr/>
        </p:nvSpPr>
        <p:spPr>
          <a:xfrm>
            <a:off x="5357825" y="3307779"/>
            <a:ext cx="2500092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端到端超分辨率重建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21" grpId="1" animBg="1" advAuto="0"/>
      <p:bldP spid="10" grpId="2" animBg="1" advAuto="0"/>
      <p:bldP spid="23" grpId="3" animBg="1" advAuto="0"/>
      <p:bldP spid="11" grpId="4" animBg="1" advAuto="0"/>
      <p:bldP spid="18" grpId="5" animBg="1" advAuto="0"/>
      <p:bldP spid="15" grpId="6" animBg="1" advAuto="0"/>
      <p:bldP spid="19" grpId="7" animBg="1" advAuto="0"/>
      <p:bldP spid="16" grpId="8" animBg="1" advAuto="0"/>
      <p:bldP spid="24" grpId="9" animBg="1" advAuto="0"/>
      <p:bldP spid="17" grpId="10" animBg="1" advAuto="0"/>
      <p:bldP spid="22" grpId="1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98125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056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8917" y="1074912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37994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0716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40426" y="1613296"/>
            <a:ext cx="5200390" cy="7543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495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感谢观看</a:t>
            </a:r>
            <a:endParaRPr lang="en-US" sz="49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0603" y="111835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01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一、选题背景和意义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4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39615" y="2258081"/>
            <a:ext cx="4099560" cy="10504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69168" y="2474709"/>
            <a:ext cx="307657" cy="30764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838962" y="2553425"/>
            <a:ext cx="169021" cy="16006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39615" y="3572507"/>
            <a:ext cx="4099560" cy="105044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63452" y="3788710"/>
            <a:ext cx="307658" cy="30764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833247" y="3867418"/>
            <a:ext cx="169021" cy="16006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13410" y="3572508"/>
            <a:ext cx="3466148" cy="105044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893445" y="3788710"/>
            <a:ext cx="308610" cy="307648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63239" y="3865038"/>
            <a:ext cx="169021" cy="160064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539615" y="943655"/>
            <a:ext cx="4099560" cy="1050447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4769168" y="1132292"/>
            <a:ext cx="306705" cy="307649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836104" y="1203858"/>
            <a:ext cx="169021" cy="160064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1362789" y="4046942"/>
            <a:ext cx="237807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临床应用中的重要辅助工具</a:t>
            </a:r>
            <a:endParaRPr lang="en-US" sz="1080"/>
          </a:p>
        </p:txBody>
      </p:sp>
      <p:sp>
        <p:nvSpPr>
          <p:cNvPr id="18" name="Text 1"/>
          <p:cNvSpPr/>
          <p:nvPr/>
        </p:nvSpPr>
        <p:spPr>
          <a:xfrm>
            <a:off x="5228153" y="1445656"/>
            <a:ext cx="3121581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提升诊断的准确性和效率</a:t>
            </a:r>
            <a:endParaRPr lang="en-US" sz="1080"/>
          </a:p>
        </p:txBody>
      </p:sp>
      <p:sp>
        <p:nvSpPr>
          <p:cNvPr id="19" name="Text 2"/>
          <p:cNvSpPr/>
          <p:nvPr/>
        </p:nvSpPr>
        <p:spPr>
          <a:xfrm>
            <a:off x="1362789" y="3827223"/>
            <a:ext cx="237807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医疗诊断机器人的重要性</a:t>
            </a:r>
            <a:endParaRPr lang="en-US" sz="1260"/>
          </a:p>
        </p:txBody>
      </p:sp>
      <p:sp>
        <p:nvSpPr>
          <p:cNvPr id="20" name="Text 3"/>
          <p:cNvSpPr/>
          <p:nvPr/>
        </p:nvSpPr>
        <p:spPr>
          <a:xfrm>
            <a:off x="5223093" y="3827225"/>
            <a:ext cx="3132969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研究目的</a:t>
            </a:r>
            <a:endParaRPr lang="en-US" sz="1260"/>
          </a:p>
        </p:txBody>
      </p:sp>
      <p:sp>
        <p:nvSpPr>
          <p:cNvPr id="21" name="Text 4"/>
          <p:cNvSpPr/>
          <p:nvPr/>
        </p:nvSpPr>
        <p:spPr>
          <a:xfrm>
            <a:off x="5228749" y="2732088"/>
            <a:ext cx="3121581" cy="1548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0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噪声去除不彻底、图像增强效果不佳、病灶识别准确率低</a:t>
            </a:r>
            <a:endParaRPr lang="en-US" sz="900"/>
          </a:p>
        </p:txBody>
      </p:sp>
      <p:sp>
        <p:nvSpPr>
          <p:cNvPr id="22" name="Text 5"/>
          <p:cNvSpPr/>
          <p:nvPr/>
        </p:nvSpPr>
        <p:spPr>
          <a:xfrm>
            <a:off x="660404" y="1199749"/>
            <a:ext cx="3400959" cy="15487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17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随着人工智能技术的飞速发展，医疗诊断机器人在临床应用中正逐渐成为一种重要的辅助工具。视觉判定作为医疗诊断机器人的核心技术之一，其算法的强化对于提升诊断的准确性和效率具有至关重要的作用。然而，当前的视觉判定算法在实际应用中仍存在诸多不足，如噪声去除不彻底、图像增强效果不佳、病灶识别准确率低等问题，这些不足严重影响了医疗诊断机器人的实际操作性和可靠性。</a:t>
            </a:r>
            <a:endParaRPr lang="en-US" sz="1170"/>
          </a:p>
        </p:txBody>
      </p:sp>
      <p:sp>
        <p:nvSpPr>
          <p:cNvPr id="23" name="Text 6"/>
          <p:cNvSpPr/>
          <p:nvPr/>
        </p:nvSpPr>
        <p:spPr>
          <a:xfrm>
            <a:off x="5223093" y="4046943"/>
            <a:ext cx="3132969" cy="309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90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基于生成对抗网络（GAN）的医疗机器人图像生成与修复方法研究</a:t>
            </a:r>
            <a:endParaRPr lang="en-US" sz="900"/>
          </a:p>
        </p:txBody>
      </p:sp>
      <p:sp>
        <p:nvSpPr>
          <p:cNvPr id="24" name="Text 7"/>
          <p:cNvSpPr/>
          <p:nvPr/>
        </p:nvSpPr>
        <p:spPr>
          <a:xfrm>
            <a:off x="5228749" y="2514662"/>
            <a:ext cx="31215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现有算法的不足</a:t>
            </a:r>
            <a:endParaRPr lang="en-US" sz="1260"/>
          </a:p>
        </p:txBody>
      </p:sp>
      <p:sp>
        <p:nvSpPr>
          <p:cNvPr id="25" name="Text 8"/>
          <p:cNvSpPr/>
          <p:nvPr/>
        </p:nvSpPr>
        <p:spPr>
          <a:xfrm>
            <a:off x="5228153" y="1230967"/>
            <a:ext cx="31215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视觉判定技术的重要性</a:t>
            </a:r>
            <a:endParaRPr lang="en-US" sz="1260"/>
          </a:p>
        </p:txBody>
      </p:sp>
      <p:sp>
        <p:nvSpPr>
          <p:cNvPr id="26" name="Text 9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选题背景和意义</a:t>
            </a:r>
            <a:endParaRPr lang="en-US" sz="20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dvAuto="0"/>
      <p:bldP spid="11" grpId="1" animBg="1" advAuto="0"/>
      <p:bldP spid="12" grpId="2" animBg="1" advAuto="0"/>
      <p:bldP spid="13" grpId="3" animBg="1" advAuto="0"/>
      <p:bldP spid="19" grpId="4" animBg="1" advAuto="0"/>
      <p:bldP spid="17" grpId="5" animBg="1" advAuto="0"/>
      <p:bldP spid="14" grpId="6" animBg="1" advAuto="0"/>
      <p:bldP spid="15" grpId="7" animBg="1" advAuto="0"/>
      <p:bldP spid="16" grpId="8" animBg="1" advAuto="0"/>
      <p:bldP spid="25" grpId="9" animBg="1" advAuto="0"/>
      <p:bldP spid="18" grpId="10" animBg="1" advAuto="0"/>
      <p:bldP spid="4" grpId="11" animBg="1" advAuto="0"/>
      <p:bldP spid="6" grpId="12" animBg="1" advAuto="0"/>
      <p:bldP spid="7" grpId="13" animBg="1" advAuto="0"/>
      <p:bldP spid="24" grpId="14" animBg="1" advAuto="0"/>
      <p:bldP spid="21" grpId="15" animBg="1" advAuto="0"/>
      <p:bldP spid="8" grpId="16" animBg="1" advAuto="0"/>
      <p:bldP spid="9" grpId="17" animBg="1" advAuto="0"/>
      <p:bldP spid="10" grpId="18" animBg="1" advAuto="0"/>
      <p:bldP spid="20" grpId="19" animBg="1" advAuto="0"/>
      <p:bldP spid="23" grpId="2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91037" y="2874470"/>
            <a:ext cx="1712581" cy="112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98407" y="2874470"/>
            <a:ext cx="1712581" cy="112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78428" y="2874470"/>
            <a:ext cx="1839930" cy="112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67860" y="2702257"/>
            <a:ext cx="367448" cy="35632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870010" y="2686784"/>
            <a:ext cx="367448" cy="356328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875706" y="2702257"/>
            <a:ext cx="367448" cy="356328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846405" y="2702258"/>
            <a:ext cx="367448" cy="356328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853169" y="1674251"/>
            <a:ext cx="7591492" cy="7127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本研究具有一定的学术意义和实际应用价值。首先，通过引入生成对抗网络技术，可以有效解决现有医疗图像处理算法在噪声去除、图像增强和病灶识别等方面的局限性，提高图像处理的准确性和效率。其次，本研究将为医疗诊断机器人的视觉判定算法提供新的思路和方法，推动该领域的技术进步。此外，本研究还将探讨生成对抗网络在医疗图像生成与修复中的应用潜力，为未来的研究提供理论和实践基础。</a:t>
            </a:r>
            <a:endParaRPr lang="en-US" sz="1080"/>
          </a:p>
        </p:txBody>
      </p:sp>
      <p:sp>
        <p:nvSpPr>
          <p:cNvPr id="13" name="Text 1"/>
          <p:cNvSpPr/>
          <p:nvPr/>
        </p:nvSpPr>
        <p:spPr>
          <a:xfrm>
            <a:off x="6882973" y="3124027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未来研究基础</a:t>
            </a:r>
            <a:endParaRPr lang="en-US" sz="1260"/>
          </a:p>
        </p:txBody>
      </p:sp>
      <p:sp>
        <p:nvSpPr>
          <p:cNvPr id="14" name="Text 2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研究意义</a:t>
            </a:r>
            <a:endParaRPr lang="en-US" sz="2010"/>
          </a:p>
        </p:txBody>
      </p:sp>
      <p:sp>
        <p:nvSpPr>
          <p:cNvPr id="15" name="Text 3"/>
          <p:cNvSpPr/>
          <p:nvPr/>
        </p:nvSpPr>
        <p:spPr>
          <a:xfrm>
            <a:off x="905143" y="3423371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解决现有医疗图像处理算法的局限性</a:t>
            </a:r>
            <a:endParaRPr lang="en-US" sz="1080"/>
          </a:p>
        </p:txBody>
      </p:sp>
      <p:sp>
        <p:nvSpPr>
          <p:cNvPr id="16" name="Text 4"/>
          <p:cNvSpPr/>
          <p:nvPr/>
        </p:nvSpPr>
        <p:spPr>
          <a:xfrm>
            <a:off x="2897803" y="3160429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实际应用价值</a:t>
            </a:r>
            <a:endParaRPr lang="en-US" sz="1260"/>
          </a:p>
        </p:txBody>
      </p:sp>
      <p:sp>
        <p:nvSpPr>
          <p:cNvPr id="17" name="Text 5"/>
          <p:cNvSpPr/>
          <p:nvPr/>
        </p:nvSpPr>
        <p:spPr>
          <a:xfrm>
            <a:off x="4890314" y="3404509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为医疗诊断机器人视觉判定算法提供新思路和方法</a:t>
            </a:r>
            <a:endParaRPr lang="en-US" sz="1080"/>
          </a:p>
        </p:txBody>
      </p:sp>
      <p:sp>
        <p:nvSpPr>
          <p:cNvPr id="18" name="Text 6"/>
          <p:cNvSpPr/>
          <p:nvPr/>
        </p:nvSpPr>
        <p:spPr>
          <a:xfrm>
            <a:off x="905143" y="3166289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学术意义</a:t>
            </a:r>
            <a:endParaRPr lang="en-US" sz="1260"/>
          </a:p>
        </p:txBody>
      </p:sp>
      <p:sp>
        <p:nvSpPr>
          <p:cNvPr id="19" name="Text 7"/>
          <p:cNvSpPr/>
          <p:nvPr/>
        </p:nvSpPr>
        <p:spPr>
          <a:xfrm>
            <a:off x="4890314" y="3147428"/>
            <a:ext cx="160149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技术进步推动</a:t>
            </a:r>
            <a:endParaRPr lang="en-US" sz="1260"/>
          </a:p>
        </p:txBody>
      </p:sp>
      <p:sp>
        <p:nvSpPr>
          <p:cNvPr id="20" name="Text 8"/>
          <p:cNvSpPr/>
          <p:nvPr/>
        </p:nvSpPr>
        <p:spPr>
          <a:xfrm>
            <a:off x="6882973" y="3381108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探讨GAN在医疗图像生成与修复中的应用潜力</a:t>
            </a:r>
            <a:endParaRPr lang="en-US" sz="1080"/>
          </a:p>
        </p:txBody>
      </p:sp>
      <p:sp>
        <p:nvSpPr>
          <p:cNvPr id="21" name="Text 9"/>
          <p:cNvSpPr/>
          <p:nvPr/>
        </p:nvSpPr>
        <p:spPr>
          <a:xfrm>
            <a:off x="2897803" y="3417510"/>
            <a:ext cx="1601491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提高图像处理的准确性和效率</a:t>
            </a:r>
            <a:endParaRPr lang="en-US" sz="108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6" grpId="1" animBg="1" advAuto="0"/>
      <p:bldP spid="4" grpId="2" animBg="1" advAuto="0"/>
      <p:bldP spid="11" grpId="3" animBg="1" advAuto="0"/>
      <p:bldP spid="18" grpId="4" animBg="1" advAuto="0"/>
      <p:bldP spid="15" grpId="5" animBg="1" advAuto="0"/>
      <p:bldP spid="10" grpId="6" animBg="1" advAuto="0"/>
      <p:bldP spid="16" grpId="7" animBg="1" advAuto="0"/>
      <p:bldP spid="21" grpId="8" animBg="1" advAuto="0"/>
      <p:bldP spid="8" grpId="9" animBg="1" advAuto="0"/>
      <p:bldP spid="19" grpId="10" animBg="1" advAuto="0"/>
      <p:bldP spid="17" grpId="11" animBg="1" advAuto="0"/>
      <p:bldP spid="9" grpId="12" animBg="1" advAuto="0"/>
      <p:bldP spid="13" grpId="13" animBg="1" advAuto="0"/>
      <p:bldP spid="20" grpId="1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64962" y="533400"/>
            <a:ext cx="3880913" cy="4610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43" y="1129211"/>
            <a:ext cx="7905914" cy="2491980"/>
          </a:xfrm>
          <a:prstGeom prst="rect">
            <a:avLst/>
          </a:prstGeom>
          <a:effectLst>
            <a:outerShdw blurRad="190500" dist="38100" dir="2700000" algn="bl" rotWithShape="0">
              <a:srgbClr val="1E1E1E">
                <a:alpha val="40000"/>
              </a:srgbClr>
            </a:outerShdw>
          </a:effectLst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555004" y="4117411"/>
            <a:ext cx="921940" cy="103461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8616" y="533400"/>
            <a:ext cx="2627390" cy="3056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69295" y="-2439"/>
            <a:ext cx="1167540" cy="156384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797579" y="1353967"/>
            <a:ext cx="3732698" cy="86868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sz="53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02</a:t>
            </a:r>
            <a:endParaRPr lang="en-US" sz="5310"/>
          </a:p>
        </p:txBody>
      </p:sp>
      <p:sp>
        <p:nvSpPr>
          <p:cNvPr id="8" name="Text 1"/>
          <p:cNvSpPr/>
          <p:nvPr/>
        </p:nvSpPr>
        <p:spPr>
          <a:xfrm>
            <a:off x="619772" y="2218605"/>
            <a:ext cx="7910505" cy="5412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3510">
                <a:solidFill>
                  <a:srgbClr val="FFFFFF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二、国内外研究现状</a:t>
            </a:r>
            <a:endParaRPr lang="en-US" sz="35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1" animBg="1" advAuto="0"/>
      <p:bldP spid="3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2516" y="2229170"/>
            <a:ext cx="3700903" cy="5587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70698" y="2904557"/>
            <a:ext cx="2187892" cy="159103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613660" y="2698094"/>
            <a:ext cx="461962" cy="461941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439727" y="2904557"/>
            <a:ext cx="2187893" cy="1591034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283643" y="2698094"/>
            <a:ext cx="461962" cy="461941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6351806" y="2732384"/>
            <a:ext cx="333925" cy="393361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>
                <a:solidFill>
                  <a:srgbClr val="3CA8B5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800"/>
          </a:p>
        </p:txBody>
      </p:sp>
      <p:sp>
        <p:nvSpPr>
          <p:cNvPr id="11" name="Text 1"/>
          <p:cNvSpPr/>
          <p:nvPr/>
        </p:nvSpPr>
        <p:spPr>
          <a:xfrm>
            <a:off x="2682597" y="2732384"/>
            <a:ext cx="333925" cy="393361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800"/>
          </a:p>
        </p:txBody>
      </p:sp>
      <p:sp>
        <p:nvSpPr>
          <p:cNvPr id="12" name="Text 2"/>
          <p:cNvSpPr/>
          <p:nvPr/>
        </p:nvSpPr>
        <p:spPr>
          <a:xfrm>
            <a:off x="5728216" y="3431629"/>
            <a:ext cx="16200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医疗机器人应用</a:t>
            </a:r>
            <a:endParaRPr lang="en-US" sz="1260"/>
          </a:p>
        </p:txBody>
      </p:sp>
      <p:sp>
        <p:nvSpPr>
          <p:cNvPr id="13" name="Text 3"/>
          <p:cNvSpPr/>
          <p:nvPr/>
        </p:nvSpPr>
        <p:spPr>
          <a:xfrm>
            <a:off x="2059007" y="3805478"/>
            <a:ext cx="1620075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结合多学科技术改善医疗保健工作质量和效率</a:t>
            </a:r>
            <a:endParaRPr lang="en-US" sz="1080"/>
          </a:p>
        </p:txBody>
      </p:sp>
      <p:sp>
        <p:nvSpPr>
          <p:cNvPr id="14" name="Text 4"/>
          <p:cNvSpPr/>
          <p:nvPr/>
        </p:nvSpPr>
        <p:spPr>
          <a:xfrm>
            <a:off x="5744090" y="3894576"/>
            <a:ext cx="1620075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外科手术、诊断、治疗等</a:t>
            </a:r>
            <a:endParaRPr lang="en-US" sz="1080"/>
          </a:p>
        </p:txBody>
      </p:sp>
      <p:sp>
        <p:nvSpPr>
          <p:cNvPr id="15" name="Text 5"/>
          <p:cNvSpPr/>
          <p:nvPr/>
        </p:nvSpPr>
        <p:spPr>
          <a:xfrm>
            <a:off x="563880" y="1396160"/>
            <a:ext cx="8015859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技术是近年来迅速发展的研究领域，它结合了医学、计算机科学、自动化和先进制造等多个学科的技术，以改善医疗保健工作质量和效率。医疗机器人在外科手术、诊断、治疗等许多方面都发挥着重要作用，如胶囊机器人、超声机器人、微创穿刺机器人等。</a:t>
            </a:r>
            <a:endParaRPr lang="en-US" sz="1080"/>
          </a:p>
        </p:txBody>
      </p:sp>
      <p:sp>
        <p:nvSpPr>
          <p:cNvPr id="16" name="Text 6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医疗机器人图像处理研究</a:t>
            </a:r>
            <a:endParaRPr lang="en-US" sz="2010"/>
          </a:p>
        </p:txBody>
      </p:sp>
      <p:sp>
        <p:nvSpPr>
          <p:cNvPr id="17" name="Text 7"/>
          <p:cNvSpPr/>
          <p:nvPr/>
        </p:nvSpPr>
        <p:spPr>
          <a:xfrm>
            <a:off x="2059007" y="3431629"/>
            <a:ext cx="162007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2F2F2F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医疗机器人技术发展</a:t>
            </a:r>
            <a:endParaRPr lang="en-US" sz="126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r"/>
      </p:transition>
    </mc:Choice>
    <mc:Fallback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7" grpId="1" animBg="1" advAuto="0"/>
      <p:bldP spid="9" grpId="2" animBg="1" advAuto="0"/>
      <p:bldP spid="6" grpId="3" animBg="1" advAuto="0"/>
      <p:bldP spid="11" grpId="4" animBg="1" advAuto="0"/>
      <p:bldP spid="17" grpId="5" animBg="1" advAuto="0"/>
      <p:bldP spid="13" grpId="6" animBg="1" advAuto="0"/>
      <p:bldP spid="8" grpId="7" animBg="1" advAuto="0"/>
      <p:bldP spid="10" grpId="8" animBg="1" advAuto="0"/>
      <p:bldP spid="12" grpId="9" animBg="1" advAuto="0"/>
      <p:bldP spid="14" grpId="1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12783" y="2985464"/>
            <a:ext cx="2737485" cy="57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568065" y="3436833"/>
            <a:ext cx="1999298" cy="89329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308666" y="2746200"/>
            <a:ext cx="526669" cy="526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2985464"/>
            <a:ext cx="3231833" cy="57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49630" y="3436833"/>
            <a:ext cx="1999297" cy="89329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585944" y="2746200"/>
            <a:ext cx="526669" cy="526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5917186" y="3000008"/>
            <a:ext cx="3240846" cy="2806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6284595" y="3436833"/>
            <a:ext cx="1999298" cy="89329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021862" y="2746200"/>
            <a:ext cx="526669" cy="5265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404707" y="3974858"/>
            <a:ext cx="177790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适应更多应用场景</a:t>
            </a:r>
            <a:endParaRPr lang="en-US" sz="1080"/>
          </a:p>
        </p:txBody>
      </p:sp>
      <p:sp>
        <p:nvSpPr>
          <p:cNvPr id="15" name="Text 1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生成对抗网络的引入</a:t>
            </a:r>
            <a:endParaRPr lang="en-US" sz="2010"/>
          </a:p>
        </p:txBody>
      </p:sp>
      <p:sp>
        <p:nvSpPr>
          <p:cNvPr id="16" name="Text 2"/>
          <p:cNvSpPr/>
          <p:nvPr/>
        </p:nvSpPr>
        <p:spPr>
          <a:xfrm>
            <a:off x="974147" y="3570426"/>
            <a:ext cx="1732400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GAN技术介绍</a:t>
            </a:r>
            <a:endParaRPr lang="en-US" sz="1260"/>
          </a:p>
        </p:txBody>
      </p:sp>
      <p:sp>
        <p:nvSpPr>
          <p:cNvPr id="17" name="Text 3"/>
          <p:cNvSpPr/>
          <p:nvPr/>
        </p:nvSpPr>
        <p:spPr>
          <a:xfrm>
            <a:off x="3692344" y="3570426"/>
            <a:ext cx="1741464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GAN应用领域</a:t>
            </a:r>
            <a:endParaRPr lang="en-US" sz="1260"/>
          </a:p>
        </p:txBody>
      </p:sp>
      <p:sp>
        <p:nvSpPr>
          <p:cNvPr id="18" name="Text 4"/>
          <p:cNvSpPr/>
          <p:nvPr/>
        </p:nvSpPr>
        <p:spPr>
          <a:xfrm>
            <a:off x="1099431" y="1527746"/>
            <a:ext cx="6993771" cy="5345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对抗网络（GAN）是深度学习中的一种重要技术，它通过两个神经网络的相互竞争和学习，可以生成逼真的数据。GAN在计算机视觉、自然语言处理等领域有着广泛的应用，如图像生成、文本合成图片等。近年来，随着研究的深入，GAN模型也在不断地改进和优化，以适应更多的应用场景。</a:t>
            </a:r>
            <a:endParaRPr lang="en-US" sz="1080"/>
          </a:p>
        </p:txBody>
      </p:sp>
      <p:sp>
        <p:nvSpPr>
          <p:cNvPr id="19" name="Text 5"/>
          <p:cNvSpPr/>
          <p:nvPr/>
        </p:nvSpPr>
        <p:spPr>
          <a:xfrm>
            <a:off x="3660528" y="3974543"/>
            <a:ext cx="1786971" cy="1697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99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计算机视觉、自然语言处理等</a:t>
            </a:r>
            <a:endParaRPr lang="en-US" sz="990"/>
          </a:p>
        </p:txBody>
      </p:sp>
      <p:sp>
        <p:nvSpPr>
          <p:cNvPr id="20" name="Text 6"/>
          <p:cNvSpPr/>
          <p:nvPr/>
        </p:nvSpPr>
        <p:spPr>
          <a:xfrm>
            <a:off x="978584" y="3922671"/>
            <a:ext cx="1759781" cy="3097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900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深度学习中的重要技术，生成逼真数据</a:t>
            </a:r>
            <a:endParaRPr lang="en-US" sz="900"/>
          </a:p>
        </p:txBody>
      </p:sp>
      <p:sp>
        <p:nvSpPr>
          <p:cNvPr id="21" name="Text 7"/>
          <p:cNvSpPr/>
          <p:nvPr/>
        </p:nvSpPr>
        <p:spPr>
          <a:xfrm>
            <a:off x="6391223" y="3570426"/>
            <a:ext cx="1786781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60" b="1">
                <a:solidFill>
                  <a:srgbClr val="000000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GAN模型优化</a:t>
            </a:r>
            <a:endParaRPr lang="en-US" sz="126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505" y="2668905"/>
            <a:ext cx="3547745" cy="2017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4" grpId="1" animBg="1" advAuto="0"/>
      <p:bldP spid="11" grpId="2" animBg="1" advAuto="0"/>
      <p:bldP spid="10" grpId="3" animBg="1" advAuto="0"/>
      <p:bldP spid="9" grpId="4" animBg="1" advAuto="0"/>
      <p:bldP spid="16" grpId="5" animBg="1" advAuto="0"/>
      <p:bldP spid="20" grpId="6" animBg="1" advAuto="0"/>
      <p:bldP spid="7" grpId="7" animBg="1" advAuto="0"/>
      <p:bldP spid="6" grpId="8" animBg="1" advAuto="0"/>
      <p:bldP spid="17" grpId="9" animBg="1" advAuto="0"/>
      <p:bldP spid="19" grpId="10" animBg="1" advAuto="0"/>
      <p:bldP spid="13" grpId="11" animBg="1" advAuto="0"/>
      <p:bldP spid="12" grpId="12" animBg="1" advAuto="0"/>
      <p:bldP spid="21" grpId="13" animBg="1" advAuto="0"/>
      <p:bldP spid="14" grpId="1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225" y="266275"/>
            <a:ext cx="219142" cy="45440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6691" y="277500"/>
            <a:ext cx="94774" cy="43195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20254" y="1182501"/>
            <a:ext cx="405110" cy="405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5466" y="266275"/>
            <a:ext cx="117224" cy="45440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0254" y="2349231"/>
            <a:ext cx="405110" cy="4049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20254" y="3515960"/>
            <a:ext cx="405110" cy="4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736753" y="1182501"/>
            <a:ext cx="405780" cy="405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736753" y="2349231"/>
            <a:ext cx="405780" cy="404999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736753" y="3515960"/>
            <a:ext cx="405780" cy="405000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4818050" y="359696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06</a:t>
            </a:r>
            <a:endParaRPr lang="en-US" sz="1530"/>
          </a:p>
        </p:txBody>
      </p:sp>
      <p:sp>
        <p:nvSpPr>
          <p:cNvPr id="12" name="Text 1"/>
          <p:cNvSpPr/>
          <p:nvPr/>
        </p:nvSpPr>
        <p:spPr>
          <a:xfrm>
            <a:off x="801254" y="126350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01</a:t>
            </a:r>
            <a:endParaRPr lang="en-US" sz="1530"/>
          </a:p>
        </p:txBody>
      </p:sp>
      <p:sp>
        <p:nvSpPr>
          <p:cNvPr id="13" name="Text 2"/>
          <p:cNvSpPr/>
          <p:nvPr/>
        </p:nvSpPr>
        <p:spPr>
          <a:xfrm>
            <a:off x="801254" y="243023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530"/>
          </a:p>
        </p:txBody>
      </p:sp>
      <p:sp>
        <p:nvSpPr>
          <p:cNvPr id="14" name="Text 3"/>
          <p:cNvSpPr/>
          <p:nvPr/>
        </p:nvSpPr>
        <p:spPr>
          <a:xfrm>
            <a:off x="4818050" y="243023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05</a:t>
            </a:r>
            <a:endParaRPr lang="en-US" sz="1530"/>
          </a:p>
        </p:txBody>
      </p:sp>
      <p:sp>
        <p:nvSpPr>
          <p:cNvPr id="15" name="Text 4"/>
          <p:cNvSpPr/>
          <p:nvPr/>
        </p:nvSpPr>
        <p:spPr>
          <a:xfrm>
            <a:off x="801254" y="3596960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530"/>
          </a:p>
        </p:txBody>
      </p:sp>
      <p:sp>
        <p:nvSpPr>
          <p:cNvPr id="16" name="Text 5"/>
          <p:cNvSpPr/>
          <p:nvPr/>
        </p:nvSpPr>
        <p:spPr>
          <a:xfrm>
            <a:off x="4818050" y="1263501"/>
            <a:ext cx="252144" cy="243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53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530"/>
          </a:p>
        </p:txBody>
      </p:sp>
      <p:sp>
        <p:nvSpPr>
          <p:cNvPr id="17" name="Text 6"/>
          <p:cNvSpPr/>
          <p:nvPr/>
        </p:nvSpPr>
        <p:spPr>
          <a:xfrm>
            <a:off x="5276856" y="1191763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医疗机器人图像处理中生成对抗网络的应用</a:t>
            </a:r>
            <a:endParaRPr lang="en-US" sz="1260"/>
          </a:p>
        </p:txBody>
      </p:sp>
      <p:sp>
        <p:nvSpPr>
          <p:cNvPr id="18" name="Text 7"/>
          <p:cNvSpPr/>
          <p:nvPr/>
        </p:nvSpPr>
        <p:spPr>
          <a:xfrm>
            <a:off x="1261140" y="144762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医学图像生成、图像去噪、图像修复</a:t>
            </a:r>
            <a:endParaRPr lang="en-US" sz="1080"/>
          </a:p>
        </p:txBody>
      </p:sp>
      <p:sp>
        <p:nvSpPr>
          <p:cNvPr id="19" name="Text 8"/>
          <p:cNvSpPr/>
          <p:nvPr/>
        </p:nvSpPr>
        <p:spPr>
          <a:xfrm>
            <a:off x="5276856" y="352522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基于风格迁移概念的方法</a:t>
            </a:r>
            <a:endParaRPr lang="en-US" sz="1260"/>
          </a:p>
        </p:txBody>
      </p:sp>
      <p:sp>
        <p:nvSpPr>
          <p:cNvPr id="20" name="Text 9"/>
          <p:cNvSpPr/>
          <p:nvPr/>
        </p:nvSpPr>
        <p:spPr>
          <a:xfrm>
            <a:off x="1261140" y="378108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增加临床准确、带注释的数据集大小</a:t>
            </a:r>
            <a:endParaRPr lang="en-US" sz="1080"/>
          </a:p>
        </p:txBody>
      </p:sp>
      <p:sp>
        <p:nvSpPr>
          <p:cNvPr id="21" name="Text 10"/>
          <p:cNvSpPr/>
          <p:nvPr/>
        </p:nvSpPr>
        <p:spPr>
          <a:xfrm>
            <a:off x="5277936" y="378108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该方法将两个单独的CT图像的风格和内容混合起来生成新图像。</a:t>
            </a:r>
            <a:endParaRPr lang="en-US" sz="1080"/>
          </a:p>
        </p:txBody>
      </p:sp>
      <p:sp>
        <p:nvSpPr>
          <p:cNvPr id="22" name="Text 11"/>
          <p:cNvSpPr/>
          <p:nvPr/>
        </p:nvSpPr>
        <p:spPr>
          <a:xfrm>
            <a:off x="1260059" y="235849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cGAN在CT图像生成中的应用</a:t>
            </a:r>
            <a:endParaRPr lang="en-US" sz="1260"/>
          </a:p>
        </p:txBody>
      </p:sp>
      <p:sp>
        <p:nvSpPr>
          <p:cNvPr id="23" name="Text 12"/>
          <p:cNvSpPr/>
          <p:nvPr/>
        </p:nvSpPr>
        <p:spPr>
          <a:xfrm>
            <a:off x="1261140" y="2614353"/>
            <a:ext cx="3089588" cy="1781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生成解剖学上准确的全尺寸CT图像</a:t>
            </a:r>
            <a:endParaRPr lang="en-US" sz="1080"/>
          </a:p>
        </p:txBody>
      </p:sp>
      <p:sp>
        <p:nvSpPr>
          <p:cNvPr id="24" name="Text 13"/>
          <p:cNvSpPr/>
          <p:nvPr/>
        </p:nvSpPr>
        <p:spPr>
          <a:xfrm>
            <a:off x="5277936" y="144762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主要集中在医学图像生成、图像去噪、图像修复等方面。</a:t>
            </a:r>
            <a:endParaRPr lang="en-US" sz="1080"/>
          </a:p>
        </p:txBody>
      </p:sp>
      <p:sp>
        <p:nvSpPr>
          <p:cNvPr id="25" name="Text 14"/>
          <p:cNvSpPr/>
          <p:nvPr/>
        </p:nvSpPr>
        <p:spPr>
          <a:xfrm>
            <a:off x="5277936" y="2614353"/>
            <a:ext cx="3089588" cy="3563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080">
                <a:solidFill>
                  <a:srgbClr val="333333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他们使用条件生成对抗网络（cGAN）生成解剖学上准确的全尺寸CT图像。</a:t>
            </a:r>
            <a:endParaRPr lang="en-US" sz="1080"/>
          </a:p>
        </p:txBody>
      </p:sp>
      <p:sp>
        <p:nvSpPr>
          <p:cNvPr id="26" name="Text 15"/>
          <p:cNvSpPr/>
          <p:nvPr/>
        </p:nvSpPr>
        <p:spPr>
          <a:xfrm>
            <a:off x="5276856" y="235849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Arjun等人使用cGAN生成CT图像</a:t>
            </a:r>
            <a:endParaRPr lang="en-US" sz="1260"/>
          </a:p>
        </p:txBody>
      </p:sp>
      <p:sp>
        <p:nvSpPr>
          <p:cNvPr id="27" name="Text 16"/>
          <p:cNvSpPr/>
          <p:nvPr/>
        </p:nvSpPr>
        <p:spPr>
          <a:xfrm>
            <a:off x="1260059" y="1191763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GAN应用领域</a:t>
            </a:r>
            <a:endParaRPr lang="en-US" sz="1260"/>
          </a:p>
        </p:txBody>
      </p:sp>
      <p:sp>
        <p:nvSpPr>
          <p:cNvPr id="28" name="Text 17"/>
          <p:cNvSpPr/>
          <p:nvPr/>
        </p:nvSpPr>
        <p:spPr>
          <a:xfrm>
            <a:off x="484582" y="332371"/>
            <a:ext cx="8183979" cy="31263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20000"/>
              </a:lnSpc>
              <a:buNone/>
            </a:pPr>
            <a:r>
              <a:rPr lang="en-US" sz="2010">
                <a:solidFill>
                  <a:srgbClr val="000000"/>
                </a:solidFill>
                <a:latin typeface="思源宋体" pitchFamily="34" charset="0"/>
                <a:ea typeface="思源宋体" pitchFamily="34" charset="-122"/>
                <a:cs typeface="思源宋体" pitchFamily="34" charset="-120"/>
              </a:rPr>
              <a:t>GAN在医疗机器人图像处理中的应用</a:t>
            </a:r>
            <a:endParaRPr lang="en-US" sz="2010"/>
          </a:p>
        </p:txBody>
      </p:sp>
      <p:sp>
        <p:nvSpPr>
          <p:cNvPr id="29" name="Text 18"/>
          <p:cNvSpPr/>
          <p:nvPr/>
        </p:nvSpPr>
        <p:spPr>
          <a:xfrm>
            <a:off x="1260059" y="3525222"/>
            <a:ext cx="3091748" cy="214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indent="0" algn="l">
              <a:lnSpc>
                <a:spcPct val="130000"/>
              </a:lnSpc>
              <a:buNone/>
            </a:pPr>
            <a:r>
              <a:rPr lang="en-US" sz="1260" b="1">
                <a:solidFill>
                  <a:srgbClr val="3CA8B5"/>
                </a:solidFill>
                <a:latin typeface="SourceHanSansCN-Regular" pitchFamily="34" charset="0"/>
                <a:ea typeface="SourceHanSansCN-Regular" pitchFamily="34" charset="-122"/>
                <a:cs typeface="SourceHanSansCN-Regular" pitchFamily="34" charset="-120"/>
              </a:rPr>
              <a:t>cGAN的优势</a:t>
            </a:r>
            <a:endParaRPr lang="en-US" sz="126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05" y="3219450"/>
            <a:ext cx="6076950" cy="143129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370" y="2571750"/>
            <a:ext cx="3705225" cy="18897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1110" y="1823085"/>
            <a:ext cx="4096385" cy="175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6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8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12" grpId="1" animBg="1" advAuto="0"/>
      <p:bldP spid="27" grpId="2" animBg="1" advAuto="0"/>
      <p:bldP spid="18" grpId="3" animBg="1" advAuto="0"/>
      <p:bldP spid="6" grpId="4" animBg="1" advAuto="0"/>
      <p:bldP spid="13" grpId="5" animBg="1" advAuto="0"/>
      <p:bldP spid="22" grpId="6" animBg="1" advAuto="0"/>
      <p:bldP spid="23" grpId="7" animBg="1" advAuto="0"/>
      <p:bldP spid="7" grpId="8" animBg="1" advAuto="0"/>
      <p:bldP spid="15" grpId="9" animBg="1" advAuto="0"/>
      <p:bldP spid="29" grpId="10" animBg="1" advAuto="0"/>
      <p:bldP spid="20" grpId="11" animBg="1" advAuto="0"/>
      <p:bldP spid="8" grpId="12" animBg="1" advAuto="0"/>
      <p:bldP spid="16" grpId="13" animBg="1" advAuto="0"/>
      <p:bldP spid="17" grpId="14" animBg="1" advAuto="0"/>
      <p:bldP spid="24" grpId="15" animBg="1" advAuto="0"/>
      <p:bldP spid="9" grpId="16" animBg="1" advAuto="0"/>
      <p:bldP spid="14" grpId="17" animBg="1" advAuto="0"/>
      <p:bldP spid="26" grpId="18" animBg="1" advAuto="0"/>
      <p:bldP spid="25" grpId="19" animBg="1" advAuto="0"/>
      <p:bldP spid="10" grpId="20" animBg="1" advAuto="0"/>
      <p:bldP spid="11" grpId="21" animBg="1" advAuto="0"/>
      <p:bldP spid="19" grpId="22" animBg="1" advAuto="0"/>
      <p:bldP spid="21" grpId="23" animBg="1" advAuto="0"/>
    </p:bldLst>
  </p:timing>
</p:sld>
</file>

<file path=ppt/tags/tag1.xml><?xml version="1.0" encoding="utf-8"?>
<p:tagLst xmlns:p="http://schemas.openxmlformats.org/presentationml/2006/main">
  <p:tag name="AS_NET" val="Unix 3.10 unknown"/>
  <p:tag name="AS_OS" val="Unix 3.10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2940</Words>
  <Application>WPS 演示</Application>
  <PresentationFormat>全屏显示(4:3)</PresentationFormat>
  <Paragraphs>390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思源宋体</vt:lpstr>
      <vt:lpstr>思源宋体</vt:lpstr>
      <vt:lpstr>思源宋体</vt:lpstr>
      <vt:lpstr>SourceHanSansCN-Regular</vt:lpstr>
      <vt:lpstr>Segoe Print</vt:lpstr>
      <vt:lpstr>SourceHanSansCN-Regular</vt:lpstr>
      <vt:lpstr>SourceHanSansCN-Regular</vt:lpstr>
      <vt:lpstr>Arial</vt:lpstr>
      <vt:lpstr>Arial</vt:lpstr>
      <vt:lpstr>等线</vt:lpstr>
      <vt:lpstr>Calibri</vt:lpstr>
      <vt:lpstr>微软雅黑</vt:lpstr>
      <vt:lpstr>Arial Unicode MS</vt:lpstr>
      <vt:lpstr>MingLiU-ExtB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Destiny.</cp:lastModifiedBy>
  <cp:revision>4</cp:revision>
  <dcterms:created xsi:type="dcterms:W3CDTF">2024-12-02T12:52:00Z</dcterms:created>
  <dcterms:modified xsi:type="dcterms:W3CDTF">2024-12-03T11:12:40Z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32928D3D4D524630963CD04D876F9C4A_12</vt:lpwstr>
  </property>
  <property fmtid="{D5CDD505-2E9C-101B-9397-08002B2CF9AE}" pid="3" name="KSOProductBuildVer">
    <vt:lpwstr>2052-12.1.0.18912</vt:lpwstr>
  </property>
</Properties>
</file>