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2"/>
  </p:notesMasterIdLst>
  <p:sldIdLst>
    <p:sldId id="256" r:id="rId2"/>
    <p:sldId id="266" r:id="rId3"/>
    <p:sldId id="264" r:id="rId4"/>
    <p:sldId id="270" r:id="rId5"/>
    <p:sldId id="268" r:id="rId6"/>
    <p:sldId id="259" r:id="rId7"/>
    <p:sldId id="265" r:id="rId8"/>
    <p:sldId id="258" r:id="rId9"/>
    <p:sldId id="26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40404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69683" autoAdjust="0"/>
  </p:normalViewPr>
  <p:slideViewPr>
    <p:cSldViewPr snapToGrid="0">
      <p:cViewPr varScale="1">
        <p:scale>
          <a:sx n="56" d="100"/>
          <a:sy n="56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svg"/><Relationship Id="rId1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BC260-EFCC-4D36-93FD-E9711AF66D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E98749-AD09-4B06-9942-73CD3722974B}">
      <dgm:prSet custT="1"/>
      <dgm:spPr/>
      <dgm:t>
        <a:bodyPr/>
        <a:lstStyle/>
        <a:p>
          <a:r>
            <a:rPr lang="en-US" sz="2800" dirty="0"/>
            <a:t>Policymakers</a:t>
          </a:r>
        </a:p>
      </dgm:t>
    </dgm:pt>
    <dgm:pt modelId="{3D6CA5A5-C6A0-4FA2-8338-6A3FDEB09818}" type="parTrans" cxnId="{3263D22E-C3D7-41E5-98D7-E319A0AB0B60}">
      <dgm:prSet/>
      <dgm:spPr/>
      <dgm:t>
        <a:bodyPr/>
        <a:lstStyle/>
        <a:p>
          <a:endParaRPr lang="en-US"/>
        </a:p>
      </dgm:t>
    </dgm:pt>
    <dgm:pt modelId="{5E59FFA8-0EC4-461F-8977-1B3EB2B19FE4}" type="sibTrans" cxnId="{3263D22E-C3D7-41E5-98D7-E319A0AB0B60}">
      <dgm:prSet/>
      <dgm:spPr/>
      <dgm:t>
        <a:bodyPr/>
        <a:lstStyle/>
        <a:p>
          <a:endParaRPr lang="en-US"/>
        </a:p>
      </dgm:t>
    </dgm:pt>
    <dgm:pt modelId="{3F9EBC25-0F9A-479E-BE2E-5CEF93775FC7}">
      <dgm:prSet custT="1"/>
      <dgm:spPr/>
      <dgm:t>
        <a:bodyPr/>
        <a:lstStyle/>
        <a:p>
          <a:r>
            <a:rPr lang="en-US" sz="2800" dirty="0"/>
            <a:t>Public health officials</a:t>
          </a:r>
        </a:p>
      </dgm:t>
    </dgm:pt>
    <dgm:pt modelId="{3F58861C-AA95-4728-B4BD-ABC126809A62}" type="parTrans" cxnId="{D943D132-C4EA-4A7F-B67A-8E78E995DEAF}">
      <dgm:prSet/>
      <dgm:spPr/>
      <dgm:t>
        <a:bodyPr/>
        <a:lstStyle/>
        <a:p>
          <a:endParaRPr lang="en-US"/>
        </a:p>
      </dgm:t>
    </dgm:pt>
    <dgm:pt modelId="{442B73B4-4C60-4C7E-A322-C2747D186D49}" type="sibTrans" cxnId="{D943D132-C4EA-4A7F-B67A-8E78E995DEAF}">
      <dgm:prSet/>
      <dgm:spPr/>
      <dgm:t>
        <a:bodyPr/>
        <a:lstStyle/>
        <a:p>
          <a:endParaRPr lang="en-US"/>
        </a:p>
      </dgm:t>
    </dgm:pt>
    <dgm:pt modelId="{49FE7777-AD2C-4E89-BBD7-3273E464FD4E}">
      <dgm:prSet custT="1"/>
      <dgm:spPr/>
      <dgm:t>
        <a:bodyPr/>
        <a:lstStyle/>
        <a:p>
          <a:r>
            <a:rPr lang="en-US" sz="2800" dirty="0"/>
            <a:t>General public</a:t>
          </a:r>
        </a:p>
      </dgm:t>
    </dgm:pt>
    <dgm:pt modelId="{C799DBCB-45AF-4EC9-9091-4673D98A240F}" type="parTrans" cxnId="{09E333F2-3657-4EA0-9225-7EB4C8BB0955}">
      <dgm:prSet/>
      <dgm:spPr/>
      <dgm:t>
        <a:bodyPr/>
        <a:lstStyle/>
        <a:p>
          <a:endParaRPr lang="en-US"/>
        </a:p>
      </dgm:t>
    </dgm:pt>
    <dgm:pt modelId="{4143D170-CC30-44FF-8287-E294FF6FDB21}" type="sibTrans" cxnId="{09E333F2-3657-4EA0-9225-7EB4C8BB0955}">
      <dgm:prSet/>
      <dgm:spPr/>
      <dgm:t>
        <a:bodyPr/>
        <a:lstStyle/>
        <a:p>
          <a:endParaRPr lang="en-US"/>
        </a:p>
      </dgm:t>
    </dgm:pt>
    <dgm:pt modelId="{921FE4C1-56EB-4041-A87C-77DE4C097FD4}" type="pres">
      <dgm:prSet presAssocID="{DDABC260-EFCC-4D36-93FD-E9711AF66D66}" presName="root" presStyleCnt="0">
        <dgm:presLayoutVars>
          <dgm:dir/>
          <dgm:resizeHandles val="exact"/>
        </dgm:presLayoutVars>
      </dgm:prSet>
      <dgm:spPr/>
    </dgm:pt>
    <dgm:pt modelId="{62BA726E-9325-45D3-831F-AAD23D80E6AF}" type="pres">
      <dgm:prSet presAssocID="{C5E98749-AD09-4B06-9942-73CD3722974B}" presName="compNode" presStyleCnt="0"/>
      <dgm:spPr/>
    </dgm:pt>
    <dgm:pt modelId="{9D4A5FAE-59B6-4CCE-BEF0-05762A33A3B4}" type="pres">
      <dgm:prSet presAssocID="{C5E98749-AD09-4B06-9942-73CD3722974B}" presName="bgRect" presStyleLbl="bgShp" presStyleIdx="0" presStyleCnt="3"/>
      <dgm:spPr/>
    </dgm:pt>
    <dgm:pt modelId="{AA6E509C-BF6B-4498-9966-D79F1F9AFD6D}" type="pres">
      <dgm:prSet presAssocID="{C5E98749-AD09-4B06-9942-73CD372297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5250772-2D1E-4499-8143-20173A370F9B}" type="pres">
      <dgm:prSet presAssocID="{C5E98749-AD09-4B06-9942-73CD3722974B}" presName="spaceRect" presStyleCnt="0"/>
      <dgm:spPr/>
    </dgm:pt>
    <dgm:pt modelId="{4AA4F7B3-8C7B-4797-8030-76C76A11BEC6}" type="pres">
      <dgm:prSet presAssocID="{C5E98749-AD09-4B06-9942-73CD3722974B}" presName="parTx" presStyleLbl="revTx" presStyleIdx="0" presStyleCnt="3">
        <dgm:presLayoutVars>
          <dgm:chMax val="0"/>
          <dgm:chPref val="0"/>
        </dgm:presLayoutVars>
      </dgm:prSet>
      <dgm:spPr/>
    </dgm:pt>
    <dgm:pt modelId="{E4E0F57F-B2BC-42E1-9C37-DD51382E024B}" type="pres">
      <dgm:prSet presAssocID="{5E59FFA8-0EC4-461F-8977-1B3EB2B19FE4}" presName="sibTrans" presStyleCnt="0"/>
      <dgm:spPr/>
    </dgm:pt>
    <dgm:pt modelId="{26521088-97BA-433C-A542-129B0E5B265C}" type="pres">
      <dgm:prSet presAssocID="{3F9EBC25-0F9A-479E-BE2E-5CEF93775FC7}" presName="compNode" presStyleCnt="0"/>
      <dgm:spPr/>
    </dgm:pt>
    <dgm:pt modelId="{27F4CEB8-6B8A-4025-BCD4-416EE87E2252}" type="pres">
      <dgm:prSet presAssocID="{3F9EBC25-0F9A-479E-BE2E-5CEF93775FC7}" presName="bgRect" presStyleLbl="bgShp" presStyleIdx="1" presStyleCnt="3"/>
      <dgm:spPr/>
    </dgm:pt>
    <dgm:pt modelId="{51189EB7-09B1-4ACF-BD04-52586B136693}" type="pres">
      <dgm:prSet presAssocID="{3F9EBC25-0F9A-479E-BE2E-5CEF93775F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4C38B5F6-5E30-4C71-A619-C1333D74779E}" type="pres">
      <dgm:prSet presAssocID="{3F9EBC25-0F9A-479E-BE2E-5CEF93775FC7}" presName="spaceRect" presStyleCnt="0"/>
      <dgm:spPr/>
    </dgm:pt>
    <dgm:pt modelId="{D55C5F2F-903E-4E35-AF44-0A632205CEA5}" type="pres">
      <dgm:prSet presAssocID="{3F9EBC25-0F9A-479E-BE2E-5CEF93775FC7}" presName="parTx" presStyleLbl="revTx" presStyleIdx="1" presStyleCnt="3">
        <dgm:presLayoutVars>
          <dgm:chMax val="0"/>
          <dgm:chPref val="0"/>
        </dgm:presLayoutVars>
      </dgm:prSet>
      <dgm:spPr/>
    </dgm:pt>
    <dgm:pt modelId="{D6417900-95B9-4959-B170-99B6CD992CF4}" type="pres">
      <dgm:prSet presAssocID="{442B73B4-4C60-4C7E-A322-C2747D186D49}" presName="sibTrans" presStyleCnt="0"/>
      <dgm:spPr/>
    </dgm:pt>
    <dgm:pt modelId="{AEB2A9A2-45C7-4441-B8D3-D717F542880C}" type="pres">
      <dgm:prSet presAssocID="{49FE7777-AD2C-4E89-BBD7-3273E464FD4E}" presName="compNode" presStyleCnt="0"/>
      <dgm:spPr/>
    </dgm:pt>
    <dgm:pt modelId="{EFDB7CBC-E8FE-4F7F-83C3-59F0A01F19CB}" type="pres">
      <dgm:prSet presAssocID="{49FE7777-AD2C-4E89-BBD7-3273E464FD4E}" presName="bgRect" presStyleLbl="bgShp" presStyleIdx="2" presStyleCnt="3"/>
      <dgm:spPr/>
    </dgm:pt>
    <dgm:pt modelId="{FB6C6550-E95E-498B-8506-DDA45A7F6FCB}" type="pres">
      <dgm:prSet presAssocID="{49FE7777-AD2C-4E89-BBD7-3273E464FD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DD25CC7-A85E-41F2-AAB8-7955081A506E}" type="pres">
      <dgm:prSet presAssocID="{49FE7777-AD2C-4E89-BBD7-3273E464FD4E}" presName="spaceRect" presStyleCnt="0"/>
      <dgm:spPr/>
    </dgm:pt>
    <dgm:pt modelId="{B53CE879-312F-4D82-A118-F5AA14F0AD09}" type="pres">
      <dgm:prSet presAssocID="{49FE7777-AD2C-4E89-BBD7-3273E464FD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63D22E-C3D7-41E5-98D7-E319A0AB0B60}" srcId="{DDABC260-EFCC-4D36-93FD-E9711AF66D66}" destId="{C5E98749-AD09-4B06-9942-73CD3722974B}" srcOrd="0" destOrd="0" parTransId="{3D6CA5A5-C6A0-4FA2-8338-6A3FDEB09818}" sibTransId="{5E59FFA8-0EC4-461F-8977-1B3EB2B19FE4}"/>
    <dgm:cxn modelId="{D943D132-C4EA-4A7F-B67A-8E78E995DEAF}" srcId="{DDABC260-EFCC-4D36-93FD-E9711AF66D66}" destId="{3F9EBC25-0F9A-479E-BE2E-5CEF93775FC7}" srcOrd="1" destOrd="0" parTransId="{3F58861C-AA95-4728-B4BD-ABC126809A62}" sibTransId="{442B73B4-4C60-4C7E-A322-C2747D186D49}"/>
    <dgm:cxn modelId="{FC049E3D-DCB8-4A86-BE63-D43D635236A5}" type="presOf" srcId="{DDABC260-EFCC-4D36-93FD-E9711AF66D66}" destId="{921FE4C1-56EB-4041-A87C-77DE4C097FD4}" srcOrd="0" destOrd="0" presId="urn:microsoft.com/office/officeart/2018/2/layout/IconVerticalSolidList"/>
    <dgm:cxn modelId="{72FB0247-1B0F-4057-AC2D-D3502855EEED}" type="presOf" srcId="{C5E98749-AD09-4B06-9942-73CD3722974B}" destId="{4AA4F7B3-8C7B-4797-8030-76C76A11BEC6}" srcOrd="0" destOrd="0" presId="urn:microsoft.com/office/officeart/2018/2/layout/IconVerticalSolidList"/>
    <dgm:cxn modelId="{F1E65777-2711-4B75-A369-E69B229CE726}" type="presOf" srcId="{3F9EBC25-0F9A-479E-BE2E-5CEF93775FC7}" destId="{D55C5F2F-903E-4E35-AF44-0A632205CEA5}" srcOrd="0" destOrd="0" presId="urn:microsoft.com/office/officeart/2018/2/layout/IconVerticalSolidList"/>
    <dgm:cxn modelId="{09E333F2-3657-4EA0-9225-7EB4C8BB0955}" srcId="{DDABC260-EFCC-4D36-93FD-E9711AF66D66}" destId="{49FE7777-AD2C-4E89-BBD7-3273E464FD4E}" srcOrd="2" destOrd="0" parTransId="{C799DBCB-45AF-4EC9-9091-4673D98A240F}" sibTransId="{4143D170-CC30-44FF-8287-E294FF6FDB21}"/>
    <dgm:cxn modelId="{2266E3F7-C671-4273-AFED-B6F6B11A1E16}" type="presOf" srcId="{49FE7777-AD2C-4E89-BBD7-3273E464FD4E}" destId="{B53CE879-312F-4D82-A118-F5AA14F0AD09}" srcOrd="0" destOrd="0" presId="urn:microsoft.com/office/officeart/2018/2/layout/IconVerticalSolidList"/>
    <dgm:cxn modelId="{A769786D-CA40-4CAC-A919-7B703B734B00}" type="presParOf" srcId="{921FE4C1-56EB-4041-A87C-77DE4C097FD4}" destId="{62BA726E-9325-45D3-831F-AAD23D80E6AF}" srcOrd="0" destOrd="0" presId="urn:microsoft.com/office/officeart/2018/2/layout/IconVerticalSolidList"/>
    <dgm:cxn modelId="{D91C6587-A53A-4F7C-913B-FAF946774E5D}" type="presParOf" srcId="{62BA726E-9325-45D3-831F-AAD23D80E6AF}" destId="{9D4A5FAE-59B6-4CCE-BEF0-05762A33A3B4}" srcOrd="0" destOrd="0" presId="urn:microsoft.com/office/officeart/2018/2/layout/IconVerticalSolidList"/>
    <dgm:cxn modelId="{6646D885-B56C-489E-9750-C43DEBBFB900}" type="presParOf" srcId="{62BA726E-9325-45D3-831F-AAD23D80E6AF}" destId="{AA6E509C-BF6B-4498-9966-D79F1F9AFD6D}" srcOrd="1" destOrd="0" presId="urn:microsoft.com/office/officeart/2018/2/layout/IconVerticalSolidList"/>
    <dgm:cxn modelId="{6514B3AB-96AB-43D3-A953-8939F200657B}" type="presParOf" srcId="{62BA726E-9325-45D3-831F-AAD23D80E6AF}" destId="{05250772-2D1E-4499-8143-20173A370F9B}" srcOrd="2" destOrd="0" presId="urn:microsoft.com/office/officeart/2018/2/layout/IconVerticalSolidList"/>
    <dgm:cxn modelId="{4CD6C313-C80A-4466-87C6-8D50BB6CB4D7}" type="presParOf" srcId="{62BA726E-9325-45D3-831F-AAD23D80E6AF}" destId="{4AA4F7B3-8C7B-4797-8030-76C76A11BEC6}" srcOrd="3" destOrd="0" presId="urn:microsoft.com/office/officeart/2018/2/layout/IconVerticalSolidList"/>
    <dgm:cxn modelId="{7E57F6D9-FBFE-4B37-A9AA-8D2AA4D222F8}" type="presParOf" srcId="{921FE4C1-56EB-4041-A87C-77DE4C097FD4}" destId="{E4E0F57F-B2BC-42E1-9C37-DD51382E024B}" srcOrd="1" destOrd="0" presId="urn:microsoft.com/office/officeart/2018/2/layout/IconVerticalSolidList"/>
    <dgm:cxn modelId="{AAE431C5-852C-4625-BBC5-366B540DFC6B}" type="presParOf" srcId="{921FE4C1-56EB-4041-A87C-77DE4C097FD4}" destId="{26521088-97BA-433C-A542-129B0E5B265C}" srcOrd="2" destOrd="0" presId="urn:microsoft.com/office/officeart/2018/2/layout/IconVerticalSolidList"/>
    <dgm:cxn modelId="{EE6B9409-B9DE-4F89-AD65-9AE375AEB814}" type="presParOf" srcId="{26521088-97BA-433C-A542-129B0E5B265C}" destId="{27F4CEB8-6B8A-4025-BCD4-416EE87E2252}" srcOrd="0" destOrd="0" presId="urn:microsoft.com/office/officeart/2018/2/layout/IconVerticalSolidList"/>
    <dgm:cxn modelId="{204D8607-E9C0-42AF-A904-ACFC2C914B91}" type="presParOf" srcId="{26521088-97BA-433C-A542-129B0E5B265C}" destId="{51189EB7-09B1-4ACF-BD04-52586B136693}" srcOrd="1" destOrd="0" presId="urn:microsoft.com/office/officeart/2018/2/layout/IconVerticalSolidList"/>
    <dgm:cxn modelId="{70149473-BE90-41A6-B296-12CC5779D23B}" type="presParOf" srcId="{26521088-97BA-433C-A542-129B0E5B265C}" destId="{4C38B5F6-5E30-4C71-A619-C1333D74779E}" srcOrd="2" destOrd="0" presId="urn:microsoft.com/office/officeart/2018/2/layout/IconVerticalSolidList"/>
    <dgm:cxn modelId="{EEC5F5BA-6EEA-4ACE-A33D-F56F67165C27}" type="presParOf" srcId="{26521088-97BA-433C-A542-129B0E5B265C}" destId="{D55C5F2F-903E-4E35-AF44-0A632205CEA5}" srcOrd="3" destOrd="0" presId="urn:microsoft.com/office/officeart/2018/2/layout/IconVerticalSolidList"/>
    <dgm:cxn modelId="{9F90300B-5908-4A61-A5A6-499ACC3A4409}" type="presParOf" srcId="{921FE4C1-56EB-4041-A87C-77DE4C097FD4}" destId="{D6417900-95B9-4959-B170-99B6CD992CF4}" srcOrd="3" destOrd="0" presId="urn:microsoft.com/office/officeart/2018/2/layout/IconVerticalSolidList"/>
    <dgm:cxn modelId="{CD7D078C-4712-49A4-9549-F14A8C660AB7}" type="presParOf" srcId="{921FE4C1-56EB-4041-A87C-77DE4C097FD4}" destId="{AEB2A9A2-45C7-4441-B8D3-D717F542880C}" srcOrd="4" destOrd="0" presId="urn:microsoft.com/office/officeart/2018/2/layout/IconVerticalSolidList"/>
    <dgm:cxn modelId="{3D4867DE-CD6C-49B0-9C4D-95DAAEADD36E}" type="presParOf" srcId="{AEB2A9A2-45C7-4441-B8D3-D717F542880C}" destId="{EFDB7CBC-E8FE-4F7F-83C3-59F0A01F19CB}" srcOrd="0" destOrd="0" presId="urn:microsoft.com/office/officeart/2018/2/layout/IconVerticalSolidList"/>
    <dgm:cxn modelId="{A5FBA968-1145-452C-879E-BF192F5A9B54}" type="presParOf" srcId="{AEB2A9A2-45C7-4441-B8D3-D717F542880C}" destId="{FB6C6550-E95E-498B-8506-DDA45A7F6FCB}" srcOrd="1" destOrd="0" presId="urn:microsoft.com/office/officeart/2018/2/layout/IconVerticalSolidList"/>
    <dgm:cxn modelId="{74D2AC16-942F-4798-BD5B-9E0CA190E34D}" type="presParOf" srcId="{AEB2A9A2-45C7-4441-B8D3-D717F542880C}" destId="{0DD25CC7-A85E-41F2-AAB8-7955081A506E}" srcOrd="2" destOrd="0" presId="urn:microsoft.com/office/officeart/2018/2/layout/IconVerticalSolidList"/>
    <dgm:cxn modelId="{DB798101-7F90-46DD-9E62-28F07307ED40}" type="presParOf" srcId="{AEB2A9A2-45C7-4441-B8D3-D717F542880C}" destId="{B53CE879-312F-4D82-A118-F5AA14F0AD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A2C53-0F8B-C64A-9D28-7BF3B84F9A8F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BEC7E5-8107-EA4B-A1CE-C1168318B3AE}">
      <dgm:prSet/>
      <dgm:spPr/>
      <dgm:t>
        <a:bodyPr/>
        <a:lstStyle/>
        <a:p>
          <a:pPr algn="ctr"/>
          <a:r>
            <a:rPr lang="en-US" dirty="0"/>
            <a:t>Rapid identification of most appropriate policies for their communities</a:t>
          </a:r>
        </a:p>
      </dgm:t>
    </dgm:pt>
    <dgm:pt modelId="{613E9B47-C5E4-E346-B402-1D7A25695360}" type="parTrans" cxnId="{65C4A764-9814-FA4D-B81C-E320D773A53B}">
      <dgm:prSet/>
      <dgm:spPr/>
      <dgm:t>
        <a:bodyPr/>
        <a:lstStyle/>
        <a:p>
          <a:endParaRPr lang="en-US"/>
        </a:p>
      </dgm:t>
    </dgm:pt>
    <dgm:pt modelId="{B0AEB69A-B41F-3042-9042-15DED585700F}" type="sibTrans" cxnId="{65C4A764-9814-FA4D-B81C-E320D773A53B}">
      <dgm:prSet/>
      <dgm:spPr/>
      <dgm:t>
        <a:bodyPr/>
        <a:lstStyle/>
        <a:p>
          <a:endParaRPr lang="en-US"/>
        </a:p>
      </dgm:t>
    </dgm:pt>
    <dgm:pt modelId="{4037AB20-9F5B-C54F-85FA-91713694AB0B}">
      <dgm:prSet/>
      <dgm:spPr/>
      <dgm:t>
        <a:bodyPr/>
        <a:lstStyle/>
        <a:p>
          <a:pPr algn="ctr"/>
          <a:r>
            <a:rPr lang="en-US"/>
            <a:t>Accelerate policy decision making</a:t>
          </a:r>
        </a:p>
      </dgm:t>
    </dgm:pt>
    <dgm:pt modelId="{7064E4D9-B4BC-7249-8C83-1B99B0E52A1B}" type="parTrans" cxnId="{024C02B5-7652-8A4E-95E8-6FE2875ABE3B}">
      <dgm:prSet/>
      <dgm:spPr/>
      <dgm:t>
        <a:bodyPr/>
        <a:lstStyle/>
        <a:p>
          <a:endParaRPr lang="en-US"/>
        </a:p>
      </dgm:t>
    </dgm:pt>
    <dgm:pt modelId="{0152F97A-2A22-4C48-B732-BE785EA89D42}" type="sibTrans" cxnId="{024C02B5-7652-8A4E-95E8-6FE2875ABE3B}">
      <dgm:prSet/>
      <dgm:spPr/>
      <dgm:t>
        <a:bodyPr/>
        <a:lstStyle/>
        <a:p>
          <a:endParaRPr lang="en-US"/>
        </a:p>
      </dgm:t>
    </dgm:pt>
    <dgm:pt modelId="{91FFC5AA-B3FA-994B-B90D-2E845DBD9491}">
      <dgm:prSet/>
      <dgm:spPr/>
      <dgm:t>
        <a:bodyPr/>
        <a:lstStyle/>
        <a:p>
          <a:pPr algn="ctr"/>
          <a:r>
            <a:rPr lang="en-US" dirty="0"/>
            <a:t>Save more lives</a:t>
          </a:r>
        </a:p>
      </dgm:t>
    </dgm:pt>
    <dgm:pt modelId="{28358F9D-6B10-984E-8A20-716067DEF991}" type="parTrans" cxnId="{F41E758D-0042-A44A-84EF-890F25B3BBE1}">
      <dgm:prSet/>
      <dgm:spPr/>
      <dgm:t>
        <a:bodyPr/>
        <a:lstStyle/>
        <a:p>
          <a:endParaRPr lang="en-US"/>
        </a:p>
      </dgm:t>
    </dgm:pt>
    <dgm:pt modelId="{48C33C71-730C-9548-947D-C7587A5746F7}" type="sibTrans" cxnId="{F41E758D-0042-A44A-84EF-890F25B3BBE1}">
      <dgm:prSet/>
      <dgm:spPr/>
      <dgm:t>
        <a:bodyPr/>
        <a:lstStyle/>
        <a:p>
          <a:endParaRPr lang="en-US"/>
        </a:p>
      </dgm:t>
    </dgm:pt>
    <dgm:pt modelId="{B62AF1FF-2A51-3049-AB2C-C07FAD93FD2B}">
      <dgm:prSet/>
      <dgm:spPr/>
      <dgm:t>
        <a:bodyPr/>
        <a:lstStyle/>
        <a:p>
          <a:pPr algn="ctr"/>
          <a:r>
            <a:rPr lang="en-US" dirty="0"/>
            <a:t>Predictive algorithm for end users</a:t>
          </a:r>
        </a:p>
      </dgm:t>
    </dgm:pt>
    <dgm:pt modelId="{7EF06427-37F3-2C4E-AA2C-2639DF8257D7}" type="parTrans" cxnId="{8825C620-1888-5C4B-A5CD-C88F99B9E327}">
      <dgm:prSet/>
      <dgm:spPr/>
      <dgm:t>
        <a:bodyPr/>
        <a:lstStyle/>
        <a:p>
          <a:endParaRPr lang="en-US"/>
        </a:p>
      </dgm:t>
    </dgm:pt>
    <dgm:pt modelId="{03BF3119-8267-044D-ACD9-36F20919A198}" type="sibTrans" cxnId="{8825C620-1888-5C4B-A5CD-C88F99B9E327}">
      <dgm:prSet/>
      <dgm:spPr/>
      <dgm:t>
        <a:bodyPr/>
        <a:lstStyle/>
        <a:p>
          <a:endParaRPr lang="en-US"/>
        </a:p>
      </dgm:t>
    </dgm:pt>
    <dgm:pt modelId="{E8423E5F-A805-8148-9F07-769C1D9CEC6C}" type="pres">
      <dgm:prSet presAssocID="{A26A2C53-0F8B-C64A-9D28-7BF3B84F9A8F}" presName="outerComposite" presStyleCnt="0">
        <dgm:presLayoutVars>
          <dgm:chMax val="5"/>
          <dgm:dir/>
          <dgm:resizeHandles val="exact"/>
        </dgm:presLayoutVars>
      </dgm:prSet>
      <dgm:spPr/>
    </dgm:pt>
    <dgm:pt modelId="{72C51EB3-AD85-2C4E-88CA-4794CBA94F3E}" type="pres">
      <dgm:prSet presAssocID="{A26A2C53-0F8B-C64A-9D28-7BF3B84F9A8F}" presName="dummyMaxCanvas" presStyleCnt="0">
        <dgm:presLayoutVars/>
      </dgm:prSet>
      <dgm:spPr/>
    </dgm:pt>
    <dgm:pt modelId="{A5DA8539-F05A-A545-AEA3-18A3F60B9745}" type="pres">
      <dgm:prSet presAssocID="{A26A2C53-0F8B-C64A-9D28-7BF3B84F9A8F}" presName="FourNodes_1" presStyleLbl="node1" presStyleIdx="0" presStyleCnt="4">
        <dgm:presLayoutVars>
          <dgm:bulletEnabled val="1"/>
        </dgm:presLayoutVars>
      </dgm:prSet>
      <dgm:spPr/>
    </dgm:pt>
    <dgm:pt modelId="{D2A59675-D13A-884D-BACF-3EF2DF1F434C}" type="pres">
      <dgm:prSet presAssocID="{A26A2C53-0F8B-C64A-9D28-7BF3B84F9A8F}" presName="FourNodes_2" presStyleLbl="node1" presStyleIdx="1" presStyleCnt="4">
        <dgm:presLayoutVars>
          <dgm:bulletEnabled val="1"/>
        </dgm:presLayoutVars>
      </dgm:prSet>
      <dgm:spPr/>
    </dgm:pt>
    <dgm:pt modelId="{38A2C4D4-4948-C648-8C15-ADE05E431789}" type="pres">
      <dgm:prSet presAssocID="{A26A2C53-0F8B-C64A-9D28-7BF3B84F9A8F}" presName="FourNodes_3" presStyleLbl="node1" presStyleIdx="2" presStyleCnt="4">
        <dgm:presLayoutVars>
          <dgm:bulletEnabled val="1"/>
        </dgm:presLayoutVars>
      </dgm:prSet>
      <dgm:spPr/>
    </dgm:pt>
    <dgm:pt modelId="{CBBC3127-92B6-0449-9EF5-8CFDEFCA18BF}" type="pres">
      <dgm:prSet presAssocID="{A26A2C53-0F8B-C64A-9D28-7BF3B84F9A8F}" presName="FourNodes_4" presStyleLbl="node1" presStyleIdx="3" presStyleCnt="4">
        <dgm:presLayoutVars>
          <dgm:bulletEnabled val="1"/>
        </dgm:presLayoutVars>
      </dgm:prSet>
      <dgm:spPr/>
    </dgm:pt>
    <dgm:pt modelId="{7764115F-0B0A-DC4E-9FA9-AF931DFC0C21}" type="pres">
      <dgm:prSet presAssocID="{A26A2C53-0F8B-C64A-9D28-7BF3B84F9A8F}" presName="FourConn_1-2" presStyleLbl="fgAccFollowNode1" presStyleIdx="0" presStyleCnt="3">
        <dgm:presLayoutVars>
          <dgm:bulletEnabled val="1"/>
        </dgm:presLayoutVars>
      </dgm:prSet>
      <dgm:spPr/>
    </dgm:pt>
    <dgm:pt modelId="{6E56B54A-C95D-0746-984F-9851124A5C83}" type="pres">
      <dgm:prSet presAssocID="{A26A2C53-0F8B-C64A-9D28-7BF3B84F9A8F}" presName="FourConn_2-3" presStyleLbl="fgAccFollowNode1" presStyleIdx="1" presStyleCnt="3">
        <dgm:presLayoutVars>
          <dgm:bulletEnabled val="1"/>
        </dgm:presLayoutVars>
      </dgm:prSet>
      <dgm:spPr/>
    </dgm:pt>
    <dgm:pt modelId="{3E691913-5CB9-1946-A92A-66511184F329}" type="pres">
      <dgm:prSet presAssocID="{A26A2C53-0F8B-C64A-9D28-7BF3B84F9A8F}" presName="FourConn_3-4" presStyleLbl="fgAccFollowNode1" presStyleIdx="2" presStyleCnt="3">
        <dgm:presLayoutVars>
          <dgm:bulletEnabled val="1"/>
        </dgm:presLayoutVars>
      </dgm:prSet>
      <dgm:spPr/>
    </dgm:pt>
    <dgm:pt modelId="{7E6BCF15-6C74-6D4B-BEB2-4B932A90BA3C}" type="pres">
      <dgm:prSet presAssocID="{A26A2C53-0F8B-C64A-9D28-7BF3B84F9A8F}" presName="FourNodes_1_text" presStyleLbl="node1" presStyleIdx="3" presStyleCnt="4">
        <dgm:presLayoutVars>
          <dgm:bulletEnabled val="1"/>
        </dgm:presLayoutVars>
      </dgm:prSet>
      <dgm:spPr/>
    </dgm:pt>
    <dgm:pt modelId="{5A252536-8AF1-9940-B062-A40D472B5ADE}" type="pres">
      <dgm:prSet presAssocID="{A26A2C53-0F8B-C64A-9D28-7BF3B84F9A8F}" presName="FourNodes_2_text" presStyleLbl="node1" presStyleIdx="3" presStyleCnt="4">
        <dgm:presLayoutVars>
          <dgm:bulletEnabled val="1"/>
        </dgm:presLayoutVars>
      </dgm:prSet>
      <dgm:spPr/>
    </dgm:pt>
    <dgm:pt modelId="{1B307C54-CA21-9B4F-9BEB-C57A79C77C1F}" type="pres">
      <dgm:prSet presAssocID="{A26A2C53-0F8B-C64A-9D28-7BF3B84F9A8F}" presName="FourNodes_3_text" presStyleLbl="node1" presStyleIdx="3" presStyleCnt="4">
        <dgm:presLayoutVars>
          <dgm:bulletEnabled val="1"/>
        </dgm:presLayoutVars>
      </dgm:prSet>
      <dgm:spPr/>
    </dgm:pt>
    <dgm:pt modelId="{05FBDE81-2C9B-2543-B0C5-1E015E72D1C1}" type="pres">
      <dgm:prSet presAssocID="{A26A2C53-0F8B-C64A-9D28-7BF3B84F9A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78AC811-8498-9D46-B90A-63969D4BB405}" type="presOf" srcId="{D6BEC7E5-8107-EA4B-A1CE-C1168318B3AE}" destId="{5A252536-8AF1-9940-B062-A40D472B5ADE}" srcOrd="1" destOrd="0" presId="urn:microsoft.com/office/officeart/2005/8/layout/vProcess5"/>
    <dgm:cxn modelId="{2ACBFA17-3691-D54D-BDFF-7D8467079137}" type="presOf" srcId="{0152F97A-2A22-4C48-B732-BE785EA89D42}" destId="{3E691913-5CB9-1946-A92A-66511184F329}" srcOrd="0" destOrd="0" presId="urn:microsoft.com/office/officeart/2005/8/layout/vProcess5"/>
    <dgm:cxn modelId="{E8FE1719-85FA-7E4C-84CC-5A3122FE7E66}" type="presOf" srcId="{A26A2C53-0F8B-C64A-9D28-7BF3B84F9A8F}" destId="{E8423E5F-A805-8148-9F07-769C1D9CEC6C}" srcOrd="0" destOrd="0" presId="urn:microsoft.com/office/officeart/2005/8/layout/vProcess5"/>
    <dgm:cxn modelId="{8825C620-1888-5C4B-A5CD-C88F99B9E327}" srcId="{A26A2C53-0F8B-C64A-9D28-7BF3B84F9A8F}" destId="{B62AF1FF-2A51-3049-AB2C-C07FAD93FD2B}" srcOrd="0" destOrd="0" parTransId="{7EF06427-37F3-2C4E-AA2C-2639DF8257D7}" sibTransId="{03BF3119-8267-044D-ACD9-36F20919A198}"/>
    <dgm:cxn modelId="{2AEB2925-6B1D-E644-84B0-76D880228DB0}" type="presOf" srcId="{B62AF1FF-2A51-3049-AB2C-C07FAD93FD2B}" destId="{A5DA8539-F05A-A545-AEA3-18A3F60B9745}" srcOrd="0" destOrd="0" presId="urn:microsoft.com/office/officeart/2005/8/layout/vProcess5"/>
    <dgm:cxn modelId="{65C4A764-9814-FA4D-B81C-E320D773A53B}" srcId="{A26A2C53-0F8B-C64A-9D28-7BF3B84F9A8F}" destId="{D6BEC7E5-8107-EA4B-A1CE-C1168318B3AE}" srcOrd="1" destOrd="0" parTransId="{613E9B47-C5E4-E346-B402-1D7A25695360}" sibTransId="{B0AEB69A-B41F-3042-9042-15DED585700F}"/>
    <dgm:cxn modelId="{9E747449-55B1-6D4D-8437-C9238DE0A806}" type="presOf" srcId="{91FFC5AA-B3FA-994B-B90D-2E845DBD9491}" destId="{CBBC3127-92B6-0449-9EF5-8CFDEFCA18BF}" srcOrd="0" destOrd="0" presId="urn:microsoft.com/office/officeart/2005/8/layout/vProcess5"/>
    <dgm:cxn modelId="{6074F87A-7B8F-6E42-8ED8-B198121C47EF}" type="presOf" srcId="{4037AB20-9F5B-C54F-85FA-91713694AB0B}" destId="{1B307C54-CA21-9B4F-9BEB-C57A79C77C1F}" srcOrd="1" destOrd="0" presId="urn:microsoft.com/office/officeart/2005/8/layout/vProcess5"/>
    <dgm:cxn modelId="{F41E758D-0042-A44A-84EF-890F25B3BBE1}" srcId="{A26A2C53-0F8B-C64A-9D28-7BF3B84F9A8F}" destId="{91FFC5AA-B3FA-994B-B90D-2E845DBD9491}" srcOrd="3" destOrd="0" parTransId="{28358F9D-6B10-984E-8A20-716067DEF991}" sibTransId="{48C33C71-730C-9548-947D-C7587A5746F7}"/>
    <dgm:cxn modelId="{7E73EBA7-B1AB-0D48-BCE0-E129CC0BF077}" type="presOf" srcId="{03BF3119-8267-044D-ACD9-36F20919A198}" destId="{7764115F-0B0A-DC4E-9FA9-AF931DFC0C21}" srcOrd="0" destOrd="0" presId="urn:microsoft.com/office/officeart/2005/8/layout/vProcess5"/>
    <dgm:cxn modelId="{3030AFB2-BB53-7F48-80DF-B36E2C817211}" type="presOf" srcId="{B0AEB69A-B41F-3042-9042-15DED585700F}" destId="{6E56B54A-C95D-0746-984F-9851124A5C83}" srcOrd="0" destOrd="0" presId="urn:microsoft.com/office/officeart/2005/8/layout/vProcess5"/>
    <dgm:cxn modelId="{024C02B5-7652-8A4E-95E8-6FE2875ABE3B}" srcId="{A26A2C53-0F8B-C64A-9D28-7BF3B84F9A8F}" destId="{4037AB20-9F5B-C54F-85FA-91713694AB0B}" srcOrd="2" destOrd="0" parTransId="{7064E4D9-B4BC-7249-8C83-1B99B0E52A1B}" sibTransId="{0152F97A-2A22-4C48-B732-BE785EA89D42}"/>
    <dgm:cxn modelId="{181888B6-09C8-9D4E-BA11-AE0091880B8A}" type="presOf" srcId="{4037AB20-9F5B-C54F-85FA-91713694AB0B}" destId="{38A2C4D4-4948-C648-8C15-ADE05E431789}" srcOrd="0" destOrd="0" presId="urn:microsoft.com/office/officeart/2005/8/layout/vProcess5"/>
    <dgm:cxn modelId="{CEF9A6D1-FE69-D44F-8219-EC2DAB8ECEEA}" type="presOf" srcId="{D6BEC7E5-8107-EA4B-A1CE-C1168318B3AE}" destId="{D2A59675-D13A-884D-BACF-3EF2DF1F434C}" srcOrd="0" destOrd="0" presId="urn:microsoft.com/office/officeart/2005/8/layout/vProcess5"/>
    <dgm:cxn modelId="{927EC0E5-42CD-8240-9D45-03683A0077B6}" type="presOf" srcId="{B62AF1FF-2A51-3049-AB2C-C07FAD93FD2B}" destId="{7E6BCF15-6C74-6D4B-BEB2-4B932A90BA3C}" srcOrd="1" destOrd="0" presId="urn:microsoft.com/office/officeart/2005/8/layout/vProcess5"/>
    <dgm:cxn modelId="{FE7842F6-B255-3B4F-BF9F-B3E94AEDB14A}" type="presOf" srcId="{91FFC5AA-B3FA-994B-B90D-2E845DBD9491}" destId="{05FBDE81-2C9B-2543-B0C5-1E015E72D1C1}" srcOrd="1" destOrd="0" presId="urn:microsoft.com/office/officeart/2005/8/layout/vProcess5"/>
    <dgm:cxn modelId="{E9D64B43-FBDC-DC40-9130-201F5C37B4D2}" type="presParOf" srcId="{E8423E5F-A805-8148-9F07-769C1D9CEC6C}" destId="{72C51EB3-AD85-2C4E-88CA-4794CBA94F3E}" srcOrd="0" destOrd="0" presId="urn:microsoft.com/office/officeart/2005/8/layout/vProcess5"/>
    <dgm:cxn modelId="{4B844BBE-233F-7944-8161-7F540AF64103}" type="presParOf" srcId="{E8423E5F-A805-8148-9F07-769C1D9CEC6C}" destId="{A5DA8539-F05A-A545-AEA3-18A3F60B9745}" srcOrd="1" destOrd="0" presId="urn:microsoft.com/office/officeart/2005/8/layout/vProcess5"/>
    <dgm:cxn modelId="{B681EDA4-B340-D943-A7D7-0DD4BC3CBED4}" type="presParOf" srcId="{E8423E5F-A805-8148-9F07-769C1D9CEC6C}" destId="{D2A59675-D13A-884D-BACF-3EF2DF1F434C}" srcOrd="2" destOrd="0" presId="urn:microsoft.com/office/officeart/2005/8/layout/vProcess5"/>
    <dgm:cxn modelId="{AD42AAD5-2F2C-7044-AFD6-7E78E8907C70}" type="presParOf" srcId="{E8423E5F-A805-8148-9F07-769C1D9CEC6C}" destId="{38A2C4D4-4948-C648-8C15-ADE05E431789}" srcOrd="3" destOrd="0" presId="urn:microsoft.com/office/officeart/2005/8/layout/vProcess5"/>
    <dgm:cxn modelId="{65491D18-475F-EA47-A161-B63CCC7BF038}" type="presParOf" srcId="{E8423E5F-A805-8148-9F07-769C1D9CEC6C}" destId="{CBBC3127-92B6-0449-9EF5-8CFDEFCA18BF}" srcOrd="4" destOrd="0" presId="urn:microsoft.com/office/officeart/2005/8/layout/vProcess5"/>
    <dgm:cxn modelId="{DF0F7650-9C52-AD46-872A-5E634148B5BE}" type="presParOf" srcId="{E8423E5F-A805-8148-9F07-769C1D9CEC6C}" destId="{7764115F-0B0A-DC4E-9FA9-AF931DFC0C21}" srcOrd="5" destOrd="0" presId="urn:microsoft.com/office/officeart/2005/8/layout/vProcess5"/>
    <dgm:cxn modelId="{3B3B5836-386A-E440-A59A-CAA272115199}" type="presParOf" srcId="{E8423E5F-A805-8148-9F07-769C1D9CEC6C}" destId="{6E56B54A-C95D-0746-984F-9851124A5C83}" srcOrd="6" destOrd="0" presId="urn:microsoft.com/office/officeart/2005/8/layout/vProcess5"/>
    <dgm:cxn modelId="{2F081E3B-D83A-A941-B820-824ACB9505A6}" type="presParOf" srcId="{E8423E5F-A805-8148-9F07-769C1D9CEC6C}" destId="{3E691913-5CB9-1946-A92A-66511184F329}" srcOrd="7" destOrd="0" presId="urn:microsoft.com/office/officeart/2005/8/layout/vProcess5"/>
    <dgm:cxn modelId="{03345E48-7E22-EA42-9152-1885CD6772E3}" type="presParOf" srcId="{E8423E5F-A805-8148-9F07-769C1D9CEC6C}" destId="{7E6BCF15-6C74-6D4B-BEB2-4B932A90BA3C}" srcOrd="8" destOrd="0" presId="urn:microsoft.com/office/officeart/2005/8/layout/vProcess5"/>
    <dgm:cxn modelId="{2469EC04-A0CB-5747-B636-6F4BB44B39B5}" type="presParOf" srcId="{E8423E5F-A805-8148-9F07-769C1D9CEC6C}" destId="{5A252536-8AF1-9940-B062-A40D472B5ADE}" srcOrd="9" destOrd="0" presId="urn:microsoft.com/office/officeart/2005/8/layout/vProcess5"/>
    <dgm:cxn modelId="{89E34013-A937-8E4E-92F2-407C0E71E027}" type="presParOf" srcId="{E8423E5F-A805-8148-9F07-769C1D9CEC6C}" destId="{1B307C54-CA21-9B4F-9BEB-C57A79C77C1F}" srcOrd="10" destOrd="0" presId="urn:microsoft.com/office/officeart/2005/8/layout/vProcess5"/>
    <dgm:cxn modelId="{F8B08468-C69B-C840-8EBA-21991E23D27A}" type="presParOf" srcId="{E8423E5F-A805-8148-9F07-769C1D9CEC6C}" destId="{05FBDE81-2C9B-2543-B0C5-1E015E72D1C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945022-AAB3-423F-A68F-B95A5BAE5C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5CAA2-E584-4B3D-B5E0-605C7DE5D8F2}">
      <dgm:prSet custT="1"/>
      <dgm:spPr>
        <a:noFill/>
      </dgm:spPr>
      <dgm:t>
        <a:bodyPr/>
        <a:lstStyle/>
        <a:p>
          <a:pPr marL="1600200" indent="-1600200">
            <a:lnSpc>
              <a:spcPct val="100000"/>
            </a:lnSpc>
          </a:pPr>
          <a:r>
            <a:rPr lang="en-US" sz="2000" dirty="0"/>
            <a:t>Week 1-2:     Extensive data collection of samples and features </a:t>
          </a:r>
          <a:r>
            <a:rPr lang="en-US" sz="2000" i="1" dirty="0"/>
            <a:t>(county-level community characteristics for additional US states; effectiveness of multiple policies: mask, stay at home, business closure)</a:t>
          </a:r>
          <a:endParaRPr lang="en-US" sz="2000" dirty="0"/>
        </a:p>
      </dgm:t>
    </dgm:pt>
    <dgm:pt modelId="{2572306E-1090-47B8-9ABA-050ECF3B824B}" type="parTrans" cxnId="{D390707E-766D-4ACD-BFC7-BF7629EE71A6}">
      <dgm:prSet/>
      <dgm:spPr/>
      <dgm:t>
        <a:bodyPr/>
        <a:lstStyle/>
        <a:p>
          <a:endParaRPr lang="en-US"/>
        </a:p>
      </dgm:t>
    </dgm:pt>
    <dgm:pt modelId="{5DD4B210-5E08-4BE6-8C9E-75BC476D8298}" type="sibTrans" cxnId="{D390707E-766D-4ACD-BFC7-BF7629EE71A6}">
      <dgm:prSet/>
      <dgm:spPr/>
      <dgm:t>
        <a:bodyPr/>
        <a:lstStyle/>
        <a:p>
          <a:endParaRPr lang="en-US"/>
        </a:p>
      </dgm:t>
    </dgm:pt>
    <dgm:pt modelId="{7AB0C5F0-079F-43C2-8F3F-E39BDBA18004}">
      <dgm:prSet/>
      <dgm:spPr>
        <a:noFill/>
      </dgm:spPr>
      <dgm:t>
        <a:bodyPr/>
        <a:lstStyle/>
        <a:p>
          <a:pPr marL="1143000" indent="-1143000">
            <a:lnSpc>
              <a:spcPct val="100000"/>
            </a:lnSpc>
          </a:pPr>
          <a:r>
            <a:rPr lang="en-US" dirty="0"/>
            <a:t>Week 3-4:      Examine and prepare data for analysis</a:t>
          </a:r>
          <a:endParaRPr lang="en-US" i="1" dirty="0"/>
        </a:p>
        <a:p>
          <a:pPr marL="0">
            <a:lnSpc>
              <a:spcPct val="100000"/>
            </a:lnSpc>
          </a:pPr>
          <a:r>
            <a:rPr lang="en-US" i="1" dirty="0"/>
            <a:t>	           </a:t>
          </a:r>
          <a:r>
            <a:rPr lang="en-US" dirty="0"/>
            <a:t>Plot time-series </a:t>
          </a:r>
          <a:r>
            <a:rPr lang="en-US" i="1" dirty="0"/>
            <a:t>(pre/post policy) </a:t>
          </a:r>
          <a:r>
            <a:rPr lang="en-US" dirty="0"/>
            <a:t>&amp; data visualization</a:t>
          </a:r>
        </a:p>
      </dgm:t>
    </dgm:pt>
    <dgm:pt modelId="{916A1AFB-5366-4C8B-8B19-F22A3A699260}" type="parTrans" cxnId="{9B5CBD90-A812-4CF7-A9B8-EF1F290994A6}">
      <dgm:prSet/>
      <dgm:spPr/>
      <dgm:t>
        <a:bodyPr/>
        <a:lstStyle/>
        <a:p>
          <a:endParaRPr lang="en-US"/>
        </a:p>
      </dgm:t>
    </dgm:pt>
    <dgm:pt modelId="{2BA3E243-313E-46DD-8C99-84191F4FD49F}" type="sibTrans" cxnId="{9B5CBD90-A812-4CF7-A9B8-EF1F290994A6}">
      <dgm:prSet/>
      <dgm:spPr/>
      <dgm:t>
        <a:bodyPr/>
        <a:lstStyle/>
        <a:p>
          <a:endParaRPr lang="en-US"/>
        </a:p>
      </dgm:t>
    </dgm:pt>
    <dgm:pt modelId="{D178A762-97CC-43AD-A136-EAA3C909A366}">
      <dgm:prSet/>
      <dgm:spPr/>
      <dgm:t>
        <a:bodyPr/>
        <a:lstStyle/>
        <a:p>
          <a:pPr marL="1663700" indent="-1663700">
            <a:lnSpc>
              <a:spcPct val="100000"/>
            </a:lnSpc>
            <a:tabLst/>
          </a:pPr>
          <a:r>
            <a:rPr lang="en-US" dirty="0"/>
            <a:t>Week 5-6:      Create subgroups using clustering, including k-means; conduct dimensionality reduction</a:t>
          </a:r>
        </a:p>
      </dgm:t>
    </dgm:pt>
    <dgm:pt modelId="{9122123C-ECFF-476D-BB35-C123C1BF7FD0}" type="parTrans" cxnId="{1E9EB59D-8AFB-4369-8EAA-291FDD8EA92C}">
      <dgm:prSet/>
      <dgm:spPr/>
      <dgm:t>
        <a:bodyPr/>
        <a:lstStyle/>
        <a:p>
          <a:endParaRPr lang="en-US"/>
        </a:p>
      </dgm:t>
    </dgm:pt>
    <dgm:pt modelId="{9A894F82-242E-4D9A-A0D7-2BFBC33B5B6F}" type="sibTrans" cxnId="{1E9EB59D-8AFB-4369-8EAA-291FDD8EA92C}">
      <dgm:prSet/>
      <dgm:spPr/>
      <dgm:t>
        <a:bodyPr/>
        <a:lstStyle/>
        <a:p>
          <a:endParaRPr lang="en-US"/>
        </a:p>
      </dgm:t>
    </dgm:pt>
    <dgm:pt modelId="{5E0ED521-5991-4884-B5D7-392DC69B1E7B}">
      <dgm:prSet/>
      <dgm:spPr>
        <a:noFill/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Week 7-8:      Conduct predictive analysis of policy effectiveness; finalize 		predictive algorithm.</a:t>
          </a:r>
        </a:p>
      </dgm:t>
    </dgm:pt>
    <dgm:pt modelId="{38340F72-541A-4029-A825-03D9DF9E4F82}" type="parTrans" cxnId="{FE7FE21A-654D-4956-8300-580AF36C4EC2}">
      <dgm:prSet/>
      <dgm:spPr/>
      <dgm:t>
        <a:bodyPr/>
        <a:lstStyle/>
        <a:p>
          <a:endParaRPr lang="en-US"/>
        </a:p>
      </dgm:t>
    </dgm:pt>
    <dgm:pt modelId="{359279E3-A84B-4F67-B5CA-0124D829185B}" type="sibTrans" cxnId="{FE7FE21A-654D-4956-8300-580AF36C4EC2}">
      <dgm:prSet/>
      <dgm:spPr/>
      <dgm:t>
        <a:bodyPr/>
        <a:lstStyle/>
        <a:p>
          <a:endParaRPr lang="en-US"/>
        </a:p>
      </dgm:t>
    </dgm:pt>
    <dgm:pt modelId="{F8FBFF90-E05B-4912-8A73-EBEDD03ED296}" type="pres">
      <dgm:prSet presAssocID="{87945022-AAB3-423F-A68F-B95A5BAE5CFF}" presName="root" presStyleCnt="0">
        <dgm:presLayoutVars>
          <dgm:dir/>
          <dgm:resizeHandles val="exact"/>
        </dgm:presLayoutVars>
      </dgm:prSet>
      <dgm:spPr/>
    </dgm:pt>
    <dgm:pt modelId="{76C446E8-ADE1-4122-8AB3-F43D05549A6F}" type="pres">
      <dgm:prSet presAssocID="{99C5CAA2-E584-4B3D-B5E0-605C7DE5D8F2}" presName="compNode" presStyleCnt="0"/>
      <dgm:spPr/>
    </dgm:pt>
    <dgm:pt modelId="{43888481-C963-4DD3-9995-A0F27BBBD8C0}" type="pres">
      <dgm:prSet presAssocID="{99C5CAA2-E584-4B3D-B5E0-605C7DE5D8F2}" presName="bgRect" presStyleLbl="bgShp" presStyleIdx="0" presStyleCnt="4"/>
      <dgm:spPr>
        <a:noFill/>
      </dgm:spPr>
    </dgm:pt>
    <dgm:pt modelId="{82377FEE-6987-4028-BA03-D3B39712C21C}" type="pres">
      <dgm:prSet presAssocID="{99C5CAA2-E584-4B3D-B5E0-605C7DE5D8F2}" presName="iconRect" presStyleLbl="node1" presStyleIdx="0" presStyleCnt="4" custLinFactNeighborX="8778" custLinFactNeighborY="-418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EF8E558-76DC-413E-A2EC-8657E0CE2239}" type="pres">
      <dgm:prSet presAssocID="{99C5CAA2-E584-4B3D-B5E0-605C7DE5D8F2}" presName="spaceRect" presStyleCnt="0"/>
      <dgm:spPr/>
    </dgm:pt>
    <dgm:pt modelId="{0564CF15-8781-4C7E-B670-B15486993F76}" type="pres">
      <dgm:prSet presAssocID="{99C5CAA2-E584-4B3D-B5E0-605C7DE5D8F2}" presName="parTx" presStyleLbl="revTx" presStyleIdx="0" presStyleCnt="4" custLinFactNeighborY="2698">
        <dgm:presLayoutVars>
          <dgm:chMax val="0"/>
          <dgm:chPref val="0"/>
        </dgm:presLayoutVars>
      </dgm:prSet>
      <dgm:spPr/>
    </dgm:pt>
    <dgm:pt modelId="{AD5694F6-21CE-4B8D-B6D8-30857703A58E}" type="pres">
      <dgm:prSet presAssocID="{5DD4B210-5E08-4BE6-8C9E-75BC476D8298}" presName="sibTrans" presStyleCnt="0"/>
      <dgm:spPr/>
    </dgm:pt>
    <dgm:pt modelId="{276EAC27-0E62-4356-AB23-33F2CD76CF19}" type="pres">
      <dgm:prSet presAssocID="{7AB0C5F0-079F-43C2-8F3F-E39BDBA18004}" presName="compNode" presStyleCnt="0"/>
      <dgm:spPr/>
    </dgm:pt>
    <dgm:pt modelId="{7CE12026-C968-4B3F-8D63-52E7B19921A4}" type="pres">
      <dgm:prSet presAssocID="{7AB0C5F0-079F-43C2-8F3F-E39BDBA18004}" presName="bgRect" presStyleLbl="bgShp" presStyleIdx="1" presStyleCnt="4"/>
      <dgm:spPr>
        <a:noFill/>
      </dgm:spPr>
    </dgm:pt>
    <dgm:pt modelId="{918EF6F3-20D0-49FD-9492-24F35AD5E2E2}" type="pres">
      <dgm:prSet presAssocID="{7AB0C5F0-079F-43C2-8F3F-E39BDBA18004}" presName="iconRect" presStyleLbl="node1" presStyleIdx="1" presStyleCnt="4" custLinFactNeighborX="8778" custLinFactNeighborY="1164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60DB1ED-B387-4B15-B572-5CE9F0B9FFE9}" type="pres">
      <dgm:prSet presAssocID="{7AB0C5F0-079F-43C2-8F3F-E39BDBA18004}" presName="spaceRect" presStyleCnt="0"/>
      <dgm:spPr/>
    </dgm:pt>
    <dgm:pt modelId="{B0C91AC1-659D-45CF-BA19-6AC45289A556}" type="pres">
      <dgm:prSet presAssocID="{7AB0C5F0-079F-43C2-8F3F-E39BDBA18004}" presName="parTx" presStyleLbl="revTx" presStyleIdx="1" presStyleCnt="4" custLinFactNeighborY="18886">
        <dgm:presLayoutVars>
          <dgm:chMax val="0"/>
          <dgm:chPref val="0"/>
        </dgm:presLayoutVars>
      </dgm:prSet>
      <dgm:spPr/>
    </dgm:pt>
    <dgm:pt modelId="{52EBBA6E-335F-4AE7-9E69-8DBC3DD2591A}" type="pres">
      <dgm:prSet presAssocID="{2BA3E243-313E-46DD-8C99-84191F4FD49F}" presName="sibTrans" presStyleCnt="0"/>
      <dgm:spPr/>
    </dgm:pt>
    <dgm:pt modelId="{A79E7822-385B-47F6-BD18-3661C349005D}" type="pres">
      <dgm:prSet presAssocID="{D178A762-97CC-43AD-A136-EAA3C909A366}" presName="compNode" presStyleCnt="0"/>
      <dgm:spPr/>
    </dgm:pt>
    <dgm:pt modelId="{40D06735-FA40-464D-B015-172FF7DD0AB4}" type="pres">
      <dgm:prSet presAssocID="{D178A762-97CC-43AD-A136-EAA3C909A366}" presName="bgRect" presStyleLbl="bgShp" presStyleIdx="2" presStyleCnt="4"/>
      <dgm:spPr>
        <a:noFill/>
      </dgm:spPr>
    </dgm:pt>
    <dgm:pt modelId="{49C5AEC0-C0D9-4866-8532-1D6C2773C7DE}" type="pres">
      <dgm:prSet presAssocID="{D178A762-97CC-43AD-A136-EAA3C909A366}" presName="iconRect" presStyleLbl="node1" presStyleIdx="2" presStyleCnt="4" custLinFactY="119446" custLinFactNeighborX="8778" custLinFactNeighborY="2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F0D4E84-A1CF-4B35-B5A7-7F4AEE3D47EA}" type="pres">
      <dgm:prSet presAssocID="{D178A762-97CC-43AD-A136-EAA3C909A366}" presName="spaceRect" presStyleCnt="0"/>
      <dgm:spPr/>
    </dgm:pt>
    <dgm:pt modelId="{FA56DCAE-9B1D-497F-8A08-006E1A35812F}" type="pres">
      <dgm:prSet presAssocID="{D178A762-97CC-43AD-A136-EAA3C909A366}" presName="parTx" presStyleLbl="revTx" presStyleIdx="2" presStyleCnt="4" custLinFactNeighborY="13490">
        <dgm:presLayoutVars>
          <dgm:chMax val="0"/>
          <dgm:chPref val="0"/>
        </dgm:presLayoutVars>
      </dgm:prSet>
      <dgm:spPr/>
    </dgm:pt>
    <dgm:pt modelId="{D3D649F5-CF28-452E-8EAE-611200CEC6F4}" type="pres">
      <dgm:prSet presAssocID="{9A894F82-242E-4D9A-A0D7-2BFBC33B5B6F}" presName="sibTrans" presStyleCnt="0"/>
      <dgm:spPr/>
    </dgm:pt>
    <dgm:pt modelId="{CEEA3AA6-3A81-46D8-97FF-37FBF9008196}" type="pres">
      <dgm:prSet presAssocID="{5E0ED521-5991-4884-B5D7-392DC69B1E7B}" presName="compNode" presStyleCnt="0"/>
      <dgm:spPr/>
    </dgm:pt>
    <dgm:pt modelId="{F1000C4D-F8A8-4D90-A529-C2919124B9AB}" type="pres">
      <dgm:prSet presAssocID="{5E0ED521-5991-4884-B5D7-392DC69B1E7B}" presName="bgRect" presStyleLbl="bgShp" presStyleIdx="3" presStyleCnt="4"/>
      <dgm:spPr>
        <a:noFill/>
      </dgm:spPr>
    </dgm:pt>
    <dgm:pt modelId="{C1ACA5C4-CC37-45B6-87A1-F24CA6BE7D52}" type="pres">
      <dgm:prSet presAssocID="{5E0ED521-5991-4884-B5D7-392DC69B1E7B}" presName="iconRect" presStyleLbl="node1" presStyleIdx="3" presStyleCnt="4" custLinFactY="-100000" custLinFactNeighborX="8778" custLinFactNeighborY="-13615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3E159F2-B58E-472D-A2A8-E902A7502D0F}" type="pres">
      <dgm:prSet presAssocID="{5E0ED521-5991-4884-B5D7-392DC69B1E7B}" presName="spaceRect" presStyleCnt="0"/>
      <dgm:spPr/>
    </dgm:pt>
    <dgm:pt modelId="{97AEC888-2777-4A11-918A-CEFBB0D64BEC}" type="pres">
      <dgm:prSet presAssocID="{5E0ED521-5991-4884-B5D7-392DC69B1E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F9530A-85AB-1946-A828-5AA8BD89D33D}" type="presOf" srcId="{87945022-AAB3-423F-A68F-B95A5BAE5CFF}" destId="{F8FBFF90-E05B-4912-8A73-EBEDD03ED296}" srcOrd="0" destOrd="0" presId="urn:microsoft.com/office/officeart/2018/2/layout/IconVerticalSolidList"/>
    <dgm:cxn modelId="{DE77C50B-9A46-0544-8F50-4D5F8FA8CFE5}" type="presOf" srcId="{5E0ED521-5991-4884-B5D7-392DC69B1E7B}" destId="{97AEC888-2777-4A11-918A-CEFBB0D64BEC}" srcOrd="0" destOrd="0" presId="urn:microsoft.com/office/officeart/2018/2/layout/IconVerticalSolidList"/>
    <dgm:cxn modelId="{FE7FE21A-654D-4956-8300-580AF36C4EC2}" srcId="{87945022-AAB3-423F-A68F-B95A5BAE5CFF}" destId="{5E0ED521-5991-4884-B5D7-392DC69B1E7B}" srcOrd="3" destOrd="0" parTransId="{38340F72-541A-4029-A825-03D9DF9E4F82}" sibTransId="{359279E3-A84B-4F67-B5CA-0124D829185B}"/>
    <dgm:cxn modelId="{895C5B38-6A76-A146-928D-76F9CF921996}" type="presOf" srcId="{99C5CAA2-E584-4B3D-B5E0-605C7DE5D8F2}" destId="{0564CF15-8781-4C7E-B670-B15486993F76}" srcOrd="0" destOrd="0" presId="urn:microsoft.com/office/officeart/2018/2/layout/IconVerticalSolidList"/>
    <dgm:cxn modelId="{D390707E-766D-4ACD-BFC7-BF7629EE71A6}" srcId="{87945022-AAB3-423F-A68F-B95A5BAE5CFF}" destId="{99C5CAA2-E584-4B3D-B5E0-605C7DE5D8F2}" srcOrd="0" destOrd="0" parTransId="{2572306E-1090-47B8-9ABA-050ECF3B824B}" sibTransId="{5DD4B210-5E08-4BE6-8C9E-75BC476D8298}"/>
    <dgm:cxn modelId="{9B5CBD90-A812-4CF7-A9B8-EF1F290994A6}" srcId="{87945022-AAB3-423F-A68F-B95A5BAE5CFF}" destId="{7AB0C5F0-079F-43C2-8F3F-E39BDBA18004}" srcOrd="1" destOrd="0" parTransId="{916A1AFB-5366-4C8B-8B19-F22A3A699260}" sibTransId="{2BA3E243-313E-46DD-8C99-84191F4FD49F}"/>
    <dgm:cxn modelId="{1E9EB59D-8AFB-4369-8EAA-291FDD8EA92C}" srcId="{87945022-AAB3-423F-A68F-B95A5BAE5CFF}" destId="{D178A762-97CC-43AD-A136-EAA3C909A366}" srcOrd="2" destOrd="0" parTransId="{9122123C-ECFF-476D-BB35-C123C1BF7FD0}" sibTransId="{9A894F82-242E-4D9A-A0D7-2BFBC33B5B6F}"/>
    <dgm:cxn modelId="{6FA4FCAE-35CA-9E41-B5B4-09091319E44F}" type="presOf" srcId="{D178A762-97CC-43AD-A136-EAA3C909A366}" destId="{FA56DCAE-9B1D-497F-8A08-006E1A35812F}" srcOrd="0" destOrd="0" presId="urn:microsoft.com/office/officeart/2018/2/layout/IconVerticalSolidList"/>
    <dgm:cxn modelId="{ADF5C0BB-AA38-B044-98BB-ACCBC02ADE6F}" type="presOf" srcId="{7AB0C5F0-079F-43C2-8F3F-E39BDBA18004}" destId="{B0C91AC1-659D-45CF-BA19-6AC45289A556}" srcOrd="0" destOrd="0" presId="urn:microsoft.com/office/officeart/2018/2/layout/IconVerticalSolidList"/>
    <dgm:cxn modelId="{F4AD22A1-AB0D-DB44-8804-D5796AFB43A1}" type="presParOf" srcId="{F8FBFF90-E05B-4912-8A73-EBEDD03ED296}" destId="{76C446E8-ADE1-4122-8AB3-F43D05549A6F}" srcOrd="0" destOrd="0" presId="urn:microsoft.com/office/officeart/2018/2/layout/IconVerticalSolidList"/>
    <dgm:cxn modelId="{3230B64B-02FE-BE4D-9434-74730344467B}" type="presParOf" srcId="{76C446E8-ADE1-4122-8AB3-F43D05549A6F}" destId="{43888481-C963-4DD3-9995-A0F27BBBD8C0}" srcOrd="0" destOrd="0" presId="urn:microsoft.com/office/officeart/2018/2/layout/IconVerticalSolidList"/>
    <dgm:cxn modelId="{6D278CAC-CC3C-D14A-8900-BD9ED9B87D1C}" type="presParOf" srcId="{76C446E8-ADE1-4122-8AB3-F43D05549A6F}" destId="{82377FEE-6987-4028-BA03-D3B39712C21C}" srcOrd="1" destOrd="0" presId="urn:microsoft.com/office/officeart/2018/2/layout/IconVerticalSolidList"/>
    <dgm:cxn modelId="{A40ECBFF-0A20-7840-95F6-9D5D2AF4CBCC}" type="presParOf" srcId="{76C446E8-ADE1-4122-8AB3-F43D05549A6F}" destId="{5EF8E558-76DC-413E-A2EC-8657E0CE2239}" srcOrd="2" destOrd="0" presId="urn:microsoft.com/office/officeart/2018/2/layout/IconVerticalSolidList"/>
    <dgm:cxn modelId="{71286B85-0B4D-FF44-ABFC-CF2E9AAFBF2D}" type="presParOf" srcId="{76C446E8-ADE1-4122-8AB3-F43D05549A6F}" destId="{0564CF15-8781-4C7E-B670-B15486993F76}" srcOrd="3" destOrd="0" presId="urn:microsoft.com/office/officeart/2018/2/layout/IconVerticalSolidList"/>
    <dgm:cxn modelId="{E5EA4029-2D90-4C4D-9B03-47764E68B459}" type="presParOf" srcId="{F8FBFF90-E05B-4912-8A73-EBEDD03ED296}" destId="{AD5694F6-21CE-4B8D-B6D8-30857703A58E}" srcOrd="1" destOrd="0" presId="urn:microsoft.com/office/officeart/2018/2/layout/IconVerticalSolidList"/>
    <dgm:cxn modelId="{74AA4EBB-BC44-7D4F-A6A3-638CB6F88C3F}" type="presParOf" srcId="{F8FBFF90-E05B-4912-8A73-EBEDD03ED296}" destId="{276EAC27-0E62-4356-AB23-33F2CD76CF19}" srcOrd="2" destOrd="0" presId="urn:microsoft.com/office/officeart/2018/2/layout/IconVerticalSolidList"/>
    <dgm:cxn modelId="{A425A801-E23F-A742-BD7D-5865393210D8}" type="presParOf" srcId="{276EAC27-0E62-4356-AB23-33F2CD76CF19}" destId="{7CE12026-C968-4B3F-8D63-52E7B19921A4}" srcOrd="0" destOrd="0" presId="urn:microsoft.com/office/officeart/2018/2/layout/IconVerticalSolidList"/>
    <dgm:cxn modelId="{413390E9-9259-0640-B46F-0D66B52646FA}" type="presParOf" srcId="{276EAC27-0E62-4356-AB23-33F2CD76CF19}" destId="{918EF6F3-20D0-49FD-9492-24F35AD5E2E2}" srcOrd="1" destOrd="0" presId="urn:microsoft.com/office/officeart/2018/2/layout/IconVerticalSolidList"/>
    <dgm:cxn modelId="{F2823321-19DF-D044-BD6F-2C691E8AC446}" type="presParOf" srcId="{276EAC27-0E62-4356-AB23-33F2CD76CF19}" destId="{560DB1ED-B387-4B15-B572-5CE9F0B9FFE9}" srcOrd="2" destOrd="0" presId="urn:microsoft.com/office/officeart/2018/2/layout/IconVerticalSolidList"/>
    <dgm:cxn modelId="{5D2591A8-2E59-E44C-A572-B8B8E36B3B3B}" type="presParOf" srcId="{276EAC27-0E62-4356-AB23-33F2CD76CF19}" destId="{B0C91AC1-659D-45CF-BA19-6AC45289A556}" srcOrd="3" destOrd="0" presId="urn:microsoft.com/office/officeart/2018/2/layout/IconVerticalSolidList"/>
    <dgm:cxn modelId="{C6F4F2D0-D534-3240-B0C5-D347F7B6F17D}" type="presParOf" srcId="{F8FBFF90-E05B-4912-8A73-EBEDD03ED296}" destId="{52EBBA6E-335F-4AE7-9E69-8DBC3DD2591A}" srcOrd="3" destOrd="0" presId="urn:microsoft.com/office/officeart/2018/2/layout/IconVerticalSolidList"/>
    <dgm:cxn modelId="{8EF3D26D-6C04-0D4A-A162-279E816B25D4}" type="presParOf" srcId="{F8FBFF90-E05B-4912-8A73-EBEDD03ED296}" destId="{A79E7822-385B-47F6-BD18-3661C349005D}" srcOrd="4" destOrd="0" presId="urn:microsoft.com/office/officeart/2018/2/layout/IconVerticalSolidList"/>
    <dgm:cxn modelId="{3D4F0BFB-6D7D-A447-A248-F70CFD5F17F9}" type="presParOf" srcId="{A79E7822-385B-47F6-BD18-3661C349005D}" destId="{40D06735-FA40-464D-B015-172FF7DD0AB4}" srcOrd="0" destOrd="0" presId="urn:microsoft.com/office/officeart/2018/2/layout/IconVerticalSolidList"/>
    <dgm:cxn modelId="{A05E1B54-BB8F-E34C-BC19-960ACF86B6B2}" type="presParOf" srcId="{A79E7822-385B-47F6-BD18-3661C349005D}" destId="{49C5AEC0-C0D9-4866-8532-1D6C2773C7DE}" srcOrd="1" destOrd="0" presId="urn:microsoft.com/office/officeart/2018/2/layout/IconVerticalSolidList"/>
    <dgm:cxn modelId="{839D5D45-AEA0-F14E-9525-25F02AF245CA}" type="presParOf" srcId="{A79E7822-385B-47F6-BD18-3661C349005D}" destId="{5F0D4E84-A1CF-4B35-B5A7-7F4AEE3D47EA}" srcOrd="2" destOrd="0" presId="urn:microsoft.com/office/officeart/2018/2/layout/IconVerticalSolidList"/>
    <dgm:cxn modelId="{E4BE58A1-40B8-414A-82F1-3012627D214A}" type="presParOf" srcId="{A79E7822-385B-47F6-BD18-3661C349005D}" destId="{FA56DCAE-9B1D-497F-8A08-006E1A35812F}" srcOrd="3" destOrd="0" presId="urn:microsoft.com/office/officeart/2018/2/layout/IconVerticalSolidList"/>
    <dgm:cxn modelId="{0AE68EF2-7716-054A-BA98-37E8915749A7}" type="presParOf" srcId="{F8FBFF90-E05B-4912-8A73-EBEDD03ED296}" destId="{D3D649F5-CF28-452E-8EAE-611200CEC6F4}" srcOrd="5" destOrd="0" presId="urn:microsoft.com/office/officeart/2018/2/layout/IconVerticalSolidList"/>
    <dgm:cxn modelId="{618DA338-C7E6-3049-A074-F6611748E4B7}" type="presParOf" srcId="{F8FBFF90-E05B-4912-8A73-EBEDD03ED296}" destId="{CEEA3AA6-3A81-46D8-97FF-37FBF9008196}" srcOrd="6" destOrd="0" presId="urn:microsoft.com/office/officeart/2018/2/layout/IconVerticalSolidList"/>
    <dgm:cxn modelId="{E19B50CB-56A4-5847-B114-5AB5B3408591}" type="presParOf" srcId="{CEEA3AA6-3A81-46D8-97FF-37FBF9008196}" destId="{F1000C4D-F8A8-4D90-A529-C2919124B9AB}" srcOrd="0" destOrd="0" presId="urn:microsoft.com/office/officeart/2018/2/layout/IconVerticalSolidList"/>
    <dgm:cxn modelId="{8DC305DE-7957-1D42-9271-9592A9827AB3}" type="presParOf" srcId="{CEEA3AA6-3A81-46D8-97FF-37FBF9008196}" destId="{C1ACA5C4-CC37-45B6-87A1-F24CA6BE7D52}" srcOrd="1" destOrd="0" presId="urn:microsoft.com/office/officeart/2018/2/layout/IconVerticalSolidList"/>
    <dgm:cxn modelId="{BEC7A35F-9000-4B47-8002-997822F74616}" type="presParOf" srcId="{CEEA3AA6-3A81-46D8-97FF-37FBF9008196}" destId="{F3E159F2-B58E-472D-A2A8-E902A7502D0F}" srcOrd="2" destOrd="0" presId="urn:microsoft.com/office/officeart/2018/2/layout/IconVerticalSolidList"/>
    <dgm:cxn modelId="{11C705FC-547D-4549-8DBD-84D3876AFCCE}" type="presParOf" srcId="{CEEA3AA6-3A81-46D8-97FF-37FBF9008196}" destId="{97AEC888-2777-4A11-918A-CEFBB0D64B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A5FAE-59B6-4CCE-BEF0-05762A33A3B4}">
      <dsp:nvSpPr>
        <dsp:cNvPr id="0" name=""/>
        <dsp:cNvSpPr/>
      </dsp:nvSpPr>
      <dsp:spPr>
        <a:xfrm>
          <a:off x="0" y="296"/>
          <a:ext cx="5803231" cy="694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E509C-BF6B-4498-9966-D79F1F9AFD6D}">
      <dsp:nvSpPr>
        <dsp:cNvPr id="0" name=""/>
        <dsp:cNvSpPr/>
      </dsp:nvSpPr>
      <dsp:spPr>
        <a:xfrm>
          <a:off x="209964" y="156468"/>
          <a:ext cx="381754" cy="381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4F7B3-8C7B-4797-8030-76C76A11BEC6}">
      <dsp:nvSpPr>
        <dsp:cNvPr id="0" name=""/>
        <dsp:cNvSpPr/>
      </dsp:nvSpPr>
      <dsp:spPr>
        <a:xfrm>
          <a:off x="801683" y="296"/>
          <a:ext cx="5001547" cy="694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9" tIns="73459" rIns="73459" bIns="7345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Policymakers</a:t>
          </a:r>
        </a:p>
      </dsp:txBody>
      <dsp:txXfrm>
        <a:off x="801683" y="296"/>
        <a:ext cx="5001547" cy="694098"/>
      </dsp:txXfrm>
    </dsp:sp>
    <dsp:sp modelId="{27F4CEB8-6B8A-4025-BCD4-416EE87E2252}">
      <dsp:nvSpPr>
        <dsp:cNvPr id="0" name=""/>
        <dsp:cNvSpPr/>
      </dsp:nvSpPr>
      <dsp:spPr>
        <a:xfrm>
          <a:off x="0" y="867919"/>
          <a:ext cx="5803231" cy="694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89EB7-09B1-4ACF-BD04-52586B136693}">
      <dsp:nvSpPr>
        <dsp:cNvPr id="0" name=""/>
        <dsp:cNvSpPr/>
      </dsp:nvSpPr>
      <dsp:spPr>
        <a:xfrm>
          <a:off x="209964" y="1024091"/>
          <a:ext cx="381754" cy="381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C5F2F-903E-4E35-AF44-0A632205CEA5}">
      <dsp:nvSpPr>
        <dsp:cNvPr id="0" name=""/>
        <dsp:cNvSpPr/>
      </dsp:nvSpPr>
      <dsp:spPr>
        <a:xfrm>
          <a:off x="801683" y="867919"/>
          <a:ext cx="5001547" cy="694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9" tIns="73459" rIns="73459" bIns="7345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Public health officials</a:t>
          </a:r>
        </a:p>
      </dsp:txBody>
      <dsp:txXfrm>
        <a:off x="801683" y="867919"/>
        <a:ext cx="5001547" cy="694098"/>
      </dsp:txXfrm>
    </dsp:sp>
    <dsp:sp modelId="{EFDB7CBC-E8FE-4F7F-83C3-59F0A01F19CB}">
      <dsp:nvSpPr>
        <dsp:cNvPr id="0" name=""/>
        <dsp:cNvSpPr/>
      </dsp:nvSpPr>
      <dsp:spPr>
        <a:xfrm>
          <a:off x="0" y="1735542"/>
          <a:ext cx="5803231" cy="694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C6550-E95E-498B-8506-DDA45A7F6FCB}">
      <dsp:nvSpPr>
        <dsp:cNvPr id="0" name=""/>
        <dsp:cNvSpPr/>
      </dsp:nvSpPr>
      <dsp:spPr>
        <a:xfrm>
          <a:off x="209964" y="1891714"/>
          <a:ext cx="381754" cy="381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CE879-312F-4D82-A118-F5AA14F0AD09}">
      <dsp:nvSpPr>
        <dsp:cNvPr id="0" name=""/>
        <dsp:cNvSpPr/>
      </dsp:nvSpPr>
      <dsp:spPr>
        <a:xfrm>
          <a:off x="801683" y="1735542"/>
          <a:ext cx="5001547" cy="694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9" tIns="73459" rIns="73459" bIns="7345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General public</a:t>
          </a:r>
        </a:p>
      </dsp:txBody>
      <dsp:txXfrm>
        <a:off x="801683" y="1735542"/>
        <a:ext cx="5001547" cy="694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A8539-F05A-A545-AEA3-18A3F60B9745}">
      <dsp:nvSpPr>
        <dsp:cNvPr id="0" name=""/>
        <dsp:cNvSpPr/>
      </dsp:nvSpPr>
      <dsp:spPr>
        <a:xfrm>
          <a:off x="0" y="0"/>
          <a:ext cx="4108399" cy="571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Predictive algorithm for end users</a:t>
          </a:r>
        </a:p>
      </dsp:txBody>
      <dsp:txXfrm>
        <a:off x="16736" y="16736"/>
        <a:ext cx="3443526" cy="537931"/>
      </dsp:txXfrm>
    </dsp:sp>
    <dsp:sp modelId="{D2A59675-D13A-884D-BACF-3EF2DF1F434C}">
      <dsp:nvSpPr>
        <dsp:cNvPr id="0" name=""/>
        <dsp:cNvSpPr/>
      </dsp:nvSpPr>
      <dsp:spPr>
        <a:xfrm>
          <a:off x="344078" y="675294"/>
          <a:ext cx="4108399" cy="571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6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85121"/>
                <a:satOff val="-27976"/>
                <a:lumOff val="26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85121"/>
                <a:satOff val="-27976"/>
                <a:lumOff val="26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Rapid identification of most appropriate policies for their communities</a:t>
          </a:r>
        </a:p>
      </dsp:txBody>
      <dsp:txXfrm>
        <a:off x="360814" y="692030"/>
        <a:ext cx="3359436" cy="537931"/>
      </dsp:txXfrm>
    </dsp:sp>
    <dsp:sp modelId="{38A2C4D4-4948-C648-8C15-ADE05E431789}">
      <dsp:nvSpPr>
        <dsp:cNvPr id="0" name=""/>
        <dsp:cNvSpPr/>
      </dsp:nvSpPr>
      <dsp:spPr>
        <a:xfrm>
          <a:off x="683021" y="1350589"/>
          <a:ext cx="4108399" cy="571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2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70242"/>
                <a:satOff val="-55952"/>
                <a:lumOff val="52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70242"/>
                <a:satOff val="-55952"/>
                <a:lumOff val="52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Accelerate policy decision making</a:t>
          </a:r>
        </a:p>
      </dsp:txBody>
      <dsp:txXfrm>
        <a:off x="699757" y="1367325"/>
        <a:ext cx="3364572" cy="537931"/>
      </dsp:txXfrm>
    </dsp:sp>
    <dsp:sp modelId="{CBBC3127-92B6-0449-9EF5-8CFDEFCA18BF}">
      <dsp:nvSpPr>
        <dsp:cNvPr id="0" name=""/>
        <dsp:cNvSpPr/>
      </dsp:nvSpPr>
      <dsp:spPr>
        <a:xfrm>
          <a:off x="1027099" y="2025884"/>
          <a:ext cx="4108399" cy="571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Save more lives</a:t>
          </a:r>
        </a:p>
      </dsp:txBody>
      <dsp:txXfrm>
        <a:off x="1043835" y="2042620"/>
        <a:ext cx="3359436" cy="537931"/>
      </dsp:txXfrm>
    </dsp:sp>
    <dsp:sp modelId="{7764115F-0B0A-DC4E-9FA9-AF931DFC0C21}">
      <dsp:nvSpPr>
        <dsp:cNvPr id="0" name=""/>
        <dsp:cNvSpPr/>
      </dsp:nvSpPr>
      <dsp:spPr>
        <a:xfrm>
          <a:off x="3736987" y="437643"/>
          <a:ext cx="371412" cy="3714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20555" y="437643"/>
        <a:ext cx="204276" cy="279488"/>
      </dsp:txXfrm>
    </dsp:sp>
    <dsp:sp modelId="{6E56B54A-C95D-0746-984F-9851124A5C83}">
      <dsp:nvSpPr>
        <dsp:cNvPr id="0" name=""/>
        <dsp:cNvSpPr/>
      </dsp:nvSpPr>
      <dsp:spPr>
        <a:xfrm>
          <a:off x="4081065" y="1112937"/>
          <a:ext cx="371412" cy="3714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164633" y="1112937"/>
        <a:ext cx="204276" cy="279488"/>
      </dsp:txXfrm>
    </dsp:sp>
    <dsp:sp modelId="{3E691913-5CB9-1946-A92A-66511184F329}">
      <dsp:nvSpPr>
        <dsp:cNvPr id="0" name=""/>
        <dsp:cNvSpPr/>
      </dsp:nvSpPr>
      <dsp:spPr>
        <a:xfrm>
          <a:off x="4420008" y="1788232"/>
          <a:ext cx="371412" cy="3714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503576" y="1788232"/>
        <a:ext cx="204276" cy="279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88481-C963-4DD3-9995-A0F27BBBD8C0}">
      <dsp:nvSpPr>
        <dsp:cNvPr id="0" name=""/>
        <dsp:cNvSpPr/>
      </dsp:nvSpPr>
      <dsp:spPr>
        <a:xfrm>
          <a:off x="0" y="4374"/>
          <a:ext cx="11087100" cy="964767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77FEE-6987-4028-BA03-D3B39712C21C}">
      <dsp:nvSpPr>
        <dsp:cNvPr id="0" name=""/>
        <dsp:cNvSpPr/>
      </dsp:nvSpPr>
      <dsp:spPr>
        <a:xfrm>
          <a:off x="338465" y="0"/>
          <a:ext cx="531140" cy="530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4CF15-8781-4C7E-B670-B15486993F76}">
      <dsp:nvSpPr>
        <dsp:cNvPr id="0" name=""/>
        <dsp:cNvSpPr/>
      </dsp:nvSpPr>
      <dsp:spPr>
        <a:xfrm>
          <a:off x="1114824" y="30429"/>
          <a:ext cx="9624177" cy="96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04" tIns="102204" rIns="102204" bIns="102204" numCol="1" spcCol="1270" anchor="ctr" anchorCtr="0">
          <a:noAutofit/>
        </a:bodyPr>
        <a:lstStyle/>
        <a:p>
          <a:pPr marL="1600200" lvl="0" indent="-160020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 1-2:     Extensive data collection of samples and features </a:t>
          </a:r>
          <a:r>
            <a:rPr lang="en-US" sz="2000" i="1" kern="1200" dirty="0"/>
            <a:t>(county-level community characteristics for additional US states; effectiveness of multiple policies: mask, stay at home, business closure)</a:t>
          </a:r>
          <a:endParaRPr lang="en-US" sz="2000" kern="1200" dirty="0"/>
        </a:p>
      </dsp:txBody>
      <dsp:txXfrm>
        <a:off x="1114824" y="30429"/>
        <a:ext cx="9624177" cy="965710"/>
      </dsp:txXfrm>
    </dsp:sp>
    <dsp:sp modelId="{7CE12026-C968-4B3F-8D63-52E7B19921A4}">
      <dsp:nvSpPr>
        <dsp:cNvPr id="0" name=""/>
        <dsp:cNvSpPr/>
      </dsp:nvSpPr>
      <dsp:spPr>
        <a:xfrm>
          <a:off x="0" y="1173392"/>
          <a:ext cx="11087100" cy="964767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EF6F3-20D0-49FD-9492-24F35AD5E2E2}">
      <dsp:nvSpPr>
        <dsp:cNvPr id="0" name=""/>
        <dsp:cNvSpPr/>
      </dsp:nvSpPr>
      <dsp:spPr>
        <a:xfrm>
          <a:off x="338465" y="1452250"/>
          <a:ext cx="531140" cy="530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91AC1-659D-45CF-BA19-6AC45289A556}">
      <dsp:nvSpPr>
        <dsp:cNvPr id="0" name=""/>
        <dsp:cNvSpPr/>
      </dsp:nvSpPr>
      <dsp:spPr>
        <a:xfrm>
          <a:off x="1114824" y="1355776"/>
          <a:ext cx="9624177" cy="96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04" tIns="102204" rIns="102204" bIns="102204" numCol="1" spcCol="1270" anchor="ctr" anchorCtr="0">
          <a:noAutofit/>
        </a:bodyPr>
        <a:lstStyle/>
        <a:p>
          <a:pPr marL="1143000" lvl="0" indent="-114300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 3-4:      Examine and prepare data for analysis</a:t>
          </a:r>
          <a:endParaRPr lang="en-US" sz="2000" i="1" kern="1200" dirty="0"/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	           </a:t>
          </a:r>
          <a:r>
            <a:rPr lang="en-US" sz="2000" kern="1200" dirty="0"/>
            <a:t>Plot time-series </a:t>
          </a:r>
          <a:r>
            <a:rPr lang="en-US" sz="2000" i="1" kern="1200" dirty="0"/>
            <a:t>(pre/post policy) </a:t>
          </a:r>
          <a:r>
            <a:rPr lang="en-US" sz="2000" kern="1200" dirty="0"/>
            <a:t>&amp; data visualization</a:t>
          </a:r>
        </a:p>
      </dsp:txBody>
      <dsp:txXfrm>
        <a:off x="1114824" y="1355776"/>
        <a:ext cx="9624177" cy="965710"/>
      </dsp:txXfrm>
    </dsp:sp>
    <dsp:sp modelId="{40D06735-FA40-464D-B015-172FF7DD0AB4}">
      <dsp:nvSpPr>
        <dsp:cNvPr id="0" name=""/>
        <dsp:cNvSpPr/>
      </dsp:nvSpPr>
      <dsp:spPr>
        <a:xfrm>
          <a:off x="0" y="2342409"/>
          <a:ext cx="11087100" cy="964767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5AEC0-C0D9-4866-8532-1D6C2773C7DE}">
      <dsp:nvSpPr>
        <dsp:cNvPr id="0" name=""/>
        <dsp:cNvSpPr/>
      </dsp:nvSpPr>
      <dsp:spPr>
        <a:xfrm>
          <a:off x="338465" y="3950890"/>
          <a:ext cx="531140" cy="530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6DCAE-9B1D-497F-8A08-006E1A35812F}">
      <dsp:nvSpPr>
        <dsp:cNvPr id="0" name=""/>
        <dsp:cNvSpPr/>
      </dsp:nvSpPr>
      <dsp:spPr>
        <a:xfrm>
          <a:off x="1114824" y="2472684"/>
          <a:ext cx="9624177" cy="96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04" tIns="102204" rIns="102204" bIns="102204" numCol="1" spcCol="1270" anchor="ctr" anchorCtr="0">
          <a:noAutofit/>
        </a:bodyPr>
        <a:lstStyle/>
        <a:p>
          <a:pPr marL="1663700" lvl="0" indent="-166370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2000" kern="1200" dirty="0"/>
            <a:t>Week 5-6:      Create subgroups using clustering, including k-means; conduct dimensionality reduction</a:t>
          </a:r>
        </a:p>
      </dsp:txBody>
      <dsp:txXfrm>
        <a:off x="1114824" y="2472684"/>
        <a:ext cx="9624177" cy="965710"/>
      </dsp:txXfrm>
    </dsp:sp>
    <dsp:sp modelId="{F1000C4D-F8A8-4D90-A529-C2919124B9AB}">
      <dsp:nvSpPr>
        <dsp:cNvPr id="0" name=""/>
        <dsp:cNvSpPr/>
      </dsp:nvSpPr>
      <dsp:spPr>
        <a:xfrm>
          <a:off x="0" y="3511427"/>
          <a:ext cx="11087100" cy="964767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CA5C4-CC37-45B6-87A1-F24CA6BE7D52}">
      <dsp:nvSpPr>
        <dsp:cNvPr id="0" name=""/>
        <dsp:cNvSpPr/>
      </dsp:nvSpPr>
      <dsp:spPr>
        <a:xfrm>
          <a:off x="338465" y="2475404"/>
          <a:ext cx="531140" cy="530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EC888-2777-4A11-918A-CEFBB0D64BEC}">
      <dsp:nvSpPr>
        <dsp:cNvPr id="0" name=""/>
        <dsp:cNvSpPr/>
      </dsp:nvSpPr>
      <dsp:spPr>
        <a:xfrm>
          <a:off x="1114824" y="3511427"/>
          <a:ext cx="9624177" cy="96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04" tIns="102204" rIns="102204" bIns="10220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 7-8:      Conduct predictive analysis of policy effectiveness; finalize 		predictive algorithm.</a:t>
          </a:r>
        </a:p>
      </dsp:txBody>
      <dsp:txXfrm>
        <a:off x="1114824" y="3511427"/>
        <a:ext cx="9624177" cy="96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3E8C5-B94C-4399-A04E-3444D3734C3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353B2-4A69-41E8-A540-B035491B1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53B2-4A69-41E8-A540-B035491B1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9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53B2-4A69-41E8-A540-B035491B1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53B2-4A69-41E8-A540-B035491B1C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53B2-4A69-41E8-A540-B035491B1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53B2-4A69-41E8-A540-B035491B1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53B2-4A69-41E8-A540-B035491B1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53B2-4A69-41E8-A540-B035491B1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53B2-4A69-41E8-A540-B035491B1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4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53B2-4A69-41E8-A540-B035491B1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53B2-4A69-41E8-A540-B035491B1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1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1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0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6" r:id="rId6"/>
    <p:sldLayoutId id="2147483743" r:id="rId7"/>
    <p:sldLayoutId id="2147483744" r:id="rId8"/>
    <p:sldLayoutId id="2147483733" r:id="rId9"/>
    <p:sldLayoutId id="2147483734" r:id="rId10"/>
    <p:sldLayoutId id="2147483735" r:id="rId11"/>
    <p:sldLayoutId id="21474837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4.png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9.wdp"/><Relationship Id="rId12" Type="http://schemas.microsoft.com/office/2007/relationships/hdphoto" Target="../media/hdphoto10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microsoft.com/office/2007/relationships/hdphoto" Target="../media/hdphoto5.wdp"/><Relationship Id="rId4" Type="http://schemas.microsoft.com/office/2007/relationships/hdphoto" Target="../media/hdphoto8.wdp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bluejkrew/TDI_Capstone" TargetMode="External"/><Relationship Id="rId4" Type="http://schemas.microsoft.com/office/2007/relationships/hdphoto" Target="../media/hdphoto1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data.ny.gov/Health/New-York-State-Statewide-COVID-19-Testing/xdss-u53e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icpsr.org/openicpsr/project/119446/version/V44/view" TargetMode="External"/><Relationship Id="rId5" Type="http://schemas.openxmlformats.org/officeDocument/2006/relationships/hyperlink" Target="https://www.health.ny.gov/statistics/vital_statistics/2010/table02.htm" TargetMode="External"/><Relationship Id="rId4" Type="http://schemas.openxmlformats.org/officeDocument/2006/relationships/hyperlink" Target="https://data.ny.gov/Government-Finance/Annual-Population-Estimates-for-New-York-State-and/krt9-ym2k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D29B3-2E61-47AF-8676-97F7A32A3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4F47F-8BBC-4C6D-B96B-045E5332C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230" y="2870120"/>
            <a:ext cx="6956731" cy="2075536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Felix Titling" pitchFamily="82" charset="77"/>
              </a:rPr>
              <a:t>Targeted Strategies in Reducing the Spread of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26213-4F4A-4FAC-A252-C8A37EB7D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231" y="4935955"/>
            <a:ext cx="6719512" cy="870956"/>
          </a:xfrm>
        </p:spPr>
        <p:txBody>
          <a:bodyPr>
            <a:normAutofit/>
          </a:bodyPr>
          <a:lstStyle/>
          <a:p>
            <a:r>
              <a:rPr lang="en-US" sz="2000" cap="none" dirty="0">
                <a:solidFill>
                  <a:schemeClr val="accent5">
                    <a:lumMod val="75000"/>
                  </a:schemeClr>
                </a:solidFill>
              </a:rPr>
              <a:t>Effectiveness of policies on data-driven subgroups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D599A-0218-4FBE-80DA-DC7D768AB7D1}"/>
              </a:ext>
            </a:extLst>
          </p:cNvPr>
          <p:cNvSpPr txBox="1"/>
          <p:nvPr/>
        </p:nvSpPr>
        <p:spPr>
          <a:xfrm>
            <a:off x="9681643" y="5674814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elix Titling" panose="04060505060202020A04" pitchFamily="82" charset="0"/>
              </a:rPr>
              <a:t>Jonathan Tsao</a:t>
            </a:r>
          </a:p>
        </p:txBody>
      </p:sp>
    </p:spTree>
    <p:extLst>
      <p:ext uri="{BB962C8B-B14F-4D97-AF65-F5344CB8AC3E}">
        <p14:creationId xmlns:p14="http://schemas.microsoft.com/office/powerpoint/2010/main" val="145853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ECDDBA-445F-4CD0-B68E-CFBE25BBEF98}"/>
              </a:ext>
            </a:extLst>
          </p:cNvPr>
          <p:cNvSpPr txBox="1"/>
          <p:nvPr/>
        </p:nvSpPr>
        <p:spPr>
          <a:xfrm>
            <a:off x="2851150" y="2971800"/>
            <a:ext cx="648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elix Titling" pitchFamily="82" charset="77"/>
              </a:rPr>
              <a:t>THANK YOU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223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3FCC6-06EF-4CDE-8B38-9089C0D4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Felix Titling" pitchFamily="82" charset="77"/>
              </a:rPr>
              <a:t>Project motivation</a:t>
            </a:r>
          </a:p>
        </p:txBody>
      </p:sp>
      <p:pic>
        <p:nvPicPr>
          <p:cNvPr id="1028" name="Picture 4" descr="COVID-19 Update from Mayor Strickland (8-7) - City of Memphis">
            <a:extLst>
              <a:ext uri="{FF2B5EF4-FFF2-40B4-BE49-F238E27FC236}">
                <a16:creationId xmlns:a16="http://schemas.microsoft.com/office/drawing/2014/main" id="{AF559DF3-455A-4949-BB47-7D2E9BDB4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6" r="37756"/>
          <a:stretch/>
        </p:blipFill>
        <p:spPr bwMode="auto"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1D0A-BF24-42F9-9BC7-4C6DA8F0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0" y="2361873"/>
            <a:ext cx="5067298" cy="399606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The COVID-19 pandemic has significantly affected all of us. </a:t>
            </a:r>
          </a:p>
          <a:p>
            <a:r>
              <a:rPr lang="en-US" sz="2400" dirty="0"/>
              <a:t>The effectiveness of state-mandated interventions (e.g. masks, stay at home, travel restrictions) are still debated</a:t>
            </a:r>
          </a:p>
          <a:p>
            <a:r>
              <a:rPr lang="en-US" sz="2400" dirty="0"/>
              <a:t>There is vast heterogeneity among US states both in population and COVID-19 policies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2400" dirty="0"/>
              <a:t>We need a more </a:t>
            </a:r>
            <a:r>
              <a:rPr lang="en-US" sz="2400" b="1" dirty="0"/>
              <a:t>targeted</a:t>
            </a:r>
            <a:r>
              <a:rPr lang="en-US" sz="2400" dirty="0"/>
              <a:t> approach that would address </a:t>
            </a:r>
            <a:r>
              <a:rPr lang="en-US" sz="2400" b="1" dirty="0"/>
              <a:t>specific</a:t>
            </a:r>
            <a:r>
              <a:rPr lang="en-US" sz="2400" dirty="0"/>
              <a:t> needs of each community.</a:t>
            </a:r>
          </a:p>
          <a:p>
            <a:endParaRPr lang="en-US" sz="2000" dirty="0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6FA7A00-585C-634D-B85C-D77BDDE4FB75}"/>
              </a:ext>
            </a:extLst>
          </p:cNvPr>
          <p:cNvSpPr/>
          <p:nvPr/>
        </p:nvSpPr>
        <p:spPr>
          <a:xfrm rot="16200000">
            <a:off x="6379436" y="5129482"/>
            <a:ext cx="1025520" cy="1595439"/>
          </a:xfrm>
          <a:prstGeom prst="halfFrame">
            <a:avLst>
              <a:gd name="adj1" fmla="val 6367"/>
              <a:gd name="adj2" fmla="val 5260"/>
            </a:avLst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4BE41A74-19BD-B040-AFE9-51F75BA8A054}"/>
              </a:ext>
            </a:extLst>
          </p:cNvPr>
          <p:cNvSpPr/>
          <p:nvPr/>
        </p:nvSpPr>
        <p:spPr>
          <a:xfrm rot="5400000">
            <a:off x="10231470" y="4315863"/>
            <a:ext cx="679513" cy="1828796"/>
          </a:xfrm>
          <a:prstGeom prst="halfFrame">
            <a:avLst>
              <a:gd name="adj1" fmla="val 10833"/>
              <a:gd name="adj2" fmla="val 10204"/>
            </a:avLst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0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9BE6ED-5E9E-244A-9302-22D5B607C025}"/>
              </a:ext>
            </a:extLst>
          </p:cNvPr>
          <p:cNvSpPr/>
          <p:nvPr/>
        </p:nvSpPr>
        <p:spPr>
          <a:xfrm>
            <a:off x="14415" y="0"/>
            <a:ext cx="3943223" cy="3117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e Racial Heterogeneity Project: Implications for Educational Research,  Practice and Policy - ACT Center for Equity in LearningACT Center for  Equity in Learning">
            <a:extLst>
              <a:ext uri="{FF2B5EF4-FFF2-40B4-BE49-F238E27FC236}">
                <a16:creationId xmlns:a16="http://schemas.microsoft.com/office/drawing/2014/main" id="{20C58BC2-AFE4-B14B-B79A-7E70C8E54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" t="26875" r="4399" b="29375"/>
          <a:stretch/>
        </p:blipFill>
        <p:spPr bwMode="auto">
          <a:xfrm>
            <a:off x="701015" y="1083937"/>
            <a:ext cx="6491183" cy="376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g data approaches to decomposing heterogeneity across the autism spectrum  | Molecular Psychiatry">
            <a:extLst>
              <a:ext uri="{FF2B5EF4-FFF2-40B4-BE49-F238E27FC236}">
                <a16:creationId xmlns:a16="http://schemas.microsoft.com/office/drawing/2014/main" id="{664571CE-0A40-2F48-8452-FAA90A8CA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340" b="26393" l="46561" r="93958"/>
                    </a14:imgEffect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37" t="18458" r="117" b="72725"/>
          <a:stretch/>
        </p:blipFill>
        <p:spPr bwMode="auto">
          <a:xfrm>
            <a:off x="464244" y="5301881"/>
            <a:ext cx="6758550" cy="88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DA44E161-8FD8-7D4E-9038-DE2371CBA552}"/>
              </a:ext>
            </a:extLst>
          </p:cNvPr>
          <p:cNvSpPr/>
          <p:nvPr/>
        </p:nvSpPr>
        <p:spPr>
          <a:xfrm rot="6953272">
            <a:off x="1668522" y="3944843"/>
            <a:ext cx="1899264" cy="855294"/>
          </a:xfrm>
          <a:prstGeom prst="rightArrow">
            <a:avLst>
              <a:gd name="adj1" fmla="val 45535"/>
              <a:gd name="adj2" fmla="val 53591"/>
            </a:avLst>
          </a:prstGeom>
          <a:solidFill>
            <a:srgbClr val="40404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8" name="Picture 16" descr="Why do COVID-19 deaths in Sweden always appear to decrease in the last 10  days? - Our World in Data">
            <a:extLst>
              <a:ext uri="{FF2B5EF4-FFF2-40B4-BE49-F238E27FC236}">
                <a16:creationId xmlns:a16="http://schemas.microsoft.com/office/drawing/2014/main" id="{BBDBA8CD-B104-1F48-8378-03B2CE5B0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3"/>
          <a:stretch/>
        </p:blipFill>
        <p:spPr bwMode="auto">
          <a:xfrm>
            <a:off x="7903058" y="1938156"/>
            <a:ext cx="3419211" cy="25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ets stay home typography family icon symbol Vector Image">
            <a:extLst>
              <a:ext uri="{FF2B5EF4-FFF2-40B4-BE49-F238E27FC236}">
                <a16:creationId xmlns:a16="http://schemas.microsoft.com/office/drawing/2014/main" id="{9DF4C60E-320F-3E4C-B569-F1220863D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t="11250" r="15725" b="16350"/>
          <a:stretch/>
        </p:blipFill>
        <p:spPr bwMode="auto">
          <a:xfrm>
            <a:off x="10299312" y="1251224"/>
            <a:ext cx="1168102" cy="13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ace Masks - sealandgear.com">
            <a:extLst>
              <a:ext uri="{FF2B5EF4-FFF2-40B4-BE49-F238E27FC236}">
                <a16:creationId xmlns:a16="http://schemas.microsoft.com/office/drawing/2014/main" id="{744C5358-3B5C-4448-BF5E-1B54467B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064" y="2168267"/>
            <a:ext cx="1665949" cy="166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Udyam Registration and New Classification for MSMEs – All You Need to Know.  – The Financial Lens">
            <a:extLst>
              <a:ext uri="{FF2B5EF4-FFF2-40B4-BE49-F238E27FC236}">
                <a16:creationId xmlns:a16="http://schemas.microsoft.com/office/drawing/2014/main" id="{2384946B-086A-0943-B2C7-1B8C9A6E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045" y="1778916"/>
            <a:ext cx="1665949" cy="5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COVID-19 - March 14 Update - Iron Cross Athletics">
            <a:extLst>
              <a:ext uri="{FF2B5EF4-FFF2-40B4-BE49-F238E27FC236}">
                <a16:creationId xmlns:a16="http://schemas.microsoft.com/office/drawing/2014/main" id="{9A5E6854-B236-9648-8170-A27CA1D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grayscl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941" b="94059" l="10000" r="90000">
                        <a14:foregroundMark x1="47556" y1="9571" x2="47556" y2="9571"/>
                        <a14:foregroundMark x1="50222" y1="5941" x2="50222" y2="5941"/>
                        <a14:foregroundMark x1="59556" y1="40924" x2="59556" y2="40924"/>
                        <a14:foregroundMark x1="21333" y1="94059" x2="21333" y2="94059"/>
                        <a14:foregroundMark x1="20667" y1="70627" x2="20667" y2="70627"/>
                        <a14:foregroundMark x1="31333" y1="60396" x2="31333" y2="60396"/>
                        <a14:foregroundMark x1="38889" y1="64026" x2="38889" y2="64026"/>
                        <a14:foregroundMark x1="51556" y1="63366" x2="51556" y2="63366"/>
                        <a14:foregroundMark x1="60667" y1="64026" x2="60667" y2="64026"/>
                        <a14:foregroundMark x1="69556" y1="64026" x2="69556" y2="64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472" y="1295825"/>
            <a:ext cx="723922" cy="48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B67B560F-BF21-C741-B284-7AA8B12872FB}"/>
              </a:ext>
            </a:extLst>
          </p:cNvPr>
          <p:cNvSpPr/>
          <p:nvPr/>
        </p:nvSpPr>
        <p:spPr>
          <a:xfrm rot="3150995">
            <a:off x="4095967" y="3917587"/>
            <a:ext cx="1899264" cy="855294"/>
          </a:xfrm>
          <a:prstGeom prst="rightArrow">
            <a:avLst>
              <a:gd name="adj1" fmla="val 45535"/>
              <a:gd name="adj2" fmla="val 53591"/>
            </a:avLst>
          </a:prstGeom>
          <a:solidFill>
            <a:srgbClr val="40404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4F135-D61A-D643-A715-4C5831A52793}"/>
              </a:ext>
            </a:extLst>
          </p:cNvPr>
          <p:cNvSpPr txBox="1"/>
          <p:nvPr/>
        </p:nvSpPr>
        <p:spPr>
          <a:xfrm>
            <a:off x="7212353" y="5503989"/>
            <a:ext cx="481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subgroups based on community-level characteristics that would predict effectiveness of COVID-19 policies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62BAB3E-2775-E049-A6A8-C80D650E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05" y="315196"/>
            <a:ext cx="11681381" cy="4966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Felix Titling" pitchFamily="82" charset="77"/>
              </a:rPr>
              <a:t>Addressing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168144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9BE6ED-5E9E-244A-9302-22D5B607C025}"/>
              </a:ext>
            </a:extLst>
          </p:cNvPr>
          <p:cNvSpPr/>
          <p:nvPr/>
        </p:nvSpPr>
        <p:spPr>
          <a:xfrm>
            <a:off x="14415" y="0"/>
            <a:ext cx="3943223" cy="3117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e Racial Heterogeneity Project: Implications for Educational Research,  Practice and Policy - ACT Center for Equity in LearningACT Center for  Equity in Learning">
            <a:extLst>
              <a:ext uri="{FF2B5EF4-FFF2-40B4-BE49-F238E27FC236}">
                <a16:creationId xmlns:a16="http://schemas.microsoft.com/office/drawing/2014/main" id="{20C58BC2-AFE4-B14B-B79A-7E70C8E54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" t="26875" r="4399" b="29375"/>
          <a:stretch/>
        </p:blipFill>
        <p:spPr bwMode="auto">
          <a:xfrm>
            <a:off x="701015" y="1083937"/>
            <a:ext cx="6491183" cy="376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g data approaches to decomposing heterogeneity across the autism spectrum  | Molecular Psychiatry">
            <a:extLst>
              <a:ext uri="{FF2B5EF4-FFF2-40B4-BE49-F238E27FC236}">
                <a16:creationId xmlns:a16="http://schemas.microsoft.com/office/drawing/2014/main" id="{664571CE-0A40-2F48-8452-FAA90A8CA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340" b="26393" l="46561" r="93958"/>
                    </a14:imgEffect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37" t="18458" r="117" b="72725"/>
          <a:stretch/>
        </p:blipFill>
        <p:spPr bwMode="auto">
          <a:xfrm>
            <a:off x="464244" y="5301881"/>
            <a:ext cx="6758550" cy="88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DA44E161-8FD8-7D4E-9038-DE2371CBA552}"/>
              </a:ext>
            </a:extLst>
          </p:cNvPr>
          <p:cNvSpPr/>
          <p:nvPr/>
        </p:nvSpPr>
        <p:spPr>
          <a:xfrm rot="6953272">
            <a:off x="1668522" y="3944843"/>
            <a:ext cx="1899264" cy="855294"/>
          </a:xfrm>
          <a:prstGeom prst="rightArrow">
            <a:avLst>
              <a:gd name="adj1" fmla="val 45535"/>
              <a:gd name="adj2" fmla="val 53591"/>
            </a:avLst>
          </a:prstGeom>
          <a:solidFill>
            <a:srgbClr val="40404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67B560F-BF21-C741-B284-7AA8B12872FB}"/>
              </a:ext>
            </a:extLst>
          </p:cNvPr>
          <p:cNvSpPr/>
          <p:nvPr/>
        </p:nvSpPr>
        <p:spPr>
          <a:xfrm rot="3150995">
            <a:off x="4095967" y="3917587"/>
            <a:ext cx="1899264" cy="855294"/>
          </a:xfrm>
          <a:prstGeom prst="rightArrow">
            <a:avLst>
              <a:gd name="adj1" fmla="val 45535"/>
              <a:gd name="adj2" fmla="val 53591"/>
            </a:avLst>
          </a:prstGeom>
          <a:solidFill>
            <a:srgbClr val="40404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62BAB3E-2775-E049-A6A8-C80D650E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871" y="3429000"/>
            <a:ext cx="3421240" cy="496655"/>
          </a:xfrm>
        </p:spPr>
        <p:txBody>
          <a:bodyPr>
            <a:noAutofit/>
          </a:bodyPr>
          <a:lstStyle/>
          <a:p>
            <a:r>
              <a:rPr lang="en-US" sz="1800" b="1" i="1" dirty="0">
                <a:latin typeface="+mn-lt"/>
              </a:rPr>
              <a:t>STEP 1: IDENTIFY SUBGROUPS</a:t>
            </a:r>
            <a:br>
              <a:rPr lang="en-US" sz="1800" i="1" dirty="0">
                <a:latin typeface="+mn-lt"/>
              </a:rPr>
            </a:br>
            <a:br>
              <a:rPr lang="en-US" sz="1800" i="1" dirty="0">
                <a:latin typeface="+mn-lt"/>
              </a:rPr>
            </a:br>
            <a:r>
              <a:rPr lang="en-US" sz="1800" dirty="0">
                <a:latin typeface="+mn-lt"/>
              </a:rPr>
              <a:t>Use multivariate approaches (e.g. cluster analysis) to identify subgroups of communities using relevant characteristics (e.g. population density, income, age)</a:t>
            </a:r>
          </a:p>
        </p:txBody>
      </p:sp>
    </p:spTree>
    <p:extLst>
      <p:ext uri="{BB962C8B-B14F-4D97-AF65-F5344CB8AC3E}">
        <p14:creationId xmlns:p14="http://schemas.microsoft.com/office/powerpoint/2010/main" val="331285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6" descr="Why do COVID-19 deaths in Sweden always appear to decrease in the last 10  days? - Our World in Data">
            <a:extLst>
              <a:ext uri="{FF2B5EF4-FFF2-40B4-BE49-F238E27FC236}">
                <a16:creationId xmlns:a16="http://schemas.microsoft.com/office/drawing/2014/main" id="{FD1D7CFF-8861-6E42-9CF0-2E1F62D64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3"/>
          <a:stretch/>
        </p:blipFill>
        <p:spPr bwMode="auto">
          <a:xfrm>
            <a:off x="7903058" y="1938156"/>
            <a:ext cx="3419211" cy="25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430E-F56B-DA4B-88EC-4F499FAE14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11363"/>
            <a:ext cx="10515600" cy="41608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12" descr="Lets stay home typography family icon symbol Vector Image">
            <a:extLst>
              <a:ext uri="{FF2B5EF4-FFF2-40B4-BE49-F238E27FC236}">
                <a16:creationId xmlns:a16="http://schemas.microsoft.com/office/drawing/2014/main" id="{7856EE75-0EF1-0B40-93E8-F07134825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t="11250" r="15725" b="16350"/>
          <a:stretch/>
        </p:blipFill>
        <p:spPr bwMode="auto">
          <a:xfrm>
            <a:off x="10299312" y="1251224"/>
            <a:ext cx="1168102" cy="13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ace Masks - sealandgear.com">
            <a:extLst>
              <a:ext uri="{FF2B5EF4-FFF2-40B4-BE49-F238E27FC236}">
                <a16:creationId xmlns:a16="http://schemas.microsoft.com/office/drawing/2014/main" id="{97FC5574-7068-5347-9E2E-DF061D1E7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064" y="2168267"/>
            <a:ext cx="1665949" cy="166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 descr="Udyam Registration and New Classification for MSMEs – All You Need to Know.  – The Financial Lens">
            <a:extLst>
              <a:ext uri="{FF2B5EF4-FFF2-40B4-BE49-F238E27FC236}">
                <a16:creationId xmlns:a16="http://schemas.microsoft.com/office/drawing/2014/main" id="{0C984B54-B0DB-0D4B-AA88-5DE9EAAC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045" y="1778916"/>
            <a:ext cx="1665949" cy="5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COVID-19 - March 14 Update - Iron Cross Athletics">
            <a:extLst>
              <a:ext uri="{FF2B5EF4-FFF2-40B4-BE49-F238E27FC236}">
                <a16:creationId xmlns:a16="http://schemas.microsoft.com/office/drawing/2014/main" id="{4BC796FB-0CEC-044E-90BD-BE862A3EC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941" b="94059" l="10000" r="90000">
                        <a14:foregroundMark x1="47556" y1="9571" x2="47556" y2="9571"/>
                        <a14:foregroundMark x1="50222" y1="5941" x2="50222" y2="5941"/>
                        <a14:foregroundMark x1="59556" y1="40924" x2="59556" y2="40924"/>
                        <a14:foregroundMark x1="21333" y1="94059" x2="21333" y2="94059"/>
                        <a14:foregroundMark x1="20667" y1="70627" x2="20667" y2="70627"/>
                        <a14:foregroundMark x1="31333" y1="60396" x2="31333" y2="60396"/>
                        <a14:foregroundMark x1="38889" y1="64026" x2="38889" y2="64026"/>
                        <a14:foregroundMark x1="51556" y1="63366" x2="51556" y2="63366"/>
                        <a14:foregroundMark x1="60667" y1="64026" x2="60667" y2="64026"/>
                        <a14:foregroundMark x1="69556" y1="64026" x2="69556" y2="64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472" y="1295825"/>
            <a:ext cx="723922" cy="48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BD89E7-934E-3143-BD8D-972F742453EE}"/>
              </a:ext>
            </a:extLst>
          </p:cNvPr>
          <p:cNvSpPr/>
          <p:nvPr/>
        </p:nvSpPr>
        <p:spPr>
          <a:xfrm>
            <a:off x="1126794" y="26144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STEP 2: EVALUATE EFFECTIVENESS</a:t>
            </a:r>
          </a:p>
          <a:p>
            <a:br>
              <a:rPr lang="en-US" i="1" dirty="0"/>
            </a:br>
            <a:r>
              <a:rPr lang="en-US" dirty="0"/>
              <a:t>Use identified subgroups to evaluate effectiveness of COVID-19 policies (e.g. mask mandate, stay at home, and business closure order) using positivity rate as a measure of COVID-19 spread</a:t>
            </a:r>
          </a:p>
        </p:txBody>
      </p:sp>
      <p:pic>
        <p:nvPicPr>
          <p:cNvPr id="10" name="Picture 4" descr="Big data approaches to decomposing heterogeneity across the autism spectrum  | Molecular Psychiatry">
            <a:extLst>
              <a:ext uri="{FF2B5EF4-FFF2-40B4-BE49-F238E27FC236}">
                <a16:creationId xmlns:a16="http://schemas.microsoft.com/office/drawing/2014/main" id="{B07EB170-9ECA-6443-8C65-50610D47C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9340" b="26393" l="46561" r="93958"/>
                    </a14:imgEffect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37" t="18458" r="117" b="72725"/>
          <a:stretch/>
        </p:blipFill>
        <p:spPr bwMode="auto">
          <a:xfrm>
            <a:off x="464244" y="5301881"/>
            <a:ext cx="6758550" cy="88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4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A7BE-792C-4D68-BEEB-E03B84B9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18" y="373499"/>
            <a:ext cx="10748963" cy="13255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Felix Titling" pitchFamily="82" charset="77"/>
              </a:rPr>
              <a:t>Effectiveness of mask mandate in NY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5920F0-E463-4EF1-A1B3-9FF38DD655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81" y="2043866"/>
            <a:ext cx="4805500" cy="393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08562-EC56-4CEA-866F-DA14CC0FC21E}"/>
              </a:ext>
            </a:extLst>
          </p:cNvPr>
          <p:cNvSpPr txBox="1"/>
          <p:nvPr/>
        </p:nvSpPr>
        <p:spPr>
          <a:xfrm>
            <a:off x="6748325" y="2052518"/>
            <a:ext cx="460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1A6F0-EDFF-634F-9F0F-344934694AFF}"/>
              </a:ext>
            </a:extLst>
          </p:cNvPr>
          <p:cNvSpPr txBox="1"/>
          <p:nvPr/>
        </p:nvSpPr>
        <p:spPr>
          <a:xfrm>
            <a:off x="721518" y="1911397"/>
            <a:ext cx="52584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Preliminary analysis based on one state (NY) and using only two community characteristics.</a:t>
            </a:r>
          </a:p>
          <a:p>
            <a:endParaRPr lang="en-US" sz="2000" dirty="0"/>
          </a:p>
          <a:p>
            <a:r>
              <a:rPr lang="en-US" sz="2000" dirty="0"/>
              <a:t>Subgroups created using county-level population density and poverty rate: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 1: High pop. density, high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 2: High pop. density, low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 3: Low pop. density, high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 4: Low pop. density, low poverty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EC8B4-9264-6A4F-BA6A-7F9AE245A363}"/>
              </a:ext>
            </a:extLst>
          </p:cNvPr>
          <p:cNvCxnSpPr/>
          <p:nvPr/>
        </p:nvCxnSpPr>
        <p:spPr>
          <a:xfrm>
            <a:off x="7888944" y="1915398"/>
            <a:ext cx="0" cy="379107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DD70B7-F80D-BE4C-8CB5-8DAB1223A715}"/>
              </a:ext>
            </a:extLst>
          </p:cNvPr>
          <p:cNvSpPr txBox="1"/>
          <p:nvPr/>
        </p:nvSpPr>
        <p:spPr>
          <a:xfrm>
            <a:off x="6782462" y="5450215"/>
            <a:ext cx="1674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2060"/>
                </a:solidFill>
              </a:rPr>
              <a:t>Date of mask mandate implementation</a:t>
            </a:r>
          </a:p>
          <a:p>
            <a:r>
              <a:rPr lang="en-US" sz="1100" i="1" dirty="0">
                <a:solidFill>
                  <a:srgbClr val="002060"/>
                </a:solidFill>
              </a:rPr>
              <a:t>(4/17/2020)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7938D-C03F-6D48-988E-FB8650EFF476}"/>
              </a:ext>
            </a:extLst>
          </p:cNvPr>
          <p:cNvSpPr/>
          <p:nvPr/>
        </p:nvSpPr>
        <p:spPr>
          <a:xfrm>
            <a:off x="8827153" y="5732158"/>
            <a:ext cx="1571625" cy="30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47E5134A-DE4E-9848-9396-628280D02600}"/>
              </a:ext>
            </a:extLst>
          </p:cNvPr>
          <p:cNvSpPr txBox="1">
            <a:spLocks/>
          </p:cNvSpPr>
          <p:nvPr/>
        </p:nvSpPr>
        <p:spPr>
          <a:xfrm>
            <a:off x="7317303" y="6105894"/>
            <a:ext cx="4805500" cy="6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hlinkClick r:id="rId5"/>
              </a:rPr>
              <a:t>https://github.com/bluejkrew/TDI_Capstone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FCF73B-C07C-4E9A-A099-5AA33CD4A37F}"/>
              </a:ext>
            </a:extLst>
          </p:cNvPr>
          <p:cNvCxnSpPr/>
          <p:nvPr/>
        </p:nvCxnSpPr>
        <p:spPr>
          <a:xfrm>
            <a:off x="9283700" y="5080000"/>
            <a:ext cx="0" cy="294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80946-D5EF-4B26-8243-B89E778891EF}"/>
              </a:ext>
            </a:extLst>
          </p:cNvPr>
          <p:cNvCxnSpPr/>
          <p:nvPr/>
        </p:nvCxnSpPr>
        <p:spPr>
          <a:xfrm>
            <a:off x="9486900" y="5537200"/>
            <a:ext cx="44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AEC5078-6920-451B-BD29-AA16C54B9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62" y="5227058"/>
            <a:ext cx="5043293" cy="1257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40457-12E1-4549-8DB7-74501BC54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901" y="1320799"/>
            <a:ext cx="5404504" cy="48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6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12A8C-B32A-4491-A732-EDB98B52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Felix Titling" panose="020F0502020204030204" pitchFamily="34" charset="0"/>
                <a:cs typeface="Felix Titling" panose="020F0502020204030204" pitchFamily="34" charset="0"/>
              </a:rPr>
              <a:t>Current databases</a:t>
            </a:r>
            <a:endParaRPr lang="en-US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9ABAFB-77D2-5445-A549-5AD6AC108EFB}"/>
              </a:ext>
            </a:extLst>
          </p:cNvPr>
          <p:cNvSpPr/>
          <p:nvPr/>
        </p:nvSpPr>
        <p:spPr>
          <a:xfrm>
            <a:off x="469901" y="1930400"/>
            <a:ext cx="5842000" cy="424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New York State Statewide COVID-19 Testing: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hlinkClick r:id="rId3"/>
              </a:rPr>
              <a:t>https://health.data.ny.gov/Health/New-York-State-Statewide-COVID-19-Testing/xdss-u53e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Population Estimates (for Population Density): </a:t>
            </a:r>
            <a:r>
              <a:rPr lang="en-US" sz="1500" dirty="0">
                <a:hlinkClick r:id="rId4"/>
              </a:rPr>
              <a:t>https://data.ny.gov/Government-Finance/Annual-Population-Estimates-for-New-York-State-and/krt9-ym2k</a:t>
            </a: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Land Area (for Population Density): </a:t>
            </a:r>
            <a:r>
              <a:rPr lang="en-US" sz="1500" dirty="0">
                <a:hlinkClick r:id="rId5"/>
              </a:rPr>
              <a:t>https://www.health.ny.gov/statistics/vital_statistics/2010/table02.htm</a:t>
            </a: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Age and Poverty Rate Demographics: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       - Datausa.io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       - U.S. Census Tract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COVID-19 US State Policy Database: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hlinkClick r:id="rId6"/>
              </a:rPr>
              <a:t>https://www.openicpsr.org/openicpsr/project/119446/version/V44/view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*These are all publicly available databases.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9C825-C18E-49E1-BBAF-E50D5CFFFB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70000"/>
          </a:blip>
          <a:srcRect l="15352" r="11917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13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C393DE-1394-4E5E-8479-8B46B8EE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334BC-A5C9-4E98-B2FE-3FB7AD4D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A9479-8334-4D1F-8746-21050D1F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Felix Titling" panose="020F0502020204030204" pitchFamily="34" charset="0"/>
                <a:cs typeface="Felix Titling" panose="020F0502020204030204" pitchFamily="34" charset="0"/>
              </a:rPr>
              <a:t>Who will benefit from this project?</a:t>
            </a:r>
            <a:br>
              <a:rPr lang="en-US" sz="3200" dirty="0">
                <a:latin typeface="Felix Titling" panose="020F0502020204030204" pitchFamily="34" charset="0"/>
                <a:cs typeface="Felix Titling" panose="020F0502020204030204" pitchFamily="34" charset="0"/>
              </a:rPr>
            </a:br>
            <a:r>
              <a:rPr lang="en-US" sz="3200" dirty="0">
                <a:latin typeface="Felix Titling" panose="020F0502020204030204" pitchFamily="34" charset="0"/>
                <a:cs typeface="Felix Titling" panose="020F0502020204030204" pitchFamily="34" charset="0"/>
              </a:rPr>
              <a:t> </a:t>
            </a:r>
            <a:br>
              <a:rPr lang="en-US" sz="3200" dirty="0">
                <a:latin typeface="Felix Titling" panose="020F0502020204030204" pitchFamily="34" charset="0"/>
                <a:cs typeface="Felix Titling" panose="020F0502020204030204" pitchFamily="34" charset="0"/>
              </a:rPr>
            </a:br>
            <a:r>
              <a:rPr lang="en-US" sz="2400" i="1" dirty="0">
                <a:latin typeface="Felix Titling" pitchFamily="82" charset="77"/>
                <a:cs typeface="Felix Titling" panose="020F0502020204030204" pitchFamily="34" charset="0"/>
              </a:rPr>
              <a:t>(Who are </a:t>
            </a:r>
            <a:br>
              <a:rPr lang="en-US" sz="2400" i="1" dirty="0">
                <a:latin typeface="Felix Titling" pitchFamily="82" charset="77"/>
                <a:cs typeface="Felix Titling" panose="020F0502020204030204" pitchFamily="34" charset="0"/>
              </a:rPr>
            </a:br>
            <a:r>
              <a:rPr lang="en-US" sz="2400" i="1" dirty="0">
                <a:latin typeface="Felix Titling" pitchFamily="82" charset="77"/>
                <a:cs typeface="Felix Titling" panose="020F0502020204030204" pitchFamily="34" charset="0"/>
              </a:rPr>
              <a:t>my end users?)</a:t>
            </a:r>
            <a:endParaRPr lang="en-US" sz="3200" i="1" dirty="0">
              <a:latin typeface="Felix Titling" pitchFamily="82" charset="77"/>
              <a:cs typeface="Felix Titling" panose="020F0502020204030204" pitchFamily="34" charset="0"/>
            </a:endParaRPr>
          </a:p>
        </p:txBody>
      </p:sp>
      <p:sp useBgFill="1">
        <p:nvSpPr>
          <p:cNvPr id="17" name="Freeform: Shape 12">
            <a:extLst>
              <a:ext uri="{FF2B5EF4-FFF2-40B4-BE49-F238E27FC236}">
                <a16:creationId xmlns:a16="http://schemas.microsoft.com/office/drawing/2014/main" id="{F7BB91D9-FCCF-4464-A06C-903EF4F3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7E70CB-5A27-4888-82BE-57D781379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048470"/>
              </p:ext>
            </p:extLst>
          </p:nvPr>
        </p:nvGraphicFramePr>
        <p:xfrm>
          <a:off x="5550568" y="713313"/>
          <a:ext cx="5803231" cy="242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5D1E627-4FD7-3644-BE85-CCB19C640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721437"/>
              </p:ext>
            </p:extLst>
          </p:nvPr>
        </p:nvGraphicFramePr>
        <p:xfrm>
          <a:off x="6394512" y="3844856"/>
          <a:ext cx="5135499" cy="25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5338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BB22-EBE4-46BA-A0A9-965F5250DF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07988"/>
            <a:ext cx="10515600" cy="1325563"/>
          </a:xfrm>
        </p:spPr>
        <p:txBody>
          <a:bodyPr/>
          <a:lstStyle/>
          <a:p>
            <a:r>
              <a:rPr lang="en-US" dirty="0">
                <a:latin typeface="Felix Titling" pitchFamily="82" charset="77"/>
              </a:rPr>
              <a:t>Project outline</a:t>
            </a:r>
          </a:p>
        </p:txBody>
      </p:sp>
      <p:graphicFrame>
        <p:nvGraphicFramePr>
          <p:cNvPr id="2052" name="Content Placeholder 2">
            <a:extLst>
              <a:ext uri="{FF2B5EF4-FFF2-40B4-BE49-F238E27FC236}">
                <a16:creationId xmlns:a16="http://schemas.microsoft.com/office/drawing/2014/main" id="{44093CC6-FCE0-40A5-9C03-F4AD1E2860C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94310803"/>
              </p:ext>
            </p:extLst>
          </p:nvPr>
        </p:nvGraphicFramePr>
        <p:xfrm>
          <a:off x="552450" y="1809751"/>
          <a:ext cx="11087100" cy="448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76A638-23EE-3F41-ACBF-92C5E3EFA4EE}"/>
              </a:ext>
            </a:extLst>
          </p:cNvPr>
          <p:cNvSpPr txBox="1"/>
          <p:nvPr/>
        </p:nvSpPr>
        <p:spPr>
          <a:xfrm>
            <a:off x="6096000" y="6532677"/>
            <a:ext cx="6285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Outline created to align with Data Incubator </a:t>
            </a:r>
            <a:r>
              <a:rPr lang="en-US" sz="1200" i="1" dirty="0"/>
              <a:t>Data Science Essentials </a:t>
            </a:r>
            <a:r>
              <a:rPr lang="en-US" sz="1200" dirty="0"/>
              <a:t>curriculum</a:t>
            </a:r>
          </a:p>
        </p:txBody>
      </p:sp>
    </p:spTree>
    <p:extLst>
      <p:ext uri="{BB962C8B-B14F-4D97-AF65-F5344CB8AC3E}">
        <p14:creationId xmlns:p14="http://schemas.microsoft.com/office/powerpoint/2010/main" val="405880769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547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Felix Titling</vt:lpstr>
      <vt:lpstr>BrushVTI</vt:lpstr>
      <vt:lpstr>Targeted Strategies in Reducing the Spread of COVID-19</vt:lpstr>
      <vt:lpstr>Project motivation</vt:lpstr>
      <vt:lpstr>Addressing the problem</vt:lpstr>
      <vt:lpstr>STEP 1: IDENTIFY SUBGROUPS  Use multivariate approaches (e.g. cluster analysis) to identify subgroups of communities using relevant characteristics (e.g. population density, income, age)</vt:lpstr>
      <vt:lpstr>PowerPoint Presentation</vt:lpstr>
      <vt:lpstr>Effectiveness of mask mandate in NY state</vt:lpstr>
      <vt:lpstr>Current databases</vt:lpstr>
      <vt:lpstr>Who will benefit from this project?   (Who are  my end users?)</vt:lpstr>
      <vt:lpstr>Project 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Targeted Strategies in Reducing the Spread of COVID-19</dc:title>
  <dc:creator>Hardi, Felicia</dc:creator>
  <cp:lastModifiedBy>Jonathan Tsao</cp:lastModifiedBy>
  <cp:revision>42</cp:revision>
  <dcterms:created xsi:type="dcterms:W3CDTF">2020-11-18T02:47:13Z</dcterms:created>
  <dcterms:modified xsi:type="dcterms:W3CDTF">2020-11-18T20:18:20Z</dcterms:modified>
</cp:coreProperties>
</file>