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3" r:id="rId5"/>
    <p:sldId id="274" r:id="rId6"/>
    <p:sldId id="271" r:id="rId7"/>
    <p:sldId id="260" r:id="rId8"/>
    <p:sldId id="276" r:id="rId9"/>
    <p:sldId id="259" r:id="rId10"/>
    <p:sldId id="261" r:id="rId11"/>
    <p:sldId id="272" r:id="rId12"/>
    <p:sldId id="275" r:id="rId13"/>
    <p:sldId id="263" r:id="rId14"/>
    <p:sldId id="264" r:id="rId15"/>
    <p:sldId id="277" r:id="rId16"/>
    <p:sldId id="278" r:id="rId17"/>
    <p:sldId id="265" r:id="rId18"/>
    <p:sldId id="279" r:id="rId19"/>
    <p:sldId id="262" r:id="rId20"/>
    <p:sldId id="26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6851" autoAdjust="0"/>
  </p:normalViewPr>
  <p:slideViewPr>
    <p:cSldViewPr snapToGrid="0">
      <p:cViewPr varScale="1">
        <p:scale>
          <a:sx n="139" d="100"/>
          <a:sy n="139" d="100"/>
        </p:scale>
        <p:origin x="10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hyperlink" Target="https://oracle-base.com/articles/misc/oracle-rest-data-services-ords-authentication" TargetMode="Externa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hyperlink" Target="https://oracle-base.com/articles/misc/oracle-rest-data-services-ords-authentication" TargetMode="Externa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8.sv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08657-FAAB-4FD3-8B07-24348985A4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FEC82AF-EDDC-4077-90BD-325B1DB577F1}">
      <dgm:prSet/>
      <dgm:spPr/>
      <dgm:t>
        <a:bodyPr/>
        <a:lstStyle/>
        <a:p>
          <a:r>
            <a:rPr lang="en-US"/>
            <a:t>Don’t only test internet facing apps or assets on the internet.</a:t>
          </a:r>
        </a:p>
      </dgm:t>
    </dgm:pt>
    <dgm:pt modelId="{98E7A494-C992-447E-BE8D-81C442F8CEDB}" type="parTrans" cxnId="{D093347A-1B2D-45E8-ACFA-2EAED1206D53}">
      <dgm:prSet/>
      <dgm:spPr/>
      <dgm:t>
        <a:bodyPr/>
        <a:lstStyle/>
        <a:p>
          <a:endParaRPr lang="en-US"/>
        </a:p>
      </dgm:t>
    </dgm:pt>
    <dgm:pt modelId="{9E25409B-FA41-414A-92A3-E6E9F9D5C3B7}" type="sibTrans" cxnId="{D093347A-1B2D-45E8-ACFA-2EAED1206D53}">
      <dgm:prSet/>
      <dgm:spPr/>
      <dgm:t>
        <a:bodyPr/>
        <a:lstStyle/>
        <a:p>
          <a:endParaRPr lang="en-US"/>
        </a:p>
      </dgm:t>
    </dgm:pt>
    <dgm:pt modelId="{0232FCAE-99B8-426F-8FFE-2115E0E9DB42}">
      <dgm:prSet/>
      <dgm:spPr/>
      <dgm:t>
        <a:bodyPr/>
        <a:lstStyle/>
        <a:p>
          <a:r>
            <a:rPr lang="en-US"/>
            <a:t>Case study: directory enumeration reveals a large amount of logging endpoints with different degrees of information. Not locked behind authentication…</a:t>
          </a:r>
        </a:p>
      </dgm:t>
    </dgm:pt>
    <dgm:pt modelId="{553CE4E8-CA95-4562-BB8C-2F17A024866B}" type="parTrans" cxnId="{77DFCE9B-C5E3-49A5-99E8-F1162E3A877E}">
      <dgm:prSet/>
      <dgm:spPr/>
      <dgm:t>
        <a:bodyPr/>
        <a:lstStyle/>
        <a:p>
          <a:endParaRPr lang="en-US"/>
        </a:p>
      </dgm:t>
    </dgm:pt>
    <dgm:pt modelId="{8B4012D4-5BB5-4F3F-947F-BD5045EFBCC0}" type="sibTrans" cxnId="{77DFCE9B-C5E3-49A5-99E8-F1162E3A877E}">
      <dgm:prSet/>
      <dgm:spPr/>
      <dgm:t>
        <a:bodyPr/>
        <a:lstStyle/>
        <a:p>
          <a:endParaRPr lang="en-US"/>
        </a:p>
      </dgm:t>
    </dgm:pt>
    <dgm:pt modelId="{B2657BFC-B256-4747-B7C5-6C0A872FC648}">
      <dgm:prSet/>
      <dgm:spPr/>
      <dgm:t>
        <a:bodyPr/>
        <a:lstStyle/>
        <a:p>
          <a:r>
            <a:rPr lang="en-US"/>
            <a:t>Per dev set for development purposes…but info mirrored production.</a:t>
          </a:r>
        </a:p>
      </dgm:t>
    </dgm:pt>
    <dgm:pt modelId="{995DA7EB-FB8C-45CF-BF24-50BF7AFA3E6A}" type="parTrans" cxnId="{2324B667-67A1-4C39-8755-0CB9B4733B67}">
      <dgm:prSet/>
      <dgm:spPr/>
      <dgm:t>
        <a:bodyPr/>
        <a:lstStyle/>
        <a:p>
          <a:endParaRPr lang="en-US"/>
        </a:p>
      </dgm:t>
    </dgm:pt>
    <dgm:pt modelId="{9DCD4E4E-BA8C-44E5-8508-401023B65B13}" type="sibTrans" cxnId="{2324B667-67A1-4C39-8755-0CB9B4733B67}">
      <dgm:prSet/>
      <dgm:spPr/>
      <dgm:t>
        <a:bodyPr/>
        <a:lstStyle/>
        <a:p>
          <a:endParaRPr lang="en-US"/>
        </a:p>
      </dgm:t>
    </dgm:pt>
    <dgm:pt modelId="{ADF5E672-A052-47AE-9152-572E353E8F0C}">
      <dgm:prSet/>
      <dgm:spPr/>
      <dgm:t>
        <a:bodyPr/>
        <a:lstStyle/>
        <a:p>
          <a:r>
            <a:rPr lang="en-US"/>
            <a:t>Valid session tokens could be used on another discovered endpoint to create new valid session tokens…</a:t>
          </a:r>
        </a:p>
      </dgm:t>
    </dgm:pt>
    <dgm:pt modelId="{6EC83BCE-DD7B-4031-A2BF-7B78E40A62A7}" type="parTrans" cxnId="{02270971-3CA5-4D1C-A0BC-1520547022D5}">
      <dgm:prSet/>
      <dgm:spPr/>
      <dgm:t>
        <a:bodyPr/>
        <a:lstStyle/>
        <a:p>
          <a:endParaRPr lang="en-US"/>
        </a:p>
      </dgm:t>
    </dgm:pt>
    <dgm:pt modelId="{09AAA014-DEB0-4984-9D0A-A39C251DD9F3}" type="sibTrans" cxnId="{02270971-3CA5-4D1C-A0BC-1520547022D5}">
      <dgm:prSet/>
      <dgm:spPr/>
      <dgm:t>
        <a:bodyPr/>
        <a:lstStyle/>
        <a:p>
          <a:endParaRPr lang="en-US"/>
        </a:p>
      </dgm:t>
    </dgm:pt>
    <dgm:pt modelId="{60C8956D-8675-4FF2-AFD9-9C371E402060}" type="pres">
      <dgm:prSet presAssocID="{BE108657-FAAB-4FD3-8B07-24348985A497}" presName="root" presStyleCnt="0">
        <dgm:presLayoutVars>
          <dgm:dir/>
          <dgm:resizeHandles val="exact"/>
        </dgm:presLayoutVars>
      </dgm:prSet>
      <dgm:spPr/>
    </dgm:pt>
    <dgm:pt modelId="{B1A66222-24C8-454D-9CB6-5BF30CC96D9F}" type="pres">
      <dgm:prSet presAssocID="{6FEC82AF-EDDC-4077-90BD-325B1DB577F1}" presName="compNode" presStyleCnt="0"/>
      <dgm:spPr/>
    </dgm:pt>
    <dgm:pt modelId="{1FC92984-2567-4FD4-A795-3D7BE3E521EA}" type="pres">
      <dgm:prSet presAssocID="{6FEC82AF-EDDC-4077-90BD-325B1DB577F1}" presName="bgRect" presStyleLbl="bgShp" presStyleIdx="0" presStyleCnt="2"/>
      <dgm:spPr/>
    </dgm:pt>
    <dgm:pt modelId="{73BFC3BF-D7AB-465A-ADD5-C61D0096AEFC}" type="pres">
      <dgm:prSet presAssocID="{6FEC82AF-EDDC-4077-90BD-325B1DB577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0E7B2EC-9073-4CDC-B04B-49E166903FF9}" type="pres">
      <dgm:prSet presAssocID="{6FEC82AF-EDDC-4077-90BD-325B1DB577F1}" presName="spaceRect" presStyleCnt="0"/>
      <dgm:spPr/>
    </dgm:pt>
    <dgm:pt modelId="{8DAF67D6-4A92-4513-AB05-C78971747FF2}" type="pres">
      <dgm:prSet presAssocID="{6FEC82AF-EDDC-4077-90BD-325B1DB577F1}" presName="parTx" presStyleLbl="revTx" presStyleIdx="0" presStyleCnt="3">
        <dgm:presLayoutVars>
          <dgm:chMax val="0"/>
          <dgm:chPref val="0"/>
        </dgm:presLayoutVars>
      </dgm:prSet>
      <dgm:spPr/>
    </dgm:pt>
    <dgm:pt modelId="{AB6FDB01-90C5-4564-827D-DDEDDC714EDD}" type="pres">
      <dgm:prSet presAssocID="{9E25409B-FA41-414A-92A3-E6E9F9D5C3B7}" presName="sibTrans" presStyleCnt="0"/>
      <dgm:spPr/>
    </dgm:pt>
    <dgm:pt modelId="{2B666497-AEAB-4FBE-AA27-C554B3A9E253}" type="pres">
      <dgm:prSet presAssocID="{0232FCAE-99B8-426F-8FFE-2115E0E9DB42}" presName="compNode" presStyleCnt="0"/>
      <dgm:spPr/>
    </dgm:pt>
    <dgm:pt modelId="{FB5C9306-EFAE-48F4-8ED0-050C4D2696E3}" type="pres">
      <dgm:prSet presAssocID="{0232FCAE-99B8-426F-8FFE-2115E0E9DB42}" presName="bgRect" presStyleLbl="bgShp" presStyleIdx="1" presStyleCnt="2"/>
      <dgm:spPr/>
    </dgm:pt>
    <dgm:pt modelId="{2691AD31-24D3-433E-9B62-42AA1ADC0AAC}" type="pres">
      <dgm:prSet presAssocID="{0232FCAE-99B8-426F-8FFE-2115E0E9DB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C9D2FD44-B0E8-4DC8-A651-033F3917DE83}" type="pres">
      <dgm:prSet presAssocID="{0232FCAE-99B8-426F-8FFE-2115E0E9DB42}" presName="spaceRect" presStyleCnt="0"/>
      <dgm:spPr/>
    </dgm:pt>
    <dgm:pt modelId="{B2E32CD6-E90D-4832-A52F-10EEF7A71229}" type="pres">
      <dgm:prSet presAssocID="{0232FCAE-99B8-426F-8FFE-2115E0E9DB42}" presName="parTx" presStyleLbl="revTx" presStyleIdx="1" presStyleCnt="3">
        <dgm:presLayoutVars>
          <dgm:chMax val="0"/>
          <dgm:chPref val="0"/>
        </dgm:presLayoutVars>
      </dgm:prSet>
      <dgm:spPr/>
    </dgm:pt>
    <dgm:pt modelId="{8C48F16B-ED73-49FB-9650-308CB85AFA44}" type="pres">
      <dgm:prSet presAssocID="{0232FCAE-99B8-426F-8FFE-2115E0E9DB42}" presName="desTx" presStyleLbl="revTx" presStyleIdx="2" presStyleCnt="3">
        <dgm:presLayoutVars/>
      </dgm:prSet>
      <dgm:spPr/>
    </dgm:pt>
  </dgm:ptLst>
  <dgm:cxnLst>
    <dgm:cxn modelId="{E5453503-ABBB-4C09-82E3-78B210B018FE}" type="presOf" srcId="{ADF5E672-A052-47AE-9152-572E353E8F0C}" destId="{8C48F16B-ED73-49FB-9650-308CB85AFA44}" srcOrd="0" destOrd="1" presId="urn:microsoft.com/office/officeart/2018/2/layout/IconVerticalSolidList"/>
    <dgm:cxn modelId="{BDF45D2E-7ECC-46A3-9234-8BC0FDDE100F}" type="presOf" srcId="{B2657BFC-B256-4747-B7C5-6C0A872FC648}" destId="{8C48F16B-ED73-49FB-9650-308CB85AFA44}" srcOrd="0" destOrd="0" presId="urn:microsoft.com/office/officeart/2018/2/layout/IconVerticalSolidList"/>
    <dgm:cxn modelId="{FF611335-AA41-47EC-95A1-3DAFF6FF42E0}" type="presOf" srcId="{0232FCAE-99B8-426F-8FFE-2115E0E9DB42}" destId="{B2E32CD6-E90D-4832-A52F-10EEF7A71229}" srcOrd="0" destOrd="0" presId="urn:microsoft.com/office/officeart/2018/2/layout/IconVerticalSolidList"/>
    <dgm:cxn modelId="{2324B667-67A1-4C39-8755-0CB9B4733B67}" srcId="{0232FCAE-99B8-426F-8FFE-2115E0E9DB42}" destId="{B2657BFC-B256-4747-B7C5-6C0A872FC648}" srcOrd="0" destOrd="0" parTransId="{995DA7EB-FB8C-45CF-BF24-50BF7AFA3E6A}" sibTransId="{9DCD4E4E-BA8C-44E5-8508-401023B65B13}"/>
    <dgm:cxn modelId="{02270971-3CA5-4D1C-A0BC-1520547022D5}" srcId="{0232FCAE-99B8-426F-8FFE-2115E0E9DB42}" destId="{ADF5E672-A052-47AE-9152-572E353E8F0C}" srcOrd="1" destOrd="0" parTransId="{6EC83BCE-DD7B-4031-A2BF-7B78E40A62A7}" sibTransId="{09AAA014-DEB0-4984-9D0A-A39C251DD9F3}"/>
    <dgm:cxn modelId="{D093347A-1B2D-45E8-ACFA-2EAED1206D53}" srcId="{BE108657-FAAB-4FD3-8B07-24348985A497}" destId="{6FEC82AF-EDDC-4077-90BD-325B1DB577F1}" srcOrd="0" destOrd="0" parTransId="{98E7A494-C992-447E-BE8D-81C442F8CEDB}" sibTransId="{9E25409B-FA41-414A-92A3-E6E9F9D5C3B7}"/>
    <dgm:cxn modelId="{77DFCE9B-C5E3-49A5-99E8-F1162E3A877E}" srcId="{BE108657-FAAB-4FD3-8B07-24348985A497}" destId="{0232FCAE-99B8-426F-8FFE-2115E0E9DB42}" srcOrd="1" destOrd="0" parTransId="{553CE4E8-CA95-4562-BB8C-2F17A024866B}" sibTransId="{8B4012D4-5BB5-4F3F-947F-BD5045EFBCC0}"/>
    <dgm:cxn modelId="{AB2E00D0-B3EA-4CA4-B575-D42EDB57DA15}" type="presOf" srcId="{6FEC82AF-EDDC-4077-90BD-325B1DB577F1}" destId="{8DAF67D6-4A92-4513-AB05-C78971747FF2}" srcOrd="0" destOrd="0" presId="urn:microsoft.com/office/officeart/2018/2/layout/IconVerticalSolidList"/>
    <dgm:cxn modelId="{665364DE-26ED-42AD-8EDF-53941300C974}" type="presOf" srcId="{BE108657-FAAB-4FD3-8B07-24348985A497}" destId="{60C8956D-8675-4FF2-AFD9-9C371E402060}" srcOrd="0" destOrd="0" presId="urn:microsoft.com/office/officeart/2018/2/layout/IconVerticalSolidList"/>
    <dgm:cxn modelId="{9A356DD7-064A-47CD-BF9E-F1F2E55E48A1}" type="presParOf" srcId="{60C8956D-8675-4FF2-AFD9-9C371E402060}" destId="{B1A66222-24C8-454D-9CB6-5BF30CC96D9F}" srcOrd="0" destOrd="0" presId="urn:microsoft.com/office/officeart/2018/2/layout/IconVerticalSolidList"/>
    <dgm:cxn modelId="{D82E25D6-8672-40A0-B834-7218C2609646}" type="presParOf" srcId="{B1A66222-24C8-454D-9CB6-5BF30CC96D9F}" destId="{1FC92984-2567-4FD4-A795-3D7BE3E521EA}" srcOrd="0" destOrd="0" presId="urn:microsoft.com/office/officeart/2018/2/layout/IconVerticalSolidList"/>
    <dgm:cxn modelId="{B9ABB8F5-A60A-4453-B6F2-0A86FD8EE20E}" type="presParOf" srcId="{B1A66222-24C8-454D-9CB6-5BF30CC96D9F}" destId="{73BFC3BF-D7AB-465A-ADD5-C61D0096AEFC}" srcOrd="1" destOrd="0" presId="urn:microsoft.com/office/officeart/2018/2/layout/IconVerticalSolidList"/>
    <dgm:cxn modelId="{64ED68FA-46D3-43AC-B980-5270EF003B40}" type="presParOf" srcId="{B1A66222-24C8-454D-9CB6-5BF30CC96D9F}" destId="{40E7B2EC-9073-4CDC-B04B-49E166903FF9}" srcOrd="2" destOrd="0" presId="urn:microsoft.com/office/officeart/2018/2/layout/IconVerticalSolidList"/>
    <dgm:cxn modelId="{B1BC33F8-44E2-4838-991F-F5FB39F2B419}" type="presParOf" srcId="{B1A66222-24C8-454D-9CB6-5BF30CC96D9F}" destId="{8DAF67D6-4A92-4513-AB05-C78971747FF2}" srcOrd="3" destOrd="0" presId="urn:microsoft.com/office/officeart/2018/2/layout/IconVerticalSolidList"/>
    <dgm:cxn modelId="{BD980745-C94F-4781-8B5D-EB0B4671A24C}" type="presParOf" srcId="{60C8956D-8675-4FF2-AFD9-9C371E402060}" destId="{AB6FDB01-90C5-4564-827D-DDEDDC714EDD}" srcOrd="1" destOrd="0" presId="urn:microsoft.com/office/officeart/2018/2/layout/IconVerticalSolidList"/>
    <dgm:cxn modelId="{89721503-6F3C-47D3-BB3D-0A0F879F6678}" type="presParOf" srcId="{60C8956D-8675-4FF2-AFD9-9C371E402060}" destId="{2B666497-AEAB-4FBE-AA27-C554B3A9E253}" srcOrd="2" destOrd="0" presId="urn:microsoft.com/office/officeart/2018/2/layout/IconVerticalSolidList"/>
    <dgm:cxn modelId="{7F253E22-BFE2-4F0D-A77E-E9B9F33F0C23}" type="presParOf" srcId="{2B666497-AEAB-4FBE-AA27-C554B3A9E253}" destId="{FB5C9306-EFAE-48F4-8ED0-050C4D2696E3}" srcOrd="0" destOrd="0" presId="urn:microsoft.com/office/officeart/2018/2/layout/IconVerticalSolidList"/>
    <dgm:cxn modelId="{7928B2A0-49B6-4FF6-9550-D88F1E9EDC7A}" type="presParOf" srcId="{2B666497-AEAB-4FBE-AA27-C554B3A9E253}" destId="{2691AD31-24D3-433E-9B62-42AA1ADC0AAC}" srcOrd="1" destOrd="0" presId="urn:microsoft.com/office/officeart/2018/2/layout/IconVerticalSolidList"/>
    <dgm:cxn modelId="{3ED94BDE-3B54-4C9B-B350-3F32858AF762}" type="presParOf" srcId="{2B666497-AEAB-4FBE-AA27-C554B3A9E253}" destId="{C9D2FD44-B0E8-4DC8-A651-033F3917DE83}" srcOrd="2" destOrd="0" presId="urn:microsoft.com/office/officeart/2018/2/layout/IconVerticalSolidList"/>
    <dgm:cxn modelId="{9240992E-6603-48FE-88D5-BE4AD0707393}" type="presParOf" srcId="{2B666497-AEAB-4FBE-AA27-C554B3A9E253}" destId="{B2E32CD6-E90D-4832-A52F-10EEF7A71229}" srcOrd="3" destOrd="0" presId="urn:microsoft.com/office/officeart/2018/2/layout/IconVerticalSolidList"/>
    <dgm:cxn modelId="{DDD65EE9-80BA-4460-9812-296D54FC2ACE}" type="presParOf" srcId="{2B666497-AEAB-4FBE-AA27-C554B3A9E253}" destId="{8C48F16B-ED73-49FB-9650-308CB85AFA4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3FF804-4C1E-4690-A50B-97DDE003AB94}"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46CF010-300B-4DA5-9497-7C0EE14846DA}">
      <dgm:prSet/>
      <dgm:spPr/>
      <dgm:t>
        <a:bodyPr/>
        <a:lstStyle/>
        <a:p>
          <a:r>
            <a:rPr lang="en-US"/>
            <a:t>Testing internet facing app</a:t>
          </a:r>
        </a:p>
      </dgm:t>
    </dgm:pt>
    <dgm:pt modelId="{E4EF7E4B-C078-41B7-A5AA-1CACE77B731E}" type="parTrans" cxnId="{B401D2D7-7EBD-44C3-BE72-79145ACA9A4A}">
      <dgm:prSet/>
      <dgm:spPr/>
      <dgm:t>
        <a:bodyPr/>
        <a:lstStyle/>
        <a:p>
          <a:endParaRPr lang="en-US"/>
        </a:p>
      </dgm:t>
    </dgm:pt>
    <dgm:pt modelId="{F78E1BB8-26F3-4B6E-9169-1CCC8836FC50}" type="sibTrans" cxnId="{B401D2D7-7EBD-44C3-BE72-79145ACA9A4A}">
      <dgm:prSet/>
      <dgm:spPr/>
      <dgm:t>
        <a:bodyPr/>
        <a:lstStyle/>
        <a:p>
          <a:endParaRPr lang="en-US"/>
        </a:p>
      </dgm:t>
    </dgm:pt>
    <dgm:pt modelId="{C1AE58B6-5D5D-42FF-9F15-C1706A89BA66}">
      <dgm:prSet/>
      <dgm:spPr/>
      <dgm:t>
        <a:bodyPr/>
        <a:lstStyle/>
        <a:p>
          <a:r>
            <a:rPr lang="en-US"/>
            <a:t>Found CMS when did directory enumeration. But only visible on intranet. Not available public internet.</a:t>
          </a:r>
        </a:p>
      </dgm:t>
    </dgm:pt>
    <dgm:pt modelId="{D7D1E1F6-BA26-45DB-BCA4-85CDFA133FE6}" type="parTrans" cxnId="{71CD52E7-C16E-4F41-93D5-92FF487E9637}">
      <dgm:prSet/>
      <dgm:spPr/>
      <dgm:t>
        <a:bodyPr/>
        <a:lstStyle/>
        <a:p>
          <a:endParaRPr lang="en-US"/>
        </a:p>
      </dgm:t>
    </dgm:pt>
    <dgm:pt modelId="{E2833ED0-65F8-4908-9CC5-D684AB0C8131}" type="sibTrans" cxnId="{71CD52E7-C16E-4F41-93D5-92FF487E9637}">
      <dgm:prSet/>
      <dgm:spPr/>
      <dgm:t>
        <a:bodyPr/>
        <a:lstStyle/>
        <a:p>
          <a:endParaRPr lang="en-US"/>
        </a:p>
      </dgm:t>
    </dgm:pt>
    <dgm:pt modelId="{F4B811DE-4DE5-4282-A395-B228562CC7A8}">
      <dgm:prSet/>
      <dgm:spPr/>
      <dgm:t>
        <a:bodyPr/>
        <a:lstStyle/>
        <a:p>
          <a:r>
            <a:rPr lang="en-US"/>
            <a:t>Did further enumeration.</a:t>
          </a:r>
        </a:p>
      </dgm:t>
    </dgm:pt>
    <dgm:pt modelId="{A643FB1C-DB3B-46BC-8C86-E52B625737A3}" type="parTrans" cxnId="{7FC9405B-0DB9-4DDE-84AE-3501E2BA9A39}">
      <dgm:prSet/>
      <dgm:spPr/>
      <dgm:t>
        <a:bodyPr/>
        <a:lstStyle/>
        <a:p>
          <a:endParaRPr lang="en-US"/>
        </a:p>
      </dgm:t>
    </dgm:pt>
    <dgm:pt modelId="{113DE65A-1610-4DF0-B9E9-209614941704}" type="sibTrans" cxnId="{7FC9405B-0DB9-4DDE-84AE-3501E2BA9A39}">
      <dgm:prSet/>
      <dgm:spPr/>
      <dgm:t>
        <a:bodyPr/>
        <a:lstStyle/>
        <a:p>
          <a:endParaRPr lang="en-US"/>
        </a:p>
      </dgm:t>
    </dgm:pt>
    <dgm:pt modelId="{6EDE7B1D-9C45-4B40-A0EE-B6A269A75C46}">
      <dgm:prSet/>
      <dgm:spPr/>
      <dgm:t>
        <a:bodyPr/>
        <a:lstStyle/>
        <a:p>
          <a:r>
            <a:rPr lang="en-US"/>
            <a:t>Found </a:t>
          </a:r>
          <a:r>
            <a:rPr lang="en-US" b="1"/>
            <a:t>APP.com/logs/apiservice/RestIE_2020_20_20.log</a:t>
          </a:r>
          <a:endParaRPr lang="en-US"/>
        </a:p>
      </dgm:t>
    </dgm:pt>
    <dgm:pt modelId="{C4936EC8-5E6B-4ADB-9549-C2708D6204AA}" type="parTrans" cxnId="{81E29C62-EAF8-421A-9768-D74DF5E77246}">
      <dgm:prSet/>
      <dgm:spPr/>
      <dgm:t>
        <a:bodyPr/>
        <a:lstStyle/>
        <a:p>
          <a:endParaRPr lang="en-US"/>
        </a:p>
      </dgm:t>
    </dgm:pt>
    <dgm:pt modelId="{FC536DE9-8E47-4DD9-9BB1-AA24E736CA3A}" type="sibTrans" cxnId="{81E29C62-EAF8-421A-9768-D74DF5E77246}">
      <dgm:prSet/>
      <dgm:spPr/>
      <dgm:t>
        <a:bodyPr/>
        <a:lstStyle/>
        <a:p>
          <a:endParaRPr lang="en-US"/>
        </a:p>
      </dgm:t>
    </dgm:pt>
    <dgm:pt modelId="{50463D4A-526B-4A2E-98FB-9052AD48AF7B}">
      <dgm:prSet/>
      <dgm:spPr/>
      <dgm:t>
        <a:bodyPr/>
        <a:lstStyle/>
        <a:p>
          <a:r>
            <a:rPr lang="en-US"/>
            <a:t>Found production authentication endpoint, JWT token, app and username for an admin, access token value, token type, technology in use, when that token expired, and the endpoint used for OAUTH authentication.</a:t>
          </a:r>
        </a:p>
      </dgm:t>
    </dgm:pt>
    <dgm:pt modelId="{384CF8A7-651C-4B1B-87E0-9BBD11F3112A}" type="parTrans" cxnId="{D593925F-8F12-4555-A5FB-700D8364208D}">
      <dgm:prSet/>
      <dgm:spPr/>
      <dgm:t>
        <a:bodyPr/>
        <a:lstStyle/>
        <a:p>
          <a:endParaRPr lang="en-US"/>
        </a:p>
      </dgm:t>
    </dgm:pt>
    <dgm:pt modelId="{2FBA4741-B2D5-4A5E-926E-94E5E505C11B}" type="sibTrans" cxnId="{D593925F-8F12-4555-A5FB-700D8364208D}">
      <dgm:prSet/>
      <dgm:spPr/>
      <dgm:t>
        <a:bodyPr/>
        <a:lstStyle/>
        <a:p>
          <a:endParaRPr lang="en-US"/>
        </a:p>
      </dgm:t>
    </dgm:pt>
    <dgm:pt modelId="{DF499083-CC7E-42AE-B07F-E9AE75670A26}">
      <dgm:prSet/>
      <dgm:spPr/>
      <dgm:t>
        <a:bodyPr/>
        <a:lstStyle/>
        <a:p>
          <a:r>
            <a:rPr lang="en-US"/>
            <a:t>Googled technology, found how to use data for fresh tokens. Thank you </a:t>
          </a:r>
          <a:r>
            <a:rPr lang="en-US">
              <a:hlinkClick xmlns:r="http://schemas.openxmlformats.org/officeDocument/2006/relationships" r:id="rId1"/>
            </a:rPr>
            <a:t>https://oracle-base.com/articles/misc/oracle-rest-data-services-ords-authentication</a:t>
          </a:r>
          <a:r>
            <a:rPr lang="en-US"/>
            <a:t>. You’re the best.</a:t>
          </a:r>
        </a:p>
      </dgm:t>
    </dgm:pt>
    <dgm:pt modelId="{F4042D46-DF5E-4521-9A44-6A1D67E93493}" type="parTrans" cxnId="{0BD38439-9EC4-4CA4-898F-3B72622569DE}">
      <dgm:prSet/>
      <dgm:spPr/>
      <dgm:t>
        <a:bodyPr/>
        <a:lstStyle/>
        <a:p>
          <a:endParaRPr lang="en-US"/>
        </a:p>
      </dgm:t>
    </dgm:pt>
    <dgm:pt modelId="{3ABC25F0-75A1-4294-8108-1353A3FCBDB5}" type="sibTrans" cxnId="{0BD38439-9EC4-4CA4-898F-3B72622569DE}">
      <dgm:prSet/>
      <dgm:spPr/>
      <dgm:t>
        <a:bodyPr/>
        <a:lstStyle/>
        <a:p>
          <a:endParaRPr lang="en-US"/>
        </a:p>
      </dgm:t>
    </dgm:pt>
    <dgm:pt modelId="{0F0628E0-88DC-4B7F-BE55-B2423F377CE3}">
      <dgm:prSet/>
      <dgm:spPr/>
      <dgm:t>
        <a:bodyPr/>
        <a:lstStyle/>
        <a:p>
          <a:r>
            <a:rPr lang="en-US"/>
            <a:t>Verbose technology data, other juicy information. Way more than I had time to use or research. Including SQL statements.</a:t>
          </a:r>
        </a:p>
      </dgm:t>
    </dgm:pt>
    <dgm:pt modelId="{4AC9CB81-7655-40AD-838D-F66CD4D7160C}" type="parTrans" cxnId="{9F602599-7EAE-4786-AD3B-734398FC8828}">
      <dgm:prSet/>
      <dgm:spPr/>
      <dgm:t>
        <a:bodyPr/>
        <a:lstStyle/>
        <a:p>
          <a:endParaRPr lang="en-US"/>
        </a:p>
      </dgm:t>
    </dgm:pt>
    <dgm:pt modelId="{ABF8E165-D7CB-4FAE-937F-E461CDA78958}" type="sibTrans" cxnId="{9F602599-7EAE-4786-AD3B-734398FC8828}">
      <dgm:prSet/>
      <dgm:spPr/>
      <dgm:t>
        <a:bodyPr/>
        <a:lstStyle/>
        <a:p>
          <a:endParaRPr lang="en-US"/>
        </a:p>
      </dgm:t>
    </dgm:pt>
    <dgm:pt modelId="{3C9A9F5A-121F-4649-88B8-17E99D66824F}" type="pres">
      <dgm:prSet presAssocID="{933FF804-4C1E-4690-A50B-97DDE003AB94}" presName="root" presStyleCnt="0">
        <dgm:presLayoutVars>
          <dgm:dir/>
          <dgm:resizeHandles val="exact"/>
        </dgm:presLayoutVars>
      </dgm:prSet>
      <dgm:spPr/>
    </dgm:pt>
    <dgm:pt modelId="{9BA6F73B-8173-4357-ABC5-D2F7F4A76F26}" type="pres">
      <dgm:prSet presAssocID="{933FF804-4C1E-4690-A50B-97DDE003AB94}" presName="container" presStyleCnt="0">
        <dgm:presLayoutVars>
          <dgm:dir/>
          <dgm:resizeHandles val="exact"/>
        </dgm:presLayoutVars>
      </dgm:prSet>
      <dgm:spPr/>
    </dgm:pt>
    <dgm:pt modelId="{B00125EE-E366-4836-8524-2AC3C7E88104}" type="pres">
      <dgm:prSet presAssocID="{746CF010-300B-4DA5-9497-7C0EE14846DA}" presName="compNode" presStyleCnt="0"/>
      <dgm:spPr/>
    </dgm:pt>
    <dgm:pt modelId="{7962EEDD-F4BC-4FEF-B4E1-A2D81940097B}" type="pres">
      <dgm:prSet presAssocID="{746CF010-300B-4DA5-9497-7C0EE14846DA}" presName="iconBgRect" presStyleLbl="bgShp" presStyleIdx="0" presStyleCnt="7"/>
      <dgm:spPr/>
    </dgm:pt>
    <dgm:pt modelId="{80E803CB-9F3F-4B8C-97AD-C95CBD3044E2}" type="pres">
      <dgm:prSet presAssocID="{746CF010-300B-4DA5-9497-7C0EE14846DA}"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art Phone"/>
        </a:ext>
      </dgm:extLst>
    </dgm:pt>
    <dgm:pt modelId="{5B5249E9-E6B9-47BD-A48F-CF2A85B30C5F}" type="pres">
      <dgm:prSet presAssocID="{746CF010-300B-4DA5-9497-7C0EE14846DA}" presName="spaceRect" presStyleCnt="0"/>
      <dgm:spPr/>
    </dgm:pt>
    <dgm:pt modelId="{52EFF1A2-057E-4992-B07D-FB82E060F0D8}" type="pres">
      <dgm:prSet presAssocID="{746CF010-300B-4DA5-9497-7C0EE14846DA}" presName="textRect" presStyleLbl="revTx" presStyleIdx="0" presStyleCnt="7">
        <dgm:presLayoutVars>
          <dgm:chMax val="1"/>
          <dgm:chPref val="1"/>
        </dgm:presLayoutVars>
      </dgm:prSet>
      <dgm:spPr/>
    </dgm:pt>
    <dgm:pt modelId="{40F2C002-0E50-4A7C-ABCB-D766914106FF}" type="pres">
      <dgm:prSet presAssocID="{F78E1BB8-26F3-4B6E-9169-1CCC8836FC50}" presName="sibTrans" presStyleLbl="sibTrans2D1" presStyleIdx="0" presStyleCnt="0"/>
      <dgm:spPr/>
    </dgm:pt>
    <dgm:pt modelId="{65609496-759C-4707-9EA8-8C19D1D00520}" type="pres">
      <dgm:prSet presAssocID="{C1AE58B6-5D5D-42FF-9F15-C1706A89BA66}" presName="compNode" presStyleCnt="0"/>
      <dgm:spPr/>
    </dgm:pt>
    <dgm:pt modelId="{7E4F9145-5F05-49B6-8274-6660FCE423C6}" type="pres">
      <dgm:prSet presAssocID="{C1AE58B6-5D5D-42FF-9F15-C1706A89BA66}" presName="iconBgRect" presStyleLbl="bgShp" presStyleIdx="1" presStyleCnt="7"/>
      <dgm:spPr/>
    </dgm:pt>
    <dgm:pt modelId="{ED936DEA-1FC0-414A-9E7C-4EEC4D109E36}" type="pres">
      <dgm:prSet presAssocID="{C1AE58B6-5D5D-42FF-9F15-C1706A89BA66}"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lowchart"/>
        </a:ext>
      </dgm:extLst>
    </dgm:pt>
    <dgm:pt modelId="{2058E126-8514-4CFE-A13C-F835F98A12A8}" type="pres">
      <dgm:prSet presAssocID="{C1AE58B6-5D5D-42FF-9F15-C1706A89BA66}" presName="spaceRect" presStyleCnt="0"/>
      <dgm:spPr/>
    </dgm:pt>
    <dgm:pt modelId="{D26B4BA1-3070-44FD-B5E5-4681527FA76B}" type="pres">
      <dgm:prSet presAssocID="{C1AE58B6-5D5D-42FF-9F15-C1706A89BA66}" presName="textRect" presStyleLbl="revTx" presStyleIdx="1" presStyleCnt="7">
        <dgm:presLayoutVars>
          <dgm:chMax val="1"/>
          <dgm:chPref val="1"/>
        </dgm:presLayoutVars>
      </dgm:prSet>
      <dgm:spPr/>
    </dgm:pt>
    <dgm:pt modelId="{ECB03401-CF75-4E06-BADA-9DAD69F9AF4F}" type="pres">
      <dgm:prSet presAssocID="{E2833ED0-65F8-4908-9CC5-D684AB0C8131}" presName="sibTrans" presStyleLbl="sibTrans2D1" presStyleIdx="0" presStyleCnt="0"/>
      <dgm:spPr/>
    </dgm:pt>
    <dgm:pt modelId="{CBA93746-60E9-4824-8D7B-0679A3154D3D}" type="pres">
      <dgm:prSet presAssocID="{F4B811DE-4DE5-4282-A395-B228562CC7A8}" presName="compNode" presStyleCnt="0"/>
      <dgm:spPr/>
    </dgm:pt>
    <dgm:pt modelId="{70E0C5F1-374D-4695-845D-59FFC6F9EE26}" type="pres">
      <dgm:prSet presAssocID="{F4B811DE-4DE5-4282-A395-B228562CC7A8}" presName="iconBgRect" presStyleLbl="bgShp" presStyleIdx="2" presStyleCnt="7"/>
      <dgm:spPr/>
    </dgm:pt>
    <dgm:pt modelId="{6656FE20-5959-4D98-8190-1170DA6CCDB1}" type="pres">
      <dgm:prSet presAssocID="{F4B811DE-4DE5-4282-A395-B228562CC7A8}"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heck List"/>
        </a:ext>
      </dgm:extLst>
    </dgm:pt>
    <dgm:pt modelId="{D01819BE-2A73-4879-99DF-0943B63A2E9D}" type="pres">
      <dgm:prSet presAssocID="{F4B811DE-4DE5-4282-A395-B228562CC7A8}" presName="spaceRect" presStyleCnt="0"/>
      <dgm:spPr/>
    </dgm:pt>
    <dgm:pt modelId="{48A96A02-5F85-484B-83FD-302E96AD7422}" type="pres">
      <dgm:prSet presAssocID="{F4B811DE-4DE5-4282-A395-B228562CC7A8}" presName="textRect" presStyleLbl="revTx" presStyleIdx="2" presStyleCnt="7">
        <dgm:presLayoutVars>
          <dgm:chMax val="1"/>
          <dgm:chPref val="1"/>
        </dgm:presLayoutVars>
      </dgm:prSet>
      <dgm:spPr/>
    </dgm:pt>
    <dgm:pt modelId="{47C7E0B7-1376-4A26-AF07-0C7D1D8C97DD}" type="pres">
      <dgm:prSet presAssocID="{113DE65A-1610-4DF0-B9E9-209614941704}" presName="sibTrans" presStyleLbl="sibTrans2D1" presStyleIdx="0" presStyleCnt="0"/>
      <dgm:spPr/>
    </dgm:pt>
    <dgm:pt modelId="{8F6AA07F-FF6C-4D91-980D-C96E0E735F9B}" type="pres">
      <dgm:prSet presAssocID="{6EDE7B1D-9C45-4B40-A0EE-B6A269A75C46}" presName="compNode" presStyleCnt="0"/>
      <dgm:spPr/>
    </dgm:pt>
    <dgm:pt modelId="{CCAF1095-D97C-437E-B761-47AFF5F8E450}" type="pres">
      <dgm:prSet presAssocID="{6EDE7B1D-9C45-4B40-A0EE-B6A269A75C46}" presName="iconBgRect" presStyleLbl="bgShp" presStyleIdx="3" presStyleCnt="7"/>
      <dgm:spPr/>
    </dgm:pt>
    <dgm:pt modelId="{634EE1B1-C4C9-4D6A-83AF-FB01E0A00BB4}" type="pres">
      <dgm:prSet presAssocID="{6EDE7B1D-9C45-4B40-A0EE-B6A269A75C46}"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agnifying glass"/>
        </a:ext>
      </dgm:extLst>
    </dgm:pt>
    <dgm:pt modelId="{33A94273-A9B5-4FFF-8542-7CF47808C9D2}" type="pres">
      <dgm:prSet presAssocID="{6EDE7B1D-9C45-4B40-A0EE-B6A269A75C46}" presName="spaceRect" presStyleCnt="0"/>
      <dgm:spPr/>
    </dgm:pt>
    <dgm:pt modelId="{39984866-0137-4B15-A3F8-6211B8E82E81}" type="pres">
      <dgm:prSet presAssocID="{6EDE7B1D-9C45-4B40-A0EE-B6A269A75C46}" presName="textRect" presStyleLbl="revTx" presStyleIdx="3" presStyleCnt="7">
        <dgm:presLayoutVars>
          <dgm:chMax val="1"/>
          <dgm:chPref val="1"/>
        </dgm:presLayoutVars>
      </dgm:prSet>
      <dgm:spPr/>
    </dgm:pt>
    <dgm:pt modelId="{78C7F179-96CD-4280-99E7-1EB4ED322EA7}" type="pres">
      <dgm:prSet presAssocID="{FC536DE9-8E47-4DD9-9BB1-AA24E736CA3A}" presName="sibTrans" presStyleLbl="sibTrans2D1" presStyleIdx="0" presStyleCnt="0"/>
      <dgm:spPr/>
    </dgm:pt>
    <dgm:pt modelId="{9701F850-4AAE-4B15-90D0-5CB0BA9181C1}" type="pres">
      <dgm:prSet presAssocID="{50463D4A-526B-4A2E-98FB-9052AD48AF7B}" presName="compNode" presStyleCnt="0"/>
      <dgm:spPr/>
    </dgm:pt>
    <dgm:pt modelId="{52AEECF8-1522-4896-BC9F-69B8F72A17E2}" type="pres">
      <dgm:prSet presAssocID="{50463D4A-526B-4A2E-98FB-9052AD48AF7B}" presName="iconBgRect" presStyleLbl="bgShp" presStyleIdx="4" presStyleCnt="7"/>
      <dgm:spPr/>
    </dgm:pt>
    <dgm:pt modelId="{793B5306-F0C4-480E-B2E7-F29562FDFA45}" type="pres">
      <dgm:prSet presAssocID="{50463D4A-526B-4A2E-98FB-9052AD48AF7B}"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Unlock"/>
        </a:ext>
      </dgm:extLst>
    </dgm:pt>
    <dgm:pt modelId="{C31816B3-ADA1-47AE-B66A-A376991AC83D}" type="pres">
      <dgm:prSet presAssocID="{50463D4A-526B-4A2E-98FB-9052AD48AF7B}" presName="spaceRect" presStyleCnt="0"/>
      <dgm:spPr/>
    </dgm:pt>
    <dgm:pt modelId="{E15C8F6A-4A36-4E1B-8EF2-6416F50910EA}" type="pres">
      <dgm:prSet presAssocID="{50463D4A-526B-4A2E-98FB-9052AD48AF7B}" presName="textRect" presStyleLbl="revTx" presStyleIdx="4" presStyleCnt="7">
        <dgm:presLayoutVars>
          <dgm:chMax val="1"/>
          <dgm:chPref val="1"/>
        </dgm:presLayoutVars>
      </dgm:prSet>
      <dgm:spPr/>
    </dgm:pt>
    <dgm:pt modelId="{CE042F7F-245B-4FA2-B6E3-2D8060115742}" type="pres">
      <dgm:prSet presAssocID="{2FBA4741-B2D5-4A5E-926E-94E5E505C11B}" presName="sibTrans" presStyleLbl="sibTrans2D1" presStyleIdx="0" presStyleCnt="0"/>
      <dgm:spPr/>
    </dgm:pt>
    <dgm:pt modelId="{23324B70-6F19-42FB-993A-1234E17F3459}" type="pres">
      <dgm:prSet presAssocID="{DF499083-CC7E-42AE-B07F-E9AE75670A26}" presName="compNode" presStyleCnt="0"/>
      <dgm:spPr/>
    </dgm:pt>
    <dgm:pt modelId="{0DEE9F20-2E82-4773-A660-ABF0516FE03B}" type="pres">
      <dgm:prSet presAssocID="{DF499083-CC7E-42AE-B07F-E9AE75670A26}" presName="iconBgRect" presStyleLbl="bgShp" presStyleIdx="5" presStyleCnt="7"/>
      <dgm:spPr/>
    </dgm:pt>
    <dgm:pt modelId="{8F1BC7FA-4B8F-42E5-8C79-01760B9A90F8}" type="pres">
      <dgm:prSet presAssocID="{DF499083-CC7E-42AE-B07F-E9AE75670A26}"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Bitcoin"/>
        </a:ext>
      </dgm:extLst>
    </dgm:pt>
    <dgm:pt modelId="{931CE616-04F3-4808-ACB3-326E80800AA8}" type="pres">
      <dgm:prSet presAssocID="{DF499083-CC7E-42AE-B07F-E9AE75670A26}" presName="spaceRect" presStyleCnt="0"/>
      <dgm:spPr/>
    </dgm:pt>
    <dgm:pt modelId="{F65F29C2-6FC0-4FD3-A7BC-8CA43B78952E}" type="pres">
      <dgm:prSet presAssocID="{DF499083-CC7E-42AE-B07F-E9AE75670A26}" presName="textRect" presStyleLbl="revTx" presStyleIdx="5" presStyleCnt="7">
        <dgm:presLayoutVars>
          <dgm:chMax val="1"/>
          <dgm:chPref val="1"/>
        </dgm:presLayoutVars>
      </dgm:prSet>
      <dgm:spPr/>
    </dgm:pt>
    <dgm:pt modelId="{8724F98B-7036-42C5-8FDA-14497CBBD1DB}" type="pres">
      <dgm:prSet presAssocID="{3ABC25F0-75A1-4294-8108-1353A3FCBDB5}" presName="sibTrans" presStyleLbl="sibTrans2D1" presStyleIdx="0" presStyleCnt="0"/>
      <dgm:spPr/>
    </dgm:pt>
    <dgm:pt modelId="{13468378-A969-4D8E-AA3B-CF7A813078E7}" type="pres">
      <dgm:prSet presAssocID="{0F0628E0-88DC-4B7F-BE55-B2423F377CE3}" presName="compNode" presStyleCnt="0"/>
      <dgm:spPr/>
    </dgm:pt>
    <dgm:pt modelId="{1389A79B-63D4-4473-ACFA-1253DAFFB97C}" type="pres">
      <dgm:prSet presAssocID="{0F0628E0-88DC-4B7F-BE55-B2423F377CE3}" presName="iconBgRect" presStyleLbl="bgShp" presStyleIdx="6" presStyleCnt="7"/>
      <dgm:spPr/>
    </dgm:pt>
    <dgm:pt modelId="{4CC0D889-1D89-4D2F-9099-64B186BA421A}" type="pres">
      <dgm:prSet presAssocID="{0F0628E0-88DC-4B7F-BE55-B2423F377CE3}"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Programmer"/>
        </a:ext>
      </dgm:extLst>
    </dgm:pt>
    <dgm:pt modelId="{DC6FE355-AC18-4EF0-995A-0353BCC38F5D}" type="pres">
      <dgm:prSet presAssocID="{0F0628E0-88DC-4B7F-BE55-B2423F377CE3}" presName="spaceRect" presStyleCnt="0"/>
      <dgm:spPr/>
    </dgm:pt>
    <dgm:pt modelId="{ACAF74E6-7450-4180-ABAD-86168CB07622}" type="pres">
      <dgm:prSet presAssocID="{0F0628E0-88DC-4B7F-BE55-B2423F377CE3}" presName="textRect" presStyleLbl="revTx" presStyleIdx="6" presStyleCnt="7">
        <dgm:presLayoutVars>
          <dgm:chMax val="1"/>
          <dgm:chPref val="1"/>
        </dgm:presLayoutVars>
      </dgm:prSet>
      <dgm:spPr/>
    </dgm:pt>
  </dgm:ptLst>
  <dgm:cxnLst>
    <dgm:cxn modelId="{8196B916-B4DC-40D7-8BDF-20673F692ABF}" type="presOf" srcId="{F78E1BB8-26F3-4B6E-9169-1CCC8836FC50}" destId="{40F2C002-0E50-4A7C-ABCB-D766914106FF}" srcOrd="0" destOrd="0" presId="urn:microsoft.com/office/officeart/2018/2/layout/IconCircleList"/>
    <dgm:cxn modelId="{7AA67634-EE2B-4196-9483-3413DCF55576}" type="presOf" srcId="{50463D4A-526B-4A2E-98FB-9052AD48AF7B}" destId="{E15C8F6A-4A36-4E1B-8EF2-6416F50910EA}" srcOrd="0" destOrd="0" presId="urn:microsoft.com/office/officeart/2018/2/layout/IconCircleList"/>
    <dgm:cxn modelId="{0BD38439-9EC4-4CA4-898F-3B72622569DE}" srcId="{933FF804-4C1E-4690-A50B-97DDE003AB94}" destId="{DF499083-CC7E-42AE-B07F-E9AE75670A26}" srcOrd="5" destOrd="0" parTransId="{F4042D46-DF5E-4521-9A44-6A1D67E93493}" sibTransId="{3ABC25F0-75A1-4294-8108-1353A3FCBDB5}"/>
    <dgm:cxn modelId="{7FC9405B-0DB9-4DDE-84AE-3501E2BA9A39}" srcId="{933FF804-4C1E-4690-A50B-97DDE003AB94}" destId="{F4B811DE-4DE5-4282-A395-B228562CC7A8}" srcOrd="2" destOrd="0" parTransId="{A643FB1C-DB3B-46BC-8C86-E52B625737A3}" sibTransId="{113DE65A-1610-4DF0-B9E9-209614941704}"/>
    <dgm:cxn modelId="{D593925F-8F12-4555-A5FB-700D8364208D}" srcId="{933FF804-4C1E-4690-A50B-97DDE003AB94}" destId="{50463D4A-526B-4A2E-98FB-9052AD48AF7B}" srcOrd="4" destOrd="0" parTransId="{384CF8A7-651C-4B1B-87E0-9BBD11F3112A}" sibTransId="{2FBA4741-B2D5-4A5E-926E-94E5E505C11B}"/>
    <dgm:cxn modelId="{E9DED341-07BF-4A49-8B3D-D91B6B307C25}" type="presOf" srcId="{113DE65A-1610-4DF0-B9E9-209614941704}" destId="{47C7E0B7-1376-4A26-AF07-0C7D1D8C97DD}" srcOrd="0" destOrd="0" presId="urn:microsoft.com/office/officeart/2018/2/layout/IconCircleList"/>
    <dgm:cxn modelId="{81E29C62-EAF8-421A-9768-D74DF5E77246}" srcId="{933FF804-4C1E-4690-A50B-97DDE003AB94}" destId="{6EDE7B1D-9C45-4B40-A0EE-B6A269A75C46}" srcOrd="3" destOrd="0" parTransId="{C4936EC8-5E6B-4ADB-9549-C2708D6204AA}" sibTransId="{FC536DE9-8E47-4DD9-9BB1-AA24E736CA3A}"/>
    <dgm:cxn modelId="{FDDDDC6B-7CAF-4DF5-9B81-6979F68D7116}" type="presOf" srcId="{6EDE7B1D-9C45-4B40-A0EE-B6A269A75C46}" destId="{39984866-0137-4B15-A3F8-6211B8E82E81}" srcOrd="0" destOrd="0" presId="urn:microsoft.com/office/officeart/2018/2/layout/IconCircleList"/>
    <dgm:cxn modelId="{FECA024E-60BF-4BDF-931B-476A609A1DDC}" type="presOf" srcId="{FC536DE9-8E47-4DD9-9BB1-AA24E736CA3A}" destId="{78C7F179-96CD-4280-99E7-1EB4ED322EA7}" srcOrd="0" destOrd="0" presId="urn:microsoft.com/office/officeart/2018/2/layout/IconCircleList"/>
    <dgm:cxn modelId="{F90A7D86-1238-4452-8811-5E4ABB34CF09}" type="presOf" srcId="{0F0628E0-88DC-4B7F-BE55-B2423F377CE3}" destId="{ACAF74E6-7450-4180-ABAD-86168CB07622}" srcOrd="0" destOrd="0" presId="urn:microsoft.com/office/officeart/2018/2/layout/IconCircleList"/>
    <dgm:cxn modelId="{A8A72F8E-2AE9-4C07-A4F0-AC41D07430B9}" type="presOf" srcId="{3ABC25F0-75A1-4294-8108-1353A3FCBDB5}" destId="{8724F98B-7036-42C5-8FDA-14497CBBD1DB}" srcOrd="0" destOrd="0" presId="urn:microsoft.com/office/officeart/2018/2/layout/IconCircleList"/>
    <dgm:cxn modelId="{9F602599-7EAE-4786-AD3B-734398FC8828}" srcId="{933FF804-4C1E-4690-A50B-97DDE003AB94}" destId="{0F0628E0-88DC-4B7F-BE55-B2423F377CE3}" srcOrd="6" destOrd="0" parTransId="{4AC9CB81-7655-40AD-838D-F66CD4D7160C}" sibTransId="{ABF8E165-D7CB-4FAE-937F-E461CDA78958}"/>
    <dgm:cxn modelId="{3428B49B-1519-4D8E-9B32-C2B57C747BE5}" type="presOf" srcId="{C1AE58B6-5D5D-42FF-9F15-C1706A89BA66}" destId="{D26B4BA1-3070-44FD-B5E5-4681527FA76B}" srcOrd="0" destOrd="0" presId="urn:microsoft.com/office/officeart/2018/2/layout/IconCircleList"/>
    <dgm:cxn modelId="{4A29F2A7-160A-4D7D-A4CD-FAA345A1D53F}" type="presOf" srcId="{933FF804-4C1E-4690-A50B-97DDE003AB94}" destId="{3C9A9F5A-121F-4649-88B8-17E99D66824F}" srcOrd="0" destOrd="0" presId="urn:microsoft.com/office/officeart/2018/2/layout/IconCircleList"/>
    <dgm:cxn modelId="{EC86B7AB-E1F8-4982-A360-5B1634B6E67B}" type="presOf" srcId="{F4B811DE-4DE5-4282-A395-B228562CC7A8}" destId="{48A96A02-5F85-484B-83FD-302E96AD7422}" srcOrd="0" destOrd="0" presId="urn:microsoft.com/office/officeart/2018/2/layout/IconCircleList"/>
    <dgm:cxn modelId="{9A3D00D6-DAF6-4E78-8A38-C278F6BFF266}" type="presOf" srcId="{E2833ED0-65F8-4908-9CC5-D684AB0C8131}" destId="{ECB03401-CF75-4E06-BADA-9DAD69F9AF4F}" srcOrd="0" destOrd="0" presId="urn:microsoft.com/office/officeart/2018/2/layout/IconCircleList"/>
    <dgm:cxn modelId="{B401D2D7-7EBD-44C3-BE72-79145ACA9A4A}" srcId="{933FF804-4C1E-4690-A50B-97DDE003AB94}" destId="{746CF010-300B-4DA5-9497-7C0EE14846DA}" srcOrd="0" destOrd="0" parTransId="{E4EF7E4B-C078-41B7-A5AA-1CACE77B731E}" sibTransId="{F78E1BB8-26F3-4B6E-9169-1CCC8836FC50}"/>
    <dgm:cxn modelId="{92C0D8DB-EAD1-4EFB-9B6D-74EE3647E0D1}" type="presOf" srcId="{2FBA4741-B2D5-4A5E-926E-94E5E505C11B}" destId="{CE042F7F-245B-4FA2-B6E3-2D8060115742}" srcOrd="0" destOrd="0" presId="urn:microsoft.com/office/officeart/2018/2/layout/IconCircleList"/>
    <dgm:cxn modelId="{AF1341E0-BEF6-4811-9F11-6306DF76C903}" type="presOf" srcId="{DF499083-CC7E-42AE-B07F-E9AE75670A26}" destId="{F65F29C2-6FC0-4FD3-A7BC-8CA43B78952E}" srcOrd="0" destOrd="0" presId="urn:microsoft.com/office/officeart/2018/2/layout/IconCircleList"/>
    <dgm:cxn modelId="{71CD52E7-C16E-4F41-93D5-92FF487E9637}" srcId="{933FF804-4C1E-4690-A50B-97DDE003AB94}" destId="{C1AE58B6-5D5D-42FF-9F15-C1706A89BA66}" srcOrd="1" destOrd="0" parTransId="{D7D1E1F6-BA26-45DB-BCA4-85CDFA133FE6}" sibTransId="{E2833ED0-65F8-4908-9CC5-D684AB0C8131}"/>
    <dgm:cxn modelId="{5EAEE5EE-9791-4C54-8ACC-823A7A3858A8}" type="presOf" srcId="{746CF010-300B-4DA5-9497-7C0EE14846DA}" destId="{52EFF1A2-057E-4992-B07D-FB82E060F0D8}" srcOrd="0" destOrd="0" presId="urn:microsoft.com/office/officeart/2018/2/layout/IconCircleList"/>
    <dgm:cxn modelId="{B136BB0A-07B2-4441-94D2-4179A5935329}" type="presParOf" srcId="{3C9A9F5A-121F-4649-88B8-17E99D66824F}" destId="{9BA6F73B-8173-4357-ABC5-D2F7F4A76F26}" srcOrd="0" destOrd="0" presId="urn:microsoft.com/office/officeart/2018/2/layout/IconCircleList"/>
    <dgm:cxn modelId="{C9C3B36F-ABB0-4DD3-8547-A2FD298FA694}" type="presParOf" srcId="{9BA6F73B-8173-4357-ABC5-D2F7F4A76F26}" destId="{B00125EE-E366-4836-8524-2AC3C7E88104}" srcOrd="0" destOrd="0" presId="urn:microsoft.com/office/officeart/2018/2/layout/IconCircleList"/>
    <dgm:cxn modelId="{3F657B80-D11C-4E8F-B6CC-F582B94D7027}" type="presParOf" srcId="{B00125EE-E366-4836-8524-2AC3C7E88104}" destId="{7962EEDD-F4BC-4FEF-B4E1-A2D81940097B}" srcOrd="0" destOrd="0" presId="urn:microsoft.com/office/officeart/2018/2/layout/IconCircleList"/>
    <dgm:cxn modelId="{7AA21132-CB2B-48AB-ABCE-267C0229D876}" type="presParOf" srcId="{B00125EE-E366-4836-8524-2AC3C7E88104}" destId="{80E803CB-9F3F-4B8C-97AD-C95CBD3044E2}" srcOrd="1" destOrd="0" presId="urn:microsoft.com/office/officeart/2018/2/layout/IconCircleList"/>
    <dgm:cxn modelId="{A5CCB6BC-B42B-4E88-BD5B-5A287653F6BE}" type="presParOf" srcId="{B00125EE-E366-4836-8524-2AC3C7E88104}" destId="{5B5249E9-E6B9-47BD-A48F-CF2A85B30C5F}" srcOrd="2" destOrd="0" presId="urn:microsoft.com/office/officeart/2018/2/layout/IconCircleList"/>
    <dgm:cxn modelId="{130C7899-8A7D-4898-9757-8097C0B2BACC}" type="presParOf" srcId="{B00125EE-E366-4836-8524-2AC3C7E88104}" destId="{52EFF1A2-057E-4992-B07D-FB82E060F0D8}" srcOrd="3" destOrd="0" presId="urn:microsoft.com/office/officeart/2018/2/layout/IconCircleList"/>
    <dgm:cxn modelId="{6ACFE848-A6C3-4142-BEC7-597E475CD02F}" type="presParOf" srcId="{9BA6F73B-8173-4357-ABC5-D2F7F4A76F26}" destId="{40F2C002-0E50-4A7C-ABCB-D766914106FF}" srcOrd="1" destOrd="0" presId="urn:microsoft.com/office/officeart/2018/2/layout/IconCircleList"/>
    <dgm:cxn modelId="{57BC1A53-A8CE-4A68-9599-78CD385BB2BD}" type="presParOf" srcId="{9BA6F73B-8173-4357-ABC5-D2F7F4A76F26}" destId="{65609496-759C-4707-9EA8-8C19D1D00520}" srcOrd="2" destOrd="0" presId="urn:microsoft.com/office/officeart/2018/2/layout/IconCircleList"/>
    <dgm:cxn modelId="{E99946C1-B3FC-4948-885B-5924FDB5E38F}" type="presParOf" srcId="{65609496-759C-4707-9EA8-8C19D1D00520}" destId="{7E4F9145-5F05-49B6-8274-6660FCE423C6}" srcOrd="0" destOrd="0" presId="urn:microsoft.com/office/officeart/2018/2/layout/IconCircleList"/>
    <dgm:cxn modelId="{EB983D17-0C55-4176-9EE3-E2796719CBAA}" type="presParOf" srcId="{65609496-759C-4707-9EA8-8C19D1D00520}" destId="{ED936DEA-1FC0-414A-9E7C-4EEC4D109E36}" srcOrd="1" destOrd="0" presId="urn:microsoft.com/office/officeart/2018/2/layout/IconCircleList"/>
    <dgm:cxn modelId="{CA9F5F39-0599-4F32-A4C7-408DF77720C9}" type="presParOf" srcId="{65609496-759C-4707-9EA8-8C19D1D00520}" destId="{2058E126-8514-4CFE-A13C-F835F98A12A8}" srcOrd="2" destOrd="0" presId="urn:microsoft.com/office/officeart/2018/2/layout/IconCircleList"/>
    <dgm:cxn modelId="{9448ADC6-8ED7-4CC1-A7AB-54182E56EEF6}" type="presParOf" srcId="{65609496-759C-4707-9EA8-8C19D1D00520}" destId="{D26B4BA1-3070-44FD-B5E5-4681527FA76B}" srcOrd="3" destOrd="0" presId="urn:microsoft.com/office/officeart/2018/2/layout/IconCircleList"/>
    <dgm:cxn modelId="{1CFD4646-4D72-46DE-B441-EB816A305AB9}" type="presParOf" srcId="{9BA6F73B-8173-4357-ABC5-D2F7F4A76F26}" destId="{ECB03401-CF75-4E06-BADA-9DAD69F9AF4F}" srcOrd="3" destOrd="0" presId="urn:microsoft.com/office/officeart/2018/2/layout/IconCircleList"/>
    <dgm:cxn modelId="{496E5400-5E70-438A-ADB2-7685184732A0}" type="presParOf" srcId="{9BA6F73B-8173-4357-ABC5-D2F7F4A76F26}" destId="{CBA93746-60E9-4824-8D7B-0679A3154D3D}" srcOrd="4" destOrd="0" presId="urn:microsoft.com/office/officeart/2018/2/layout/IconCircleList"/>
    <dgm:cxn modelId="{370C159A-0077-4952-9D36-29A96536668C}" type="presParOf" srcId="{CBA93746-60E9-4824-8D7B-0679A3154D3D}" destId="{70E0C5F1-374D-4695-845D-59FFC6F9EE26}" srcOrd="0" destOrd="0" presId="urn:microsoft.com/office/officeart/2018/2/layout/IconCircleList"/>
    <dgm:cxn modelId="{171C412A-0ED4-425B-98E9-B5E604F103A7}" type="presParOf" srcId="{CBA93746-60E9-4824-8D7B-0679A3154D3D}" destId="{6656FE20-5959-4D98-8190-1170DA6CCDB1}" srcOrd="1" destOrd="0" presId="urn:microsoft.com/office/officeart/2018/2/layout/IconCircleList"/>
    <dgm:cxn modelId="{0AF75EC4-8CB0-466C-B11F-BBB3102C523A}" type="presParOf" srcId="{CBA93746-60E9-4824-8D7B-0679A3154D3D}" destId="{D01819BE-2A73-4879-99DF-0943B63A2E9D}" srcOrd="2" destOrd="0" presId="urn:microsoft.com/office/officeart/2018/2/layout/IconCircleList"/>
    <dgm:cxn modelId="{D844E73C-608C-4CBC-B8B2-5EF4B27E5E6C}" type="presParOf" srcId="{CBA93746-60E9-4824-8D7B-0679A3154D3D}" destId="{48A96A02-5F85-484B-83FD-302E96AD7422}" srcOrd="3" destOrd="0" presId="urn:microsoft.com/office/officeart/2018/2/layout/IconCircleList"/>
    <dgm:cxn modelId="{87408515-4796-4A0F-8A93-942993D4C080}" type="presParOf" srcId="{9BA6F73B-8173-4357-ABC5-D2F7F4A76F26}" destId="{47C7E0B7-1376-4A26-AF07-0C7D1D8C97DD}" srcOrd="5" destOrd="0" presId="urn:microsoft.com/office/officeart/2018/2/layout/IconCircleList"/>
    <dgm:cxn modelId="{1FB82BFF-34E8-43DB-B47C-DC2C6B6FC065}" type="presParOf" srcId="{9BA6F73B-8173-4357-ABC5-D2F7F4A76F26}" destId="{8F6AA07F-FF6C-4D91-980D-C96E0E735F9B}" srcOrd="6" destOrd="0" presId="urn:microsoft.com/office/officeart/2018/2/layout/IconCircleList"/>
    <dgm:cxn modelId="{91F3D3F4-7411-40ED-B662-E221E9F81C70}" type="presParOf" srcId="{8F6AA07F-FF6C-4D91-980D-C96E0E735F9B}" destId="{CCAF1095-D97C-437E-B761-47AFF5F8E450}" srcOrd="0" destOrd="0" presId="urn:microsoft.com/office/officeart/2018/2/layout/IconCircleList"/>
    <dgm:cxn modelId="{583BA142-00E0-41B8-AC71-B2D2498530D6}" type="presParOf" srcId="{8F6AA07F-FF6C-4D91-980D-C96E0E735F9B}" destId="{634EE1B1-C4C9-4D6A-83AF-FB01E0A00BB4}" srcOrd="1" destOrd="0" presId="urn:microsoft.com/office/officeart/2018/2/layout/IconCircleList"/>
    <dgm:cxn modelId="{869E05CB-FAD4-434E-8769-306080E9D111}" type="presParOf" srcId="{8F6AA07F-FF6C-4D91-980D-C96E0E735F9B}" destId="{33A94273-A9B5-4FFF-8542-7CF47808C9D2}" srcOrd="2" destOrd="0" presId="urn:microsoft.com/office/officeart/2018/2/layout/IconCircleList"/>
    <dgm:cxn modelId="{910A03CC-3391-48C5-B09E-A07A04A600AE}" type="presParOf" srcId="{8F6AA07F-FF6C-4D91-980D-C96E0E735F9B}" destId="{39984866-0137-4B15-A3F8-6211B8E82E81}" srcOrd="3" destOrd="0" presId="urn:microsoft.com/office/officeart/2018/2/layout/IconCircleList"/>
    <dgm:cxn modelId="{43A81701-6709-4380-BD93-267C90F611AE}" type="presParOf" srcId="{9BA6F73B-8173-4357-ABC5-D2F7F4A76F26}" destId="{78C7F179-96CD-4280-99E7-1EB4ED322EA7}" srcOrd="7" destOrd="0" presId="urn:microsoft.com/office/officeart/2018/2/layout/IconCircleList"/>
    <dgm:cxn modelId="{3FBEFB00-178C-4334-97E1-3C7EB6545021}" type="presParOf" srcId="{9BA6F73B-8173-4357-ABC5-D2F7F4A76F26}" destId="{9701F850-4AAE-4B15-90D0-5CB0BA9181C1}" srcOrd="8" destOrd="0" presId="urn:microsoft.com/office/officeart/2018/2/layout/IconCircleList"/>
    <dgm:cxn modelId="{C34BAAD1-4D8B-4337-B5C2-6343A1454589}" type="presParOf" srcId="{9701F850-4AAE-4B15-90D0-5CB0BA9181C1}" destId="{52AEECF8-1522-4896-BC9F-69B8F72A17E2}" srcOrd="0" destOrd="0" presId="urn:microsoft.com/office/officeart/2018/2/layout/IconCircleList"/>
    <dgm:cxn modelId="{0612252D-EF9F-45E0-8FD3-C64286577A04}" type="presParOf" srcId="{9701F850-4AAE-4B15-90D0-5CB0BA9181C1}" destId="{793B5306-F0C4-480E-B2E7-F29562FDFA45}" srcOrd="1" destOrd="0" presId="urn:microsoft.com/office/officeart/2018/2/layout/IconCircleList"/>
    <dgm:cxn modelId="{9EA6CD74-4483-4816-8836-C7829DE9B091}" type="presParOf" srcId="{9701F850-4AAE-4B15-90D0-5CB0BA9181C1}" destId="{C31816B3-ADA1-47AE-B66A-A376991AC83D}" srcOrd="2" destOrd="0" presId="urn:microsoft.com/office/officeart/2018/2/layout/IconCircleList"/>
    <dgm:cxn modelId="{71F1996F-A719-4E75-9C19-D93AF4E15E93}" type="presParOf" srcId="{9701F850-4AAE-4B15-90D0-5CB0BA9181C1}" destId="{E15C8F6A-4A36-4E1B-8EF2-6416F50910EA}" srcOrd="3" destOrd="0" presId="urn:microsoft.com/office/officeart/2018/2/layout/IconCircleList"/>
    <dgm:cxn modelId="{7FCF2FAD-2805-4841-AB89-D010B518688A}" type="presParOf" srcId="{9BA6F73B-8173-4357-ABC5-D2F7F4A76F26}" destId="{CE042F7F-245B-4FA2-B6E3-2D8060115742}" srcOrd="9" destOrd="0" presId="urn:microsoft.com/office/officeart/2018/2/layout/IconCircleList"/>
    <dgm:cxn modelId="{304B365B-EDE2-49BB-803D-7755ABFEC90D}" type="presParOf" srcId="{9BA6F73B-8173-4357-ABC5-D2F7F4A76F26}" destId="{23324B70-6F19-42FB-993A-1234E17F3459}" srcOrd="10" destOrd="0" presId="urn:microsoft.com/office/officeart/2018/2/layout/IconCircleList"/>
    <dgm:cxn modelId="{78111C10-3EB2-474F-8B51-F29845B0B3D8}" type="presParOf" srcId="{23324B70-6F19-42FB-993A-1234E17F3459}" destId="{0DEE9F20-2E82-4773-A660-ABF0516FE03B}" srcOrd="0" destOrd="0" presId="urn:microsoft.com/office/officeart/2018/2/layout/IconCircleList"/>
    <dgm:cxn modelId="{BDD90C1F-1189-4DEA-96AB-2D4ABCDA7AC7}" type="presParOf" srcId="{23324B70-6F19-42FB-993A-1234E17F3459}" destId="{8F1BC7FA-4B8F-42E5-8C79-01760B9A90F8}" srcOrd="1" destOrd="0" presId="urn:microsoft.com/office/officeart/2018/2/layout/IconCircleList"/>
    <dgm:cxn modelId="{FC2EE7C6-8312-4D67-93C7-1B5C60025CA3}" type="presParOf" srcId="{23324B70-6F19-42FB-993A-1234E17F3459}" destId="{931CE616-04F3-4808-ACB3-326E80800AA8}" srcOrd="2" destOrd="0" presId="urn:microsoft.com/office/officeart/2018/2/layout/IconCircleList"/>
    <dgm:cxn modelId="{EDDB346D-3048-4D37-8726-5DE629DDEF6B}" type="presParOf" srcId="{23324B70-6F19-42FB-993A-1234E17F3459}" destId="{F65F29C2-6FC0-4FD3-A7BC-8CA43B78952E}" srcOrd="3" destOrd="0" presId="urn:microsoft.com/office/officeart/2018/2/layout/IconCircleList"/>
    <dgm:cxn modelId="{192CD371-484B-4FB0-ADA7-B7796EC9CE10}" type="presParOf" srcId="{9BA6F73B-8173-4357-ABC5-D2F7F4A76F26}" destId="{8724F98B-7036-42C5-8FDA-14497CBBD1DB}" srcOrd="11" destOrd="0" presId="urn:microsoft.com/office/officeart/2018/2/layout/IconCircleList"/>
    <dgm:cxn modelId="{90D2FAD9-7CF0-45FC-969F-7F54BDCE422B}" type="presParOf" srcId="{9BA6F73B-8173-4357-ABC5-D2F7F4A76F26}" destId="{13468378-A969-4D8E-AA3B-CF7A813078E7}" srcOrd="12" destOrd="0" presId="urn:microsoft.com/office/officeart/2018/2/layout/IconCircleList"/>
    <dgm:cxn modelId="{AF19AA05-FB3B-4EF6-8C67-ACB43A6571C2}" type="presParOf" srcId="{13468378-A969-4D8E-AA3B-CF7A813078E7}" destId="{1389A79B-63D4-4473-ACFA-1253DAFFB97C}" srcOrd="0" destOrd="0" presId="urn:microsoft.com/office/officeart/2018/2/layout/IconCircleList"/>
    <dgm:cxn modelId="{CEF02DD7-C2ED-4E9F-97A7-A58AA339BDD5}" type="presParOf" srcId="{13468378-A969-4D8E-AA3B-CF7A813078E7}" destId="{4CC0D889-1D89-4D2F-9099-64B186BA421A}" srcOrd="1" destOrd="0" presId="urn:microsoft.com/office/officeart/2018/2/layout/IconCircleList"/>
    <dgm:cxn modelId="{6E6422F0-B189-40B0-9878-C40D2ACA6273}" type="presParOf" srcId="{13468378-A969-4D8E-AA3B-CF7A813078E7}" destId="{DC6FE355-AC18-4EF0-995A-0353BCC38F5D}" srcOrd="2" destOrd="0" presId="urn:microsoft.com/office/officeart/2018/2/layout/IconCircleList"/>
    <dgm:cxn modelId="{5D2BEE3F-BCAF-4D03-B263-08E4FE422C59}" type="presParOf" srcId="{13468378-A969-4D8E-AA3B-CF7A813078E7}" destId="{ACAF74E6-7450-4180-ABAD-86168CB0762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13BA87-669B-4DF8-A641-C423CB05F044}"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65360E4-5493-46A4-91F2-12629AE3642C}">
      <dgm:prSet/>
      <dgm:spPr/>
      <dgm:t>
        <a:bodyPr/>
        <a:lstStyle/>
        <a:p>
          <a:r>
            <a:rPr lang="en-US"/>
            <a:t>Case study: public site only serving documents, mostly static content otherwise</a:t>
          </a:r>
        </a:p>
      </dgm:t>
    </dgm:pt>
    <dgm:pt modelId="{6B447E7D-17B4-4617-8464-C4D4C6CB34D7}" type="parTrans" cxnId="{82F637C6-37C0-4C56-B880-A281D7177F05}">
      <dgm:prSet/>
      <dgm:spPr/>
      <dgm:t>
        <a:bodyPr/>
        <a:lstStyle/>
        <a:p>
          <a:endParaRPr lang="en-US"/>
        </a:p>
      </dgm:t>
    </dgm:pt>
    <dgm:pt modelId="{BF2C5ABD-C742-48FF-A1A0-A132E1527B6E}" type="sibTrans" cxnId="{82F637C6-37C0-4C56-B880-A281D7177F05}">
      <dgm:prSet/>
      <dgm:spPr/>
      <dgm:t>
        <a:bodyPr/>
        <a:lstStyle/>
        <a:p>
          <a:endParaRPr lang="en-US"/>
        </a:p>
      </dgm:t>
    </dgm:pt>
    <dgm:pt modelId="{E891F649-366B-4420-A5E3-C3B8602D38A4}">
      <dgm:prSet/>
      <dgm:spPr/>
      <dgm:t>
        <a:bodyPr/>
        <a:lstStyle/>
        <a:p>
          <a:r>
            <a:rPr lang="en-US"/>
            <a:t>Someone found vulnerability via public bug bounty same day I started my test. This had only lows last time we tested this…💀.</a:t>
          </a:r>
        </a:p>
      </dgm:t>
    </dgm:pt>
    <dgm:pt modelId="{A49DDCB9-9400-4E42-93D9-8988AE432E77}" type="parTrans" cxnId="{2A39AE01-411D-4247-A7AE-A2188103DF15}">
      <dgm:prSet/>
      <dgm:spPr/>
      <dgm:t>
        <a:bodyPr/>
        <a:lstStyle/>
        <a:p>
          <a:endParaRPr lang="en-US"/>
        </a:p>
      </dgm:t>
    </dgm:pt>
    <dgm:pt modelId="{34B33235-3583-49A9-801D-7ADD53A52E6A}" type="sibTrans" cxnId="{2A39AE01-411D-4247-A7AE-A2188103DF15}">
      <dgm:prSet/>
      <dgm:spPr/>
      <dgm:t>
        <a:bodyPr/>
        <a:lstStyle/>
        <a:p>
          <a:endParaRPr lang="en-US"/>
        </a:p>
      </dgm:t>
    </dgm:pt>
    <dgm:pt modelId="{8D51758C-7F8F-4730-907B-A62E877C8387}">
      <dgm:prSet/>
      <dgm:spPr/>
      <dgm:t>
        <a:bodyPr/>
        <a:lstStyle/>
        <a:p>
          <a:r>
            <a:rPr lang="en-US"/>
            <a:t>Couldn’t find anything…but then triggered an error</a:t>
          </a:r>
        </a:p>
      </dgm:t>
    </dgm:pt>
    <dgm:pt modelId="{26531E44-DC53-4E63-A56C-47D800AF85D9}" type="parTrans" cxnId="{2FFEBF3B-E6C9-40B3-98B7-6582704936E5}">
      <dgm:prSet/>
      <dgm:spPr/>
      <dgm:t>
        <a:bodyPr/>
        <a:lstStyle/>
        <a:p>
          <a:endParaRPr lang="en-US"/>
        </a:p>
      </dgm:t>
    </dgm:pt>
    <dgm:pt modelId="{B58E954D-6C5D-4F20-B806-EEE429FE272B}" type="sibTrans" cxnId="{2FFEBF3B-E6C9-40B3-98B7-6582704936E5}">
      <dgm:prSet/>
      <dgm:spPr/>
      <dgm:t>
        <a:bodyPr/>
        <a:lstStyle/>
        <a:p>
          <a:endParaRPr lang="en-US"/>
        </a:p>
      </dgm:t>
    </dgm:pt>
    <dgm:pt modelId="{8B7F0A07-F4BB-41FC-832B-48195FE37D66}">
      <dgm:prSet/>
      <dgm:spPr/>
      <dgm:t>
        <a:bodyPr/>
        <a:lstStyle/>
        <a:p>
          <a:r>
            <a:rPr lang="en-US"/>
            <a:t>Error sends email to admin….hmm.</a:t>
          </a:r>
        </a:p>
      </dgm:t>
    </dgm:pt>
    <dgm:pt modelId="{5B6F6B8A-CCB9-4E3C-BE42-94F194D21F12}" type="parTrans" cxnId="{A462401F-B19D-4795-B0B4-3CD5E97E8AE8}">
      <dgm:prSet/>
      <dgm:spPr/>
      <dgm:t>
        <a:bodyPr/>
        <a:lstStyle/>
        <a:p>
          <a:endParaRPr lang="en-US"/>
        </a:p>
      </dgm:t>
    </dgm:pt>
    <dgm:pt modelId="{5F3CC201-5894-417B-8B74-A62450506236}" type="sibTrans" cxnId="{A462401F-B19D-4795-B0B4-3CD5E97E8AE8}">
      <dgm:prSet/>
      <dgm:spPr/>
      <dgm:t>
        <a:bodyPr/>
        <a:lstStyle/>
        <a:p>
          <a:endParaRPr lang="en-US"/>
        </a:p>
      </dgm:t>
    </dgm:pt>
    <dgm:pt modelId="{AE0046CB-9EEF-46EF-A402-E2200420783F}">
      <dgm:prSet/>
      <dgm:spPr/>
      <dgm:t>
        <a:bodyPr/>
        <a:lstStyle/>
        <a:p>
          <a:r>
            <a:rPr lang="en-US"/>
            <a:t>Escalate to critical: email anyone as admin from this large company.</a:t>
          </a:r>
        </a:p>
      </dgm:t>
    </dgm:pt>
    <dgm:pt modelId="{42374C86-CEED-4A2D-9CC0-C120C266F371}" type="parTrans" cxnId="{037E5C71-CC47-4B92-AFA2-E00C6A2269D6}">
      <dgm:prSet/>
      <dgm:spPr/>
      <dgm:t>
        <a:bodyPr/>
        <a:lstStyle/>
        <a:p>
          <a:endParaRPr lang="en-US"/>
        </a:p>
      </dgm:t>
    </dgm:pt>
    <dgm:pt modelId="{58D2CDA4-D6B6-45DD-ABEB-742D3A6B5103}" type="sibTrans" cxnId="{037E5C71-CC47-4B92-AFA2-E00C6A2269D6}">
      <dgm:prSet/>
      <dgm:spPr/>
      <dgm:t>
        <a:bodyPr/>
        <a:lstStyle/>
        <a:p>
          <a:endParaRPr lang="en-US"/>
        </a:p>
      </dgm:t>
    </dgm:pt>
    <dgm:pt modelId="{2689D5AB-DDDC-4F58-8BB4-2D5460C91D53}">
      <dgm:prSet/>
      <dgm:spPr/>
      <dgm:t>
        <a:bodyPr/>
        <a:lstStyle/>
        <a:p>
          <a:r>
            <a:rPr lang="en-US"/>
            <a:t>Error functionality instead of helping app dev, helped set up our attack. Email bomb ahead!</a:t>
          </a:r>
        </a:p>
      </dgm:t>
    </dgm:pt>
    <dgm:pt modelId="{40C66D0D-6E60-41C0-B2E3-73EBCB3977F8}" type="parTrans" cxnId="{C55ADB7C-8333-4F0C-855F-9742E7A61173}">
      <dgm:prSet/>
      <dgm:spPr/>
      <dgm:t>
        <a:bodyPr/>
        <a:lstStyle/>
        <a:p>
          <a:endParaRPr lang="en-US"/>
        </a:p>
      </dgm:t>
    </dgm:pt>
    <dgm:pt modelId="{07D48D4F-3E85-4860-8B7F-224F30FCD8D7}" type="sibTrans" cxnId="{C55ADB7C-8333-4F0C-855F-9742E7A61173}">
      <dgm:prSet/>
      <dgm:spPr/>
      <dgm:t>
        <a:bodyPr/>
        <a:lstStyle/>
        <a:p>
          <a:endParaRPr lang="en-US"/>
        </a:p>
      </dgm:t>
    </dgm:pt>
    <dgm:pt modelId="{1053CC3E-16D0-40E4-BCFA-A874F289D941}" type="pres">
      <dgm:prSet presAssocID="{0C13BA87-669B-4DF8-A641-C423CB05F044}" presName="Name0" presStyleCnt="0">
        <dgm:presLayoutVars>
          <dgm:dir/>
          <dgm:animLvl val="lvl"/>
          <dgm:resizeHandles val="exact"/>
        </dgm:presLayoutVars>
      </dgm:prSet>
      <dgm:spPr/>
    </dgm:pt>
    <dgm:pt modelId="{9AEF5F10-30FC-4CD8-BB94-DCE4C454185B}" type="pres">
      <dgm:prSet presAssocID="{8D51758C-7F8F-4730-907B-A62E877C8387}" presName="boxAndChildren" presStyleCnt="0"/>
      <dgm:spPr/>
    </dgm:pt>
    <dgm:pt modelId="{EEEAFB59-0F88-4B9B-AB18-BFB7D73EDD54}" type="pres">
      <dgm:prSet presAssocID="{8D51758C-7F8F-4730-907B-A62E877C8387}" presName="parentTextBox" presStyleLbl="node1" presStyleIdx="0" presStyleCnt="3"/>
      <dgm:spPr/>
    </dgm:pt>
    <dgm:pt modelId="{1D940A05-41DD-4A76-9674-4109367ABCFC}" type="pres">
      <dgm:prSet presAssocID="{8D51758C-7F8F-4730-907B-A62E877C8387}" presName="entireBox" presStyleLbl="node1" presStyleIdx="0" presStyleCnt="3"/>
      <dgm:spPr/>
    </dgm:pt>
    <dgm:pt modelId="{DC6B7066-7415-4267-90D6-E8E8EB7394A0}" type="pres">
      <dgm:prSet presAssocID="{8D51758C-7F8F-4730-907B-A62E877C8387}" presName="descendantBox" presStyleCnt="0"/>
      <dgm:spPr/>
    </dgm:pt>
    <dgm:pt modelId="{FFEE0933-1B24-40AD-B1B4-3BCDA78E1BBE}" type="pres">
      <dgm:prSet presAssocID="{8B7F0A07-F4BB-41FC-832B-48195FE37D66}" presName="childTextBox" presStyleLbl="fgAccFollowNode1" presStyleIdx="0" presStyleCnt="3">
        <dgm:presLayoutVars>
          <dgm:bulletEnabled val="1"/>
        </dgm:presLayoutVars>
      </dgm:prSet>
      <dgm:spPr/>
    </dgm:pt>
    <dgm:pt modelId="{A5D26480-EDEB-49C3-80F5-DEB8D4DD4AD5}" type="pres">
      <dgm:prSet presAssocID="{AE0046CB-9EEF-46EF-A402-E2200420783F}" presName="childTextBox" presStyleLbl="fgAccFollowNode1" presStyleIdx="1" presStyleCnt="3">
        <dgm:presLayoutVars>
          <dgm:bulletEnabled val="1"/>
        </dgm:presLayoutVars>
      </dgm:prSet>
      <dgm:spPr/>
    </dgm:pt>
    <dgm:pt modelId="{23C50651-B630-4A72-9E5B-FEE3EEB1081C}" type="pres">
      <dgm:prSet presAssocID="{2689D5AB-DDDC-4F58-8BB4-2D5460C91D53}" presName="childTextBox" presStyleLbl="fgAccFollowNode1" presStyleIdx="2" presStyleCnt="3">
        <dgm:presLayoutVars>
          <dgm:bulletEnabled val="1"/>
        </dgm:presLayoutVars>
      </dgm:prSet>
      <dgm:spPr/>
    </dgm:pt>
    <dgm:pt modelId="{8AFD7668-99C7-4E2D-830D-ED17C6684479}" type="pres">
      <dgm:prSet presAssocID="{34B33235-3583-49A9-801D-7ADD53A52E6A}" presName="sp" presStyleCnt="0"/>
      <dgm:spPr/>
    </dgm:pt>
    <dgm:pt modelId="{A2F28484-2D07-4A7E-AF1F-725069B47A9E}" type="pres">
      <dgm:prSet presAssocID="{E891F649-366B-4420-A5E3-C3B8602D38A4}" presName="arrowAndChildren" presStyleCnt="0"/>
      <dgm:spPr/>
    </dgm:pt>
    <dgm:pt modelId="{4017AB02-9BBA-441B-AD7C-E8FDFEC5129D}" type="pres">
      <dgm:prSet presAssocID="{E891F649-366B-4420-A5E3-C3B8602D38A4}" presName="parentTextArrow" presStyleLbl="node1" presStyleIdx="1" presStyleCnt="3"/>
      <dgm:spPr/>
    </dgm:pt>
    <dgm:pt modelId="{D9F6A878-E20D-459A-BB84-A09D5C745E1B}" type="pres">
      <dgm:prSet presAssocID="{BF2C5ABD-C742-48FF-A1A0-A132E1527B6E}" presName="sp" presStyleCnt="0"/>
      <dgm:spPr/>
    </dgm:pt>
    <dgm:pt modelId="{FF73318B-FB9F-4ADB-9554-F35B6222563A}" type="pres">
      <dgm:prSet presAssocID="{665360E4-5493-46A4-91F2-12629AE3642C}" presName="arrowAndChildren" presStyleCnt="0"/>
      <dgm:spPr/>
    </dgm:pt>
    <dgm:pt modelId="{D12A52C1-67F3-4481-9F83-8BB8350FBFEC}" type="pres">
      <dgm:prSet presAssocID="{665360E4-5493-46A4-91F2-12629AE3642C}" presName="parentTextArrow" presStyleLbl="node1" presStyleIdx="2" presStyleCnt="3"/>
      <dgm:spPr/>
    </dgm:pt>
  </dgm:ptLst>
  <dgm:cxnLst>
    <dgm:cxn modelId="{2A39AE01-411D-4247-A7AE-A2188103DF15}" srcId="{0C13BA87-669B-4DF8-A641-C423CB05F044}" destId="{E891F649-366B-4420-A5E3-C3B8602D38A4}" srcOrd="1" destOrd="0" parTransId="{A49DDCB9-9400-4E42-93D9-8988AE432E77}" sibTransId="{34B33235-3583-49A9-801D-7ADD53A52E6A}"/>
    <dgm:cxn modelId="{1930C31B-D268-4460-9F5E-600BC5A9D9B7}" type="presOf" srcId="{8D51758C-7F8F-4730-907B-A62E877C8387}" destId="{EEEAFB59-0F88-4B9B-AB18-BFB7D73EDD54}" srcOrd="0" destOrd="0" presId="urn:microsoft.com/office/officeart/2005/8/layout/process4"/>
    <dgm:cxn modelId="{A462401F-B19D-4795-B0B4-3CD5E97E8AE8}" srcId="{8D51758C-7F8F-4730-907B-A62E877C8387}" destId="{8B7F0A07-F4BB-41FC-832B-48195FE37D66}" srcOrd="0" destOrd="0" parTransId="{5B6F6B8A-CCB9-4E3C-BE42-94F194D21F12}" sibTransId="{5F3CC201-5894-417B-8B74-A62450506236}"/>
    <dgm:cxn modelId="{5C82C839-25C8-4B8B-9D6A-3E5D705ECFD2}" type="presOf" srcId="{665360E4-5493-46A4-91F2-12629AE3642C}" destId="{D12A52C1-67F3-4481-9F83-8BB8350FBFEC}" srcOrd="0" destOrd="0" presId="urn:microsoft.com/office/officeart/2005/8/layout/process4"/>
    <dgm:cxn modelId="{2FFEBF3B-E6C9-40B3-98B7-6582704936E5}" srcId="{0C13BA87-669B-4DF8-A641-C423CB05F044}" destId="{8D51758C-7F8F-4730-907B-A62E877C8387}" srcOrd="2" destOrd="0" parTransId="{26531E44-DC53-4E63-A56C-47D800AF85D9}" sibTransId="{B58E954D-6C5D-4F20-B806-EEE429FE272B}"/>
    <dgm:cxn modelId="{1B87435F-AE65-445B-B958-5D24BF21B705}" type="presOf" srcId="{8D51758C-7F8F-4730-907B-A62E877C8387}" destId="{1D940A05-41DD-4A76-9674-4109367ABCFC}" srcOrd="1" destOrd="0" presId="urn:microsoft.com/office/officeart/2005/8/layout/process4"/>
    <dgm:cxn modelId="{037E5C71-CC47-4B92-AFA2-E00C6A2269D6}" srcId="{8D51758C-7F8F-4730-907B-A62E877C8387}" destId="{AE0046CB-9EEF-46EF-A402-E2200420783F}" srcOrd="1" destOrd="0" parTransId="{42374C86-CEED-4A2D-9CC0-C120C266F371}" sibTransId="{58D2CDA4-D6B6-45DD-ABEB-742D3A6B5103}"/>
    <dgm:cxn modelId="{F07AAF53-BBBE-449D-A4DA-33B85F1CCBEE}" type="presOf" srcId="{2689D5AB-DDDC-4F58-8BB4-2D5460C91D53}" destId="{23C50651-B630-4A72-9E5B-FEE3EEB1081C}" srcOrd="0" destOrd="0" presId="urn:microsoft.com/office/officeart/2005/8/layout/process4"/>
    <dgm:cxn modelId="{C55ADB7C-8333-4F0C-855F-9742E7A61173}" srcId="{8D51758C-7F8F-4730-907B-A62E877C8387}" destId="{2689D5AB-DDDC-4F58-8BB4-2D5460C91D53}" srcOrd="2" destOrd="0" parTransId="{40C66D0D-6E60-41C0-B2E3-73EBCB3977F8}" sibTransId="{07D48D4F-3E85-4860-8B7F-224F30FCD8D7}"/>
    <dgm:cxn modelId="{631BA19C-4BE9-4A93-A189-76BF63EC925C}" type="presOf" srcId="{8B7F0A07-F4BB-41FC-832B-48195FE37D66}" destId="{FFEE0933-1B24-40AD-B1B4-3BCDA78E1BBE}" srcOrd="0" destOrd="0" presId="urn:microsoft.com/office/officeart/2005/8/layout/process4"/>
    <dgm:cxn modelId="{472C69AF-FA3E-4095-AD51-E236085F897F}" type="presOf" srcId="{E891F649-366B-4420-A5E3-C3B8602D38A4}" destId="{4017AB02-9BBA-441B-AD7C-E8FDFEC5129D}" srcOrd="0" destOrd="0" presId="urn:microsoft.com/office/officeart/2005/8/layout/process4"/>
    <dgm:cxn modelId="{82F637C6-37C0-4C56-B880-A281D7177F05}" srcId="{0C13BA87-669B-4DF8-A641-C423CB05F044}" destId="{665360E4-5493-46A4-91F2-12629AE3642C}" srcOrd="0" destOrd="0" parTransId="{6B447E7D-17B4-4617-8464-C4D4C6CB34D7}" sibTransId="{BF2C5ABD-C742-48FF-A1A0-A132E1527B6E}"/>
    <dgm:cxn modelId="{BF5667E4-CA3D-4133-B129-7E1F3474E02D}" type="presOf" srcId="{AE0046CB-9EEF-46EF-A402-E2200420783F}" destId="{A5D26480-EDEB-49C3-80F5-DEB8D4DD4AD5}" srcOrd="0" destOrd="0" presId="urn:microsoft.com/office/officeart/2005/8/layout/process4"/>
    <dgm:cxn modelId="{190AE5F0-A6BB-4E93-90B6-88DC0DB38A14}" type="presOf" srcId="{0C13BA87-669B-4DF8-A641-C423CB05F044}" destId="{1053CC3E-16D0-40E4-BCFA-A874F289D941}" srcOrd="0" destOrd="0" presId="urn:microsoft.com/office/officeart/2005/8/layout/process4"/>
    <dgm:cxn modelId="{0168E8EC-A482-4153-A764-1E7429AE4A33}" type="presParOf" srcId="{1053CC3E-16D0-40E4-BCFA-A874F289D941}" destId="{9AEF5F10-30FC-4CD8-BB94-DCE4C454185B}" srcOrd="0" destOrd="0" presId="urn:microsoft.com/office/officeart/2005/8/layout/process4"/>
    <dgm:cxn modelId="{0CFE28D0-2B04-4599-9816-F6D407B7DC04}" type="presParOf" srcId="{9AEF5F10-30FC-4CD8-BB94-DCE4C454185B}" destId="{EEEAFB59-0F88-4B9B-AB18-BFB7D73EDD54}" srcOrd="0" destOrd="0" presId="urn:microsoft.com/office/officeart/2005/8/layout/process4"/>
    <dgm:cxn modelId="{0F15AC2F-1140-4931-A3F1-0C38CD6B1634}" type="presParOf" srcId="{9AEF5F10-30FC-4CD8-BB94-DCE4C454185B}" destId="{1D940A05-41DD-4A76-9674-4109367ABCFC}" srcOrd="1" destOrd="0" presId="urn:microsoft.com/office/officeart/2005/8/layout/process4"/>
    <dgm:cxn modelId="{69324B58-183B-4C9E-B286-FFA546DF52B5}" type="presParOf" srcId="{9AEF5F10-30FC-4CD8-BB94-DCE4C454185B}" destId="{DC6B7066-7415-4267-90D6-E8E8EB7394A0}" srcOrd="2" destOrd="0" presId="urn:microsoft.com/office/officeart/2005/8/layout/process4"/>
    <dgm:cxn modelId="{246EE560-7BEF-4745-A33F-F53565BCF404}" type="presParOf" srcId="{DC6B7066-7415-4267-90D6-E8E8EB7394A0}" destId="{FFEE0933-1B24-40AD-B1B4-3BCDA78E1BBE}" srcOrd="0" destOrd="0" presId="urn:microsoft.com/office/officeart/2005/8/layout/process4"/>
    <dgm:cxn modelId="{455D14FF-40B0-4032-8E39-5675E0D00D2C}" type="presParOf" srcId="{DC6B7066-7415-4267-90D6-E8E8EB7394A0}" destId="{A5D26480-EDEB-49C3-80F5-DEB8D4DD4AD5}" srcOrd="1" destOrd="0" presId="urn:microsoft.com/office/officeart/2005/8/layout/process4"/>
    <dgm:cxn modelId="{F079C069-A0A8-4A2F-B015-2662ACA669C0}" type="presParOf" srcId="{DC6B7066-7415-4267-90D6-E8E8EB7394A0}" destId="{23C50651-B630-4A72-9E5B-FEE3EEB1081C}" srcOrd="2" destOrd="0" presId="urn:microsoft.com/office/officeart/2005/8/layout/process4"/>
    <dgm:cxn modelId="{E66410CD-9A74-4DFE-945A-55CFC65181B7}" type="presParOf" srcId="{1053CC3E-16D0-40E4-BCFA-A874F289D941}" destId="{8AFD7668-99C7-4E2D-830D-ED17C6684479}" srcOrd="1" destOrd="0" presId="urn:microsoft.com/office/officeart/2005/8/layout/process4"/>
    <dgm:cxn modelId="{DA7209EE-DAAE-470E-84F2-A152E9C1F50B}" type="presParOf" srcId="{1053CC3E-16D0-40E4-BCFA-A874F289D941}" destId="{A2F28484-2D07-4A7E-AF1F-725069B47A9E}" srcOrd="2" destOrd="0" presId="urn:microsoft.com/office/officeart/2005/8/layout/process4"/>
    <dgm:cxn modelId="{554F2D39-9301-456A-AFB6-E991CF3D884A}" type="presParOf" srcId="{A2F28484-2D07-4A7E-AF1F-725069B47A9E}" destId="{4017AB02-9BBA-441B-AD7C-E8FDFEC5129D}" srcOrd="0" destOrd="0" presId="urn:microsoft.com/office/officeart/2005/8/layout/process4"/>
    <dgm:cxn modelId="{249FC8FF-401F-433F-AF71-1D15110E2CEF}" type="presParOf" srcId="{1053CC3E-16D0-40E4-BCFA-A874F289D941}" destId="{D9F6A878-E20D-459A-BB84-A09D5C745E1B}" srcOrd="3" destOrd="0" presId="urn:microsoft.com/office/officeart/2005/8/layout/process4"/>
    <dgm:cxn modelId="{0CDA85A2-4F6A-4465-8F62-12A21F6BAAA8}" type="presParOf" srcId="{1053CC3E-16D0-40E4-BCFA-A874F289D941}" destId="{FF73318B-FB9F-4ADB-9554-F35B6222563A}" srcOrd="4" destOrd="0" presId="urn:microsoft.com/office/officeart/2005/8/layout/process4"/>
    <dgm:cxn modelId="{C599D9AC-722B-4922-A64F-FBF1AAE1D348}" type="presParOf" srcId="{FF73318B-FB9F-4ADB-9554-F35B6222563A}" destId="{D12A52C1-67F3-4481-9F83-8BB8350FBF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33710F-1EDF-46BE-AA48-33E1F8BFFE2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E6D63AE-A00A-4607-AB94-BD8EA65D4F7E}">
      <dgm:prSet/>
      <dgm:spPr/>
      <dgm:t>
        <a:bodyPr/>
        <a:lstStyle/>
        <a:p>
          <a:r>
            <a:rPr lang="en-US"/>
            <a:t>Inconsistent authorization checks in app</a:t>
          </a:r>
        </a:p>
      </dgm:t>
    </dgm:pt>
    <dgm:pt modelId="{F85BF8F7-938E-412F-B280-F58B05084798}" type="parTrans" cxnId="{CB645D57-EE7A-4104-8404-F13ADBA5C831}">
      <dgm:prSet/>
      <dgm:spPr/>
      <dgm:t>
        <a:bodyPr/>
        <a:lstStyle/>
        <a:p>
          <a:endParaRPr lang="en-US"/>
        </a:p>
      </dgm:t>
    </dgm:pt>
    <dgm:pt modelId="{5B9E6578-1EE6-4C72-A506-440D39FEF995}" type="sibTrans" cxnId="{CB645D57-EE7A-4104-8404-F13ADBA5C831}">
      <dgm:prSet/>
      <dgm:spPr/>
      <dgm:t>
        <a:bodyPr/>
        <a:lstStyle/>
        <a:p>
          <a:endParaRPr lang="en-US"/>
        </a:p>
      </dgm:t>
    </dgm:pt>
    <dgm:pt modelId="{A13F1EF5-D690-4397-B332-AEE129D2C61F}">
      <dgm:prSet/>
      <dgm:spPr/>
      <dgm:t>
        <a:bodyPr/>
        <a:lstStyle/>
        <a:p>
          <a:r>
            <a:rPr lang="en-US"/>
            <a:t>Either API feeding GUI, or certain actions themselves don’t require cookies</a:t>
          </a:r>
        </a:p>
      </dgm:t>
    </dgm:pt>
    <dgm:pt modelId="{9EFBEA86-B52F-428D-BE8C-093F484E7377}" type="parTrans" cxnId="{7A919CBB-D091-4EE2-B0C4-AAAC42F584B2}">
      <dgm:prSet/>
      <dgm:spPr/>
      <dgm:t>
        <a:bodyPr/>
        <a:lstStyle/>
        <a:p>
          <a:endParaRPr lang="en-US"/>
        </a:p>
      </dgm:t>
    </dgm:pt>
    <dgm:pt modelId="{4D554601-A4B1-4861-87B1-AA13CA02B04A}" type="sibTrans" cxnId="{7A919CBB-D091-4EE2-B0C4-AAAC42F584B2}">
      <dgm:prSet/>
      <dgm:spPr/>
      <dgm:t>
        <a:bodyPr/>
        <a:lstStyle/>
        <a:p>
          <a:endParaRPr lang="en-US"/>
        </a:p>
      </dgm:t>
    </dgm:pt>
    <dgm:pt modelId="{5D3E22C4-D720-4D4F-A743-F10880C42247}">
      <dgm:prSet/>
      <dgm:spPr/>
      <dgm:t>
        <a:bodyPr/>
        <a:lstStyle/>
        <a:p>
          <a:r>
            <a:rPr lang="en-US"/>
            <a:t>Unnoticed in logs, as by default might have cookies</a:t>
          </a:r>
        </a:p>
      </dgm:t>
    </dgm:pt>
    <dgm:pt modelId="{25A57CCF-8F84-4F53-A797-4BBDB300A043}" type="parTrans" cxnId="{4C2CA731-06CA-4CED-9ED5-003C71A5C2F3}">
      <dgm:prSet/>
      <dgm:spPr/>
      <dgm:t>
        <a:bodyPr/>
        <a:lstStyle/>
        <a:p>
          <a:endParaRPr lang="en-US"/>
        </a:p>
      </dgm:t>
    </dgm:pt>
    <dgm:pt modelId="{FE8CED70-CF6B-4A1F-9975-2E453B6FFEBF}" type="sibTrans" cxnId="{4C2CA731-06CA-4CED-9ED5-003C71A5C2F3}">
      <dgm:prSet/>
      <dgm:spPr/>
      <dgm:t>
        <a:bodyPr/>
        <a:lstStyle/>
        <a:p>
          <a:endParaRPr lang="en-US"/>
        </a:p>
      </dgm:t>
    </dgm:pt>
    <dgm:pt modelId="{3847D30F-735C-48F5-BFF9-46F45A9CC2BC}">
      <dgm:prSet/>
      <dgm:spPr/>
      <dgm:t>
        <a:bodyPr/>
        <a:lstStyle/>
        <a:p>
          <a:r>
            <a:rPr lang="en-US"/>
            <a:t>However, erase all cookies, and the request goes through???</a:t>
          </a:r>
        </a:p>
      </dgm:t>
    </dgm:pt>
    <dgm:pt modelId="{C56D2602-9DCF-4140-99B7-A7D908465793}" type="parTrans" cxnId="{9208470C-93D3-4604-9576-137D551F9E3D}">
      <dgm:prSet/>
      <dgm:spPr/>
      <dgm:t>
        <a:bodyPr/>
        <a:lstStyle/>
        <a:p>
          <a:endParaRPr lang="en-US"/>
        </a:p>
      </dgm:t>
    </dgm:pt>
    <dgm:pt modelId="{284F0128-D154-42A7-B837-62A55A82CA79}" type="sibTrans" cxnId="{9208470C-93D3-4604-9576-137D551F9E3D}">
      <dgm:prSet/>
      <dgm:spPr/>
      <dgm:t>
        <a:bodyPr/>
        <a:lstStyle/>
        <a:p>
          <a:endParaRPr lang="en-US"/>
        </a:p>
      </dgm:t>
    </dgm:pt>
    <dgm:pt modelId="{D3845D38-3313-4F8C-83F3-DB2AE1E62605}">
      <dgm:prSet/>
      <dgm:spPr/>
      <dgm:t>
        <a:bodyPr/>
        <a:lstStyle/>
        <a:p>
          <a:r>
            <a:rPr lang="en-US" dirty="0"/>
            <a:t>Non auth check </a:t>
          </a:r>
          <a:r>
            <a:rPr lang="en-US" dirty="0">
              <a:sym typeface="Wingdings" panose="05000000000000000000" pitchFamily="2" charset="2"/>
            </a:rPr>
            <a:t></a:t>
          </a:r>
          <a:r>
            <a:rPr lang="en-US" dirty="0"/>
            <a:t> anonymous activity achieved</a:t>
          </a:r>
        </a:p>
      </dgm:t>
    </dgm:pt>
    <dgm:pt modelId="{BC662BBE-0A94-4DBF-997A-43E29456F35F}" type="parTrans" cxnId="{08CCC601-E2D1-4525-A463-3ABA7EF475AE}">
      <dgm:prSet/>
      <dgm:spPr/>
      <dgm:t>
        <a:bodyPr/>
        <a:lstStyle/>
        <a:p>
          <a:endParaRPr lang="en-US"/>
        </a:p>
      </dgm:t>
    </dgm:pt>
    <dgm:pt modelId="{F5A64D9E-4374-4A63-AC82-B765E0552265}" type="sibTrans" cxnId="{08CCC601-E2D1-4525-A463-3ABA7EF475AE}">
      <dgm:prSet/>
      <dgm:spPr/>
      <dgm:t>
        <a:bodyPr/>
        <a:lstStyle/>
        <a:p>
          <a:endParaRPr lang="en-US"/>
        </a:p>
      </dgm:t>
    </dgm:pt>
    <dgm:pt modelId="{FF1FB7FB-881E-4BB0-BFC4-0CAFAC319BDA}" type="pres">
      <dgm:prSet presAssocID="{AA33710F-1EDF-46BE-AA48-33E1F8BFFE2C}" presName="outerComposite" presStyleCnt="0">
        <dgm:presLayoutVars>
          <dgm:chMax val="5"/>
          <dgm:dir/>
          <dgm:resizeHandles val="exact"/>
        </dgm:presLayoutVars>
      </dgm:prSet>
      <dgm:spPr/>
    </dgm:pt>
    <dgm:pt modelId="{C0745804-B421-4C78-855A-46E5E2D9A2F8}" type="pres">
      <dgm:prSet presAssocID="{AA33710F-1EDF-46BE-AA48-33E1F8BFFE2C}" presName="dummyMaxCanvas" presStyleCnt="0">
        <dgm:presLayoutVars/>
      </dgm:prSet>
      <dgm:spPr/>
    </dgm:pt>
    <dgm:pt modelId="{0E11030C-D5BF-469C-A9D9-B4E1F2BF9068}" type="pres">
      <dgm:prSet presAssocID="{AA33710F-1EDF-46BE-AA48-33E1F8BFFE2C}" presName="FourNodes_1" presStyleLbl="node1" presStyleIdx="0" presStyleCnt="4">
        <dgm:presLayoutVars>
          <dgm:bulletEnabled val="1"/>
        </dgm:presLayoutVars>
      </dgm:prSet>
      <dgm:spPr/>
    </dgm:pt>
    <dgm:pt modelId="{BD308F74-7235-4562-A4B0-249AEE3DE179}" type="pres">
      <dgm:prSet presAssocID="{AA33710F-1EDF-46BE-AA48-33E1F8BFFE2C}" presName="FourNodes_2" presStyleLbl="node1" presStyleIdx="1" presStyleCnt="4">
        <dgm:presLayoutVars>
          <dgm:bulletEnabled val="1"/>
        </dgm:presLayoutVars>
      </dgm:prSet>
      <dgm:spPr/>
    </dgm:pt>
    <dgm:pt modelId="{1CC474C5-B8DF-48E3-8D0C-ED396DB2133A}" type="pres">
      <dgm:prSet presAssocID="{AA33710F-1EDF-46BE-AA48-33E1F8BFFE2C}" presName="FourNodes_3" presStyleLbl="node1" presStyleIdx="2" presStyleCnt="4">
        <dgm:presLayoutVars>
          <dgm:bulletEnabled val="1"/>
        </dgm:presLayoutVars>
      </dgm:prSet>
      <dgm:spPr/>
    </dgm:pt>
    <dgm:pt modelId="{40A90B37-BAF3-47C5-879D-F1B200D6C8E1}" type="pres">
      <dgm:prSet presAssocID="{AA33710F-1EDF-46BE-AA48-33E1F8BFFE2C}" presName="FourNodes_4" presStyleLbl="node1" presStyleIdx="3" presStyleCnt="4">
        <dgm:presLayoutVars>
          <dgm:bulletEnabled val="1"/>
        </dgm:presLayoutVars>
      </dgm:prSet>
      <dgm:spPr/>
    </dgm:pt>
    <dgm:pt modelId="{94C3CAB3-B68F-4A55-B410-E44B2EB4E9CF}" type="pres">
      <dgm:prSet presAssocID="{AA33710F-1EDF-46BE-AA48-33E1F8BFFE2C}" presName="FourConn_1-2" presStyleLbl="fgAccFollowNode1" presStyleIdx="0" presStyleCnt="3">
        <dgm:presLayoutVars>
          <dgm:bulletEnabled val="1"/>
        </dgm:presLayoutVars>
      </dgm:prSet>
      <dgm:spPr/>
    </dgm:pt>
    <dgm:pt modelId="{E32A9894-9AD2-400E-999F-1BABCBF37190}" type="pres">
      <dgm:prSet presAssocID="{AA33710F-1EDF-46BE-AA48-33E1F8BFFE2C}" presName="FourConn_2-3" presStyleLbl="fgAccFollowNode1" presStyleIdx="1" presStyleCnt="3">
        <dgm:presLayoutVars>
          <dgm:bulletEnabled val="1"/>
        </dgm:presLayoutVars>
      </dgm:prSet>
      <dgm:spPr/>
    </dgm:pt>
    <dgm:pt modelId="{0A332449-9771-4FEF-B7F3-C2C1EB3E7D0D}" type="pres">
      <dgm:prSet presAssocID="{AA33710F-1EDF-46BE-AA48-33E1F8BFFE2C}" presName="FourConn_3-4" presStyleLbl="fgAccFollowNode1" presStyleIdx="2" presStyleCnt="3">
        <dgm:presLayoutVars>
          <dgm:bulletEnabled val="1"/>
        </dgm:presLayoutVars>
      </dgm:prSet>
      <dgm:spPr/>
    </dgm:pt>
    <dgm:pt modelId="{0D4F668D-D7E8-4497-A96D-9CF620890367}" type="pres">
      <dgm:prSet presAssocID="{AA33710F-1EDF-46BE-AA48-33E1F8BFFE2C}" presName="FourNodes_1_text" presStyleLbl="node1" presStyleIdx="3" presStyleCnt="4">
        <dgm:presLayoutVars>
          <dgm:bulletEnabled val="1"/>
        </dgm:presLayoutVars>
      </dgm:prSet>
      <dgm:spPr/>
    </dgm:pt>
    <dgm:pt modelId="{2CE13977-AF9E-4104-A26D-D60121E9A9DA}" type="pres">
      <dgm:prSet presAssocID="{AA33710F-1EDF-46BE-AA48-33E1F8BFFE2C}" presName="FourNodes_2_text" presStyleLbl="node1" presStyleIdx="3" presStyleCnt="4">
        <dgm:presLayoutVars>
          <dgm:bulletEnabled val="1"/>
        </dgm:presLayoutVars>
      </dgm:prSet>
      <dgm:spPr/>
    </dgm:pt>
    <dgm:pt modelId="{9F3A12A8-729C-43D1-AC79-5629EB851563}" type="pres">
      <dgm:prSet presAssocID="{AA33710F-1EDF-46BE-AA48-33E1F8BFFE2C}" presName="FourNodes_3_text" presStyleLbl="node1" presStyleIdx="3" presStyleCnt="4">
        <dgm:presLayoutVars>
          <dgm:bulletEnabled val="1"/>
        </dgm:presLayoutVars>
      </dgm:prSet>
      <dgm:spPr/>
    </dgm:pt>
    <dgm:pt modelId="{4D18E7D9-C7B5-41D3-9332-A2FB79DC90D8}" type="pres">
      <dgm:prSet presAssocID="{AA33710F-1EDF-46BE-AA48-33E1F8BFFE2C}" presName="FourNodes_4_text" presStyleLbl="node1" presStyleIdx="3" presStyleCnt="4">
        <dgm:presLayoutVars>
          <dgm:bulletEnabled val="1"/>
        </dgm:presLayoutVars>
      </dgm:prSet>
      <dgm:spPr/>
    </dgm:pt>
  </dgm:ptLst>
  <dgm:cxnLst>
    <dgm:cxn modelId="{08CCC601-E2D1-4525-A463-3ABA7EF475AE}" srcId="{3847D30F-735C-48F5-BFF9-46F45A9CC2BC}" destId="{D3845D38-3313-4F8C-83F3-DB2AE1E62605}" srcOrd="0" destOrd="0" parTransId="{BC662BBE-0A94-4DBF-997A-43E29456F35F}" sibTransId="{F5A64D9E-4374-4A63-AC82-B765E0552265}"/>
    <dgm:cxn modelId="{9208470C-93D3-4604-9576-137D551F9E3D}" srcId="{AA33710F-1EDF-46BE-AA48-33E1F8BFFE2C}" destId="{3847D30F-735C-48F5-BFF9-46F45A9CC2BC}" srcOrd="3" destOrd="0" parTransId="{C56D2602-9DCF-4140-99B7-A7D908465793}" sibTransId="{284F0128-D154-42A7-B837-62A55A82CA79}"/>
    <dgm:cxn modelId="{432EBD11-3A23-4AD4-8F45-AB9FE4EE46A5}" type="presOf" srcId="{D3845D38-3313-4F8C-83F3-DB2AE1E62605}" destId="{4D18E7D9-C7B5-41D3-9332-A2FB79DC90D8}" srcOrd="1" destOrd="1" presId="urn:microsoft.com/office/officeart/2005/8/layout/vProcess5"/>
    <dgm:cxn modelId="{5642151D-AB21-4AD9-B637-E32862798D66}" type="presOf" srcId="{DE6D63AE-A00A-4607-AB94-BD8EA65D4F7E}" destId="{0E11030C-D5BF-469C-A9D9-B4E1F2BF9068}" srcOrd="0" destOrd="0" presId="urn:microsoft.com/office/officeart/2005/8/layout/vProcess5"/>
    <dgm:cxn modelId="{63F45F29-9A49-4090-A7F7-A1BEEFD59288}" type="presOf" srcId="{DE6D63AE-A00A-4607-AB94-BD8EA65D4F7E}" destId="{0D4F668D-D7E8-4497-A96D-9CF620890367}" srcOrd="1" destOrd="0" presId="urn:microsoft.com/office/officeart/2005/8/layout/vProcess5"/>
    <dgm:cxn modelId="{6D58052A-70ED-488F-B066-9A3DF93C40DB}" type="presOf" srcId="{5D3E22C4-D720-4D4F-A743-F10880C42247}" destId="{9F3A12A8-729C-43D1-AC79-5629EB851563}" srcOrd="1" destOrd="0" presId="urn:microsoft.com/office/officeart/2005/8/layout/vProcess5"/>
    <dgm:cxn modelId="{4C2CA731-06CA-4CED-9ED5-003C71A5C2F3}" srcId="{AA33710F-1EDF-46BE-AA48-33E1F8BFFE2C}" destId="{5D3E22C4-D720-4D4F-A743-F10880C42247}" srcOrd="2" destOrd="0" parTransId="{25A57CCF-8F84-4F53-A797-4BBDB300A043}" sibTransId="{FE8CED70-CF6B-4A1F-9975-2E453B6FFEBF}"/>
    <dgm:cxn modelId="{22839562-E6B1-4B13-A41E-DE70CC8EB08A}" type="presOf" srcId="{4D554601-A4B1-4861-87B1-AA13CA02B04A}" destId="{E32A9894-9AD2-400E-999F-1BABCBF37190}" srcOrd="0" destOrd="0" presId="urn:microsoft.com/office/officeart/2005/8/layout/vProcess5"/>
    <dgm:cxn modelId="{AB7C5D44-2FD5-44C6-B037-90A75B49E389}" type="presOf" srcId="{3847D30F-735C-48F5-BFF9-46F45A9CC2BC}" destId="{4D18E7D9-C7B5-41D3-9332-A2FB79DC90D8}" srcOrd="1" destOrd="0" presId="urn:microsoft.com/office/officeart/2005/8/layout/vProcess5"/>
    <dgm:cxn modelId="{43B24C67-802F-43B6-9713-7343CF9BA328}" type="presOf" srcId="{5B9E6578-1EE6-4C72-A506-440D39FEF995}" destId="{94C3CAB3-B68F-4A55-B410-E44B2EB4E9CF}" srcOrd="0" destOrd="0" presId="urn:microsoft.com/office/officeart/2005/8/layout/vProcess5"/>
    <dgm:cxn modelId="{737F9A47-9C18-4D56-9BEB-0A628501512C}" type="presOf" srcId="{3847D30F-735C-48F5-BFF9-46F45A9CC2BC}" destId="{40A90B37-BAF3-47C5-879D-F1B200D6C8E1}" srcOrd="0" destOrd="0" presId="urn:microsoft.com/office/officeart/2005/8/layout/vProcess5"/>
    <dgm:cxn modelId="{837F826A-3C8E-48CA-A2C4-83CE07FD1B77}" type="presOf" srcId="{FE8CED70-CF6B-4A1F-9975-2E453B6FFEBF}" destId="{0A332449-9771-4FEF-B7F3-C2C1EB3E7D0D}" srcOrd="0" destOrd="0" presId="urn:microsoft.com/office/officeart/2005/8/layout/vProcess5"/>
    <dgm:cxn modelId="{CB645D57-EE7A-4104-8404-F13ADBA5C831}" srcId="{AA33710F-1EDF-46BE-AA48-33E1F8BFFE2C}" destId="{DE6D63AE-A00A-4607-AB94-BD8EA65D4F7E}" srcOrd="0" destOrd="0" parTransId="{F85BF8F7-938E-412F-B280-F58B05084798}" sibTransId="{5B9E6578-1EE6-4C72-A506-440D39FEF995}"/>
    <dgm:cxn modelId="{FD242B80-A487-4053-BB67-A633B4FF9049}" type="presOf" srcId="{D3845D38-3313-4F8C-83F3-DB2AE1E62605}" destId="{40A90B37-BAF3-47C5-879D-F1B200D6C8E1}" srcOrd="0" destOrd="1" presId="urn:microsoft.com/office/officeart/2005/8/layout/vProcess5"/>
    <dgm:cxn modelId="{4C0A4D99-EDC1-4C28-988B-BF9F631877DC}" type="presOf" srcId="{A13F1EF5-D690-4397-B332-AEE129D2C61F}" destId="{BD308F74-7235-4562-A4B0-249AEE3DE179}" srcOrd="0" destOrd="0" presId="urn:microsoft.com/office/officeart/2005/8/layout/vProcess5"/>
    <dgm:cxn modelId="{14310B9A-6E24-474D-86FA-737BFA878AAB}" type="presOf" srcId="{A13F1EF5-D690-4397-B332-AEE129D2C61F}" destId="{2CE13977-AF9E-4104-A26D-D60121E9A9DA}" srcOrd="1" destOrd="0" presId="urn:microsoft.com/office/officeart/2005/8/layout/vProcess5"/>
    <dgm:cxn modelId="{7A919CBB-D091-4EE2-B0C4-AAAC42F584B2}" srcId="{AA33710F-1EDF-46BE-AA48-33E1F8BFFE2C}" destId="{A13F1EF5-D690-4397-B332-AEE129D2C61F}" srcOrd="1" destOrd="0" parTransId="{9EFBEA86-B52F-428D-BE8C-093F484E7377}" sibTransId="{4D554601-A4B1-4861-87B1-AA13CA02B04A}"/>
    <dgm:cxn modelId="{24BAF9D5-A314-486C-AFDF-D554B92604FA}" type="presOf" srcId="{AA33710F-1EDF-46BE-AA48-33E1F8BFFE2C}" destId="{FF1FB7FB-881E-4BB0-BFC4-0CAFAC319BDA}" srcOrd="0" destOrd="0" presId="urn:microsoft.com/office/officeart/2005/8/layout/vProcess5"/>
    <dgm:cxn modelId="{564F32F8-D17E-4D1B-9F9F-5961EB1CD38D}" type="presOf" srcId="{5D3E22C4-D720-4D4F-A743-F10880C42247}" destId="{1CC474C5-B8DF-48E3-8D0C-ED396DB2133A}" srcOrd="0" destOrd="0" presId="urn:microsoft.com/office/officeart/2005/8/layout/vProcess5"/>
    <dgm:cxn modelId="{BE31CEAB-8B2C-4C99-8859-007A4181ACF6}" type="presParOf" srcId="{FF1FB7FB-881E-4BB0-BFC4-0CAFAC319BDA}" destId="{C0745804-B421-4C78-855A-46E5E2D9A2F8}" srcOrd="0" destOrd="0" presId="urn:microsoft.com/office/officeart/2005/8/layout/vProcess5"/>
    <dgm:cxn modelId="{85CF0678-C938-458A-A125-120E393E4342}" type="presParOf" srcId="{FF1FB7FB-881E-4BB0-BFC4-0CAFAC319BDA}" destId="{0E11030C-D5BF-469C-A9D9-B4E1F2BF9068}" srcOrd="1" destOrd="0" presId="urn:microsoft.com/office/officeart/2005/8/layout/vProcess5"/>
    <dgm:cxn modelId="{D3E3B5ED-D9B1-4919-A748-CC777CA50E38}" type="presParOf" srcId="{FF1FB7FB-881E-4BB0-BFC4-0CAFAC319BDA}" destId="{BD308F74-7235-4562-A4B0-249AEE3DE179}" srcOrd="2" destOrd="0" presId="urn:microsoft.com/office/officeart/2005/8/layout/vProcess5"/>
    <dgm:cxn modelId="{F6B6C87F-C965-45E6-8962-1365883F0F53}" type="presParOf" srcId="{FF1FB7FB-881E-4BB0-BFC4-0CAFAC319BDA}" destId="{1CC474C5-B8DF-48E3-8D0C-ED396DB2133A}" srcOrd="3" destOrd="0" presId="urn:microsoft.com/office/officeart/2005/8/layout/vProcess5"/>
    <dgm:cxn modelId="{D84A0A45-1789-4F36-8C95-BF5534E5B410}" type="presParOf" srcId="{FF1FB7FB-881E-4BB0-BFC4-0CAFAC319BDA}" destId="{40A90B37-BAF3-47C5-879D-F1B200D6C8E1}" srcOrd="4" destOrd="0" presId="urn:microsoft.com/office/officeart/2005/8/layout/vProcess5"/>
    <dgm:cxn modelId="{2D54C830-4241-4BE3-91D6-8004CA5F87AA}" type="presParOf" srcId="{FF1FB7FB-881E-4BB0-BFC4-0CAFAC319BDA}" destId="{94C3CAB3-B68F-4A55-B410-E44B2EB4E9CF}" srcOrd="5" destOrd="0" presId="urn:microsoft.com/office/officeart/2005/8/layout/vProcess5"/>
    <dgm:cxn modelId="{41DD4867-F6D0-4CFE-85A1-E87A77AE83EF}" type="presParOf" srcId="{FF1FB7FB-881E-4BB0-BFC4-0CAFAC319BDA}" destId="{E32A9894-9AD2-400E-999F-1BABCBF37190}" srcOrd="6" destOrd="0" presId="urn:microsoft.com/office/officeart/2005/8/layout/vProcess5"/>
    <dgm:cxn modelId="{30AC2CFD-5A4A-4EA4-AE23-75D2662AF57F}" type="presParOf" srcId="{FF1FB7FB-881E-4BB0-BFC4-0CAFAC319BDA}" destId="{0A332449-9771-4FEF-B7F3-C2C1EB3E7D0D}" srcOrd="7" destOrd="0" presId="urn:microsoft.com/office/officeart/2005/8/layout/vProcess5"/>
    <dgm:cxn modelId="{8C8B8933-CC32-432C-8721-7991634A0630}" type="presParOf" srcId="{FF1FB7FB-881E-4BB0-BFC4-0CAFAC319BDA}" destId="{0D4F668D-D7E8-4497-A96D-9CF620890367}" srcOrd="8" destOrd="0" presId="urn:microsoft.com/office/officeart/2005/8/layout/vProcess5"/>
    <dgm:cxn modelId="{73D9B5CA-54A8-431E-A447-A8BE3B610D15}" type="presParOf" srcId="{FF1FB7FB-881E-4BB0-BFC4-0CAFAC319BDA}" destId="{2CE13977-AF9E-4104-A26D-D60121E9A9DA}" srcOrd="9" destOrd="0" presId="urn:microsoft.com/office/officeart/2005/8/layout/vProcess5"/>
    <dgm:cxn modelId="{1F0EE9FE-643A-40C4-A8A3-E2B36356CCE9}" type="presParOf" srcId="{FF1FB7FB-881E-4BB0-BFC4-0CAFAC319BDA}" destId="{9F3A12A8-729C-43D1-AC79-5629EB851563}" srcOrd="10" destOrd="0" presId="urn:microsoft.com/office/officeart/2005/8/layout/vProcess5"/>
    <dgm:cxn modelId="{4F1BB00E-C115-4F61-B6D4-870447740A75}" type="presParOf" srcId="{FF1FB7FB-881E-4BB0-BFC4-0CAFAC319BDA}" destId="{4D18E7D9-C7B5-41D3-9332-A2FB79DC90D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7B93AD-13C3-48B0-89E6-4F485DA5660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F2E201-383F-461E-ADC3-6423D1CCB2F9}">
      <dgm:prSet/>
      <dgm:spPr/>
      <dgm:t>
        <a:bodyPr/>
        <a:lstStyle/>
        <a:p>
          <a:pPr>
            <a:defRPr b="1"/>
          </a:pPr>
          <a:r>
            <a:rPr lang="en-US"/>
            <a:t>If you’re just checking for user identifiers, and attacker has impersonated another user…</a:t>
          </a:r>
        </a:p>
      </dgm:t>
    </dgm:pt>
    <dgm:pt modelId="{6389228E-CDED-46D8-ACC0-4E9041D9AB46}" type="parTrans" cxnId="{18F27F2F-B576-4841-8D77-FDD95544B331}">
      <dgm:prSet/>
      <dgm:spPr/>
      <dgm:t>
        <a:bodyPr/>
        <a:lstStyle/>
        <a:p>
          <a:endParaRPr lang="en-US"/>
        </a:p>
      </dgm:t>
    </dgm:pt>
    <dgm:pt modelId="{2801D0A8-18E4-444B-BA27-40B201766620}" type="sibTrans" cxnId="{18F27F2F-B576-4841-8D77-FDD95544B331}">
      <dgm:prSet/>
      <dgm:spPr/>
      <dgm:t>
        <a:bodyPr/>
        <a:lstStyle/>
        <a:p>
          <a:endParaRPr lang="en-US"/>
        </a:p>
      </dgm:t>
    </dgm:pt>
    <dgm:pt modelId="{90484E90-B09C-44C4-AE79-E72D314349A8}">
      <dgm:prSet/>
      <dgm:spPr/>
      <dgm:t>
        <a:bodyPr/>
        <a:lstStyle/>
        <a:p>
          <a:r>
            <a:rPr lang="en-US"/>
            <a:t>Integrity implications</a:t>
          </a:r>
        </a:p>
      </dgm:t>
    </dgm:pt>
    <dgm:pt modelId="{C1FF1238-65EA-4755-82E8-5FC9637EB2EB}" type="parTrans" cxnId="{074522EF-6419-45C5-9D29-038F5E6CC7DE}">
      <dgm:prSet/>
      <dgm:spPr/>
      <dgm:t>
        <a:bodyPr/>
        <a:lstStyle/>
        <a:p>
          <a:endParaRPr lang="en-US"/>
        </a:p>
      </dgm:t>
    </dgm:pt>
    <dgm:pt modelId="{056694F8-47F0-4286-8C1B-1C0C2D6345A3}" type="sibTrans" cxnId="{074522EF-6419-45C5-9D29-038F5E6CC7DE}">
      <dgm:prSet/>
      <dgm:spPr/>
      <dgm:t>
        <a:bodyPr/>
        <a:lstStyle/>
        <a:p>
          <a:endParaRPr lang="en-US"/>
        </a:p>
      </dgm:t>
    </dgm:pt>
    <dgm:pt modelId="{8B2B3A0A-BE73-4A26-A2CB-8D32B72DDA5E}">
      <dgm:prSet/>
      <dgm:spPr/>
      <dgm:t>
        <a:bodyPr/>
        <a:lstStyle/>
        <a:p>
          <a:pPr>
            <a:defRPr b="1"/>
          </a:pPr>
          <a:r>
            <a:rPr lang="en-US"/>
            <a:t>Even if irrelevant user values, it can allow us to further understand application, technology in use, format of expected values</a:t>
          </a:r>
        </a:p>
      </dgm:t>
    </dgm:pt>
    <dgm:pt modelId="{90C27187-3B9F-4384-80D8-99530443C506}" type="parTrans" cxnId="{F74434E5-89C6-43F1-BFA1-DC57F550F60A}">
      <dgm:prSet/>
      <dgm:spPr/>
      <dgm:t>
        <a:bodyPr/>
        <a:lstStyle/>
        <a:p>
          <a:endParaRPr lang="en-US"/>
        </a:p>
      </dgm:t>
    </dgm:pt>
    <dgm:pt modelId="{CFC80D73-5536-45CD-AD0C-9B05BD64CEEE}" type="sibTrans" cxnId="{F74434E5-89C6-43F1-BFA1-DC57F550F60A}">
      <dgm:prSet/>
      <dgm:spPr/>
      <dgm:t>
        <a:bodyPr/>
        <a:lstStyle/>
        <a:p>
          <a:endParaRPr lang="en-US"/>
        </a:p>
      </dgm:t>
    </dgm:pt>
    <dgm:pt modelId="{F9023F6E-9B7D-4717-B68E-56F5CF9D2CAC}">
      <dgm:prSet/>
      <dgm:spPr/>
      <dgm:t>
        <a:bodyPr/>
        <a:lstStyle/>
        <a:p>
          <a:pPr>
            <a:defRPr b="1"/>
          </a:pPr>
          <a:r>
            <a:rPr lang="en-US"/>
            <a:t>Any privilege escalation or incident might lead us to not treat everything we see in them as absolute</a:t>
          </a:r>
        </a:p>
      </dgm:t>
    </dgm:pt>
    <dgm:pt modelId="{016BE3D6-5A03-4CD9-835A-68E1180F54A3}" type="parTrans" cxnId="{FD475C19-0808-4A63-BB77-90F88C4A41ED}">
      <dgm:prSet/>
      <dgm:spPr/>
      <dgm:t>
        <a:bodyPr/>
        <a:lstStyle/>
        <a:p>
          <a:endParaRPr lang="en-US"/>
        </a:p>
      </dgm:t>
    </dgm:pt>
    <dgm:pt modelId="{A91297C5-F7EF-438A-A5FC-DF8ED769BCFB}" type="sibTrans" cxnId="{FD475C19-0808-4A63-BB77-90F88C4A41ED}">
      <dgm:prSet/>
      <dgm:spPr/>
      <dgm:t>
        <a:bodyPr/>
        <a:lstStyle/>
        <a:p>
          <a:endParaRPr lang="en-US"/>
        </a:p>
      </dgm:t>
    </dgm:pt>
    <dgm:pt modelId="{F2D0A749-6997-47DD-9F9A-67DAF3820D1E}">
      <dgm:prSet/>
      <dgm:spPr/>
      <dgm:t>
        <a:bodyPr/>
        <a:lstStyle/>
        <a:p>
          <a:r>
            <a:rPr lang="en-US"/>
            <a:t>We might not trust these logs, or at least, not any one thing in them by itself</a:t>
          </a:r>
        </a:p>
      </dgm:t>
    </dgm:pt>
    <dgm:pt modelId="{83033FB8-F0C6-4BF6-82F5-09588330C4DE}" type="parTrans" cxnId="{111E9657-768E-4C40-B18D-FD4C645EFEA0}">
      <dgm:prSet/>
      <dgm:spPr/>
      <dgm:t>
        <a:bodyPr/>
        <a:lstStyle/>
        <a:p>
          <a:endParaRPr lang="en-US"/>
        </a:p>
      </dgm:t>
    </dgm:pt>
    <dgm:pt modelId="{B1FAA21F-A6F8-4B0B-9964-D399AADAD330}" type="sibTrans" cxnId="{111E9657-768E-4C40-B18D-FD4C645EFEA0}">
      <dgm:prSet/>
      <dgm:spPr/>
      <dgm:t>
        <a:bodyPr/>
        <a:lstStyle/>
        <a:p>
          <a:endParaRPr lang="en-US"/>
        </a:p>
      </dgm:t>
    </dgm:pt>
    <dgm:pt modelId="{807757EF-09AA-4CB7-8E01-D63E0FEE6DE7}" type="pres">
      <dgm:prSet presAssocID="{417B93AD-13C3-48B0-89E6-4F485DA56602}" presName="root" presStyleCnt="0">
        <dgm:presLayoutVars>
          <dgm:dir/>
          <dgm:resizeHandles val="exact"/>
        </dgm:presLayoutVars>
      </dgm:prSet>
      <dgm:spPr/>
    </dgm:pt>
    <dgm:pt modelId="{62405228-DC30-4320-9D23-A39758DA59C4}" type="pres">
      <dgm:prSet presAssocID="{03F2E201-383F-461E-ADC3-6423D1CCB2F9}" presName="compNode" presStyleCnt="0"/>
      <dgm:spPr/>
    </dgm:pt>
    <dgm:pt modelId="{B6956B08-2B8A-4886-A0FC-02E3A4280C94}" type="pres">
      <dgm:prSet presAssocID="{03F2E201-383F-461E-ADC3-6423D1CCB2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D5D02F0E-3804-4776-A226-71E75FB406B8}" type="pres">
      <dgm:prSet presAssocID="{03F2E201-383F-461E-ADC3-6423D1CCB2F9}" presName="iconSpace" presStyleCnt="0"/>
      <dgm:spPr/>
    </dgm:pt>
    <dgm:pt modelId="{F3D6EFD0-253C-4EB1-A22C-BE55FACE1EFB}" type="pres">
      <dgm:prSet presAssocID="{03F2E201-383F-461E-ADC3-6423D1CCB2F9}" presName="parTx" presStyleLbl="revTx" presStyleIdx="0" presStyleCnt="6">
        <dgm:presLayoutVars>
          <dgm:chMax val="0"/>
          <dgm:chPref val="0"/>
        </dgm:presLayoutVars>
      </dgm:prSet>
      <dgm:spPr/>
    </dgm:pt>
    <dgm:pt modelId="{D5BEA8EB-445A-429C-B4F8-F0D899889289}" type="pres">
      <dgm:prSet presAssocID="{03F2E201-383F-461E-ADC3-6423D1CCB2F9}" presName="txSpace" presStyleCnt="0"/>
      <dgm:spPr/>
    </dgm:pt>
    <dgm:pt modelId="{3F0B6F86-5141-4428-890A-13B0C48D337C}" type="pres">
      <dgm:prSet presAssocID="{03F2E201-383F-461E-ADC3-6423D1CCB2F9}" presName="desTx" presStyleLbl="revTx" presStyleIdx="1" presStyleCnt="6">
        <dgm:presLayoutVars/>
      </dgm:prSet>
      <dgm:spPr/>
    </dgm:pt>
    <dgm:pt modelId="{6325FE87-A619-44D9-BB23-C80DA2460DFE}" type="pres">
      <dgm:prSet presAssocID="{2801D0A8-18E4-444B-BA27-40B201766620}" presName="sibTrans" presStyleCnt="0"/>
      <dgm:spPr/>
    </dgm:pt>
    <dgm:pt modelId="{FFA301EA-53A4-4EF3-AC77-C788A96E5284}" type="pres">
      <dgm:prSet presAssocID="{8B2B3A0A-BE73-4A26-A2CB-8D32B72DDA5E}" presName="compNode" presStyleCnt="0"/>
      <dgm:spPr/>
    </dgm:pt>
    <dgm:pt modelId="{F2DCB1DF-2164-4A61-9B44-F864B174B3E2}" type="pres">
      <dgm:prSet presAssocID="{8B2B3A0A-BE73-4A26-A2CB-8D32B72DDA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217E90A5-CCBB-4D6D-9EED-7748441FC718}" type="pres">
      <dgm:prSet presAssocID="{8B2B3A0A-BE73-4A26-A2CB-8D32B72DDA5E}" presName="iconSpace" presStyleCnt="0"/>
      <dgm:spPr/>
    </dgm:pt>
    <dgm:pt modelId="{E0AEC158-DD8D-4E92-A437-82BE7012C24F}" type="pres">
      <dgm:prSet presAssocID="{8B2B3A0A-BE73-4A26-A2CB-8D32B72DDA5E}" presName="parTx" presStyleLbl="revTx" presStyleIdx="2" presStyleCnt="6">
        <dgm:presLayoutVars>
          <dgm:chMax val="0"/>
          <dgm:chPref val="0"/>
        </dgm:presLayoutVars>
      </dgm:prSet>
      <dgm:spPr/>
    </dgm:pt>
    <dgm:pt modelId="{59608A69-DB4F-4B49-BAB3-412CCE56CFB2}" type="pres">
      <dgm:prSet presAssocID="{8B2B3A0A-BE73-4A26-A2CB-8D32B72DDA5E}" presName="txSpace" presStyleCnt="0"/>
      <dgm:spPr/>
    </dgm:pt>
    <dgm:pt modelId="{3BDB9FB2-BBC8-4547-A910-AA160C0A4433}" type="pres">
      <dgm:prSet presAssocID="{8B2B3A0A-BE73-4A26-A2CB-8D32B72DDA5E}" presName="desTx" presStyleLbl="revTx" presStyleIdx="3" presStyleCnt="6">
        <dgm:presLayoutVars/>
      </dgm:prSet>
      <dgm:spPr/>
    </dgm:pt>
    <dgm:pt modelId="{C303F5BF-9EF9-4D8E-BB83-26107349C5D7}" type="pres">
      <dgm:prSet presAssocID="{CFC80D73-5536-45CD-AD0C-9B05BD64CEEE}" presName="sibTrans" presStyleCnt="0"/>
      <dgm:spPr/>
    </dgm:pt>
    <dgm:pt modelId="{0803C192-79B2-41DE-BF39-FD09802AA69C}" type="pres">
      <dgm:prSet presAssocID="{F9023F6E-9B7D-4717-B68E-56F5CF9D2CAC}" presName="compNode" presStyleCnt="0"/>
      <dgm:spPr/>
    </dgm:pt>
    <dgm:pt modelId="{D836C6AA-B605-4E9D-8E2A-410D7524086F}" type="pres">
      <dgm:prSet presAssocID="{F9023F6E-9B7D-4717-B68E-56F5CF9D2C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9A155C7C-46F9-4874-9124-70817B17E379}" type="pres">
      <dgm:prSet presAssocID="{F9023F6E-9B7D-4717-B68E-56F5CF9D2CAC}" presName="iconSpace" presStyleCnt="0"/>
      <dgm:spPr/>
    </dgm:pt>
    <dgm:pt modelId="{B4513372-A35F-4025-B1BF-7169DAB90FD0}" type="pres">
      <dgm:prSet presAssocID="{F9023F6E-9B7D-4717-B68E-56F5CF9D2CAC}" presName="parTx" presStyleLbl="revTx" presStyleIdx="4" presStyleCnt="6">
        <dgm:presLayoutVars>
          <dgm:chMax val="0"/>
          <dgm:chPref val="0"/>
        </dgm:presLayoutVars>
      </dgm:prSet>
      <dgm:spPr/>
    </dgm:pt>
    <dgm:pt modelId="{CE11FC8C-C4E4-4B79-BEE1-848D885B7AE7}" type="pres">
      <dgm:prSet presAssocID="{F9023F6E-9B7D-4717-B68E-56F5CF9D2CAC}" presName="txSpace" presStyleCnt="0"/>
      <dgm:spPr/>
    </dgm:pt>
    <dgm:pt modelId="{3F378839-6AB7-45C5-B551-D25BB45BF956}" type="pres">
      <dgm:prSet presAssocID="{F9023F6E-9B7D-4717-B68E-56F5CF9D2CAC}" presName="desTx" presStyleLbl="revTx" presStyleIdx="5" presStyleCnt="6">
        <dgm:presLayoutVars/>
      </dgm:prSet>
      <dgm:spPr/>
    </dgm:pt>
  </dgm:ptLst>
  <dgm:cxnLst>
    <dgm:cxn modelId="{BF3FF102-74B9-4B4B-BEC1-542DAB59EDA3}" type="presOf" srcId="{90484E90-B09C-44C4-AE79-E72D314349A8}" destId="{3F0B6F86-5141-4428-890A-13B0C48D337C}" srcOrd="0" destOrd="0" presId="urn:microsoft.com/office/officeart/2018/2/layout/IconLabelDescriptionList"/>
    <dgm:cxn modelId="{FD475C19-0808-4A63-BB77-90F88C4A41ED}" srcId="{417B93AD-13C3-48B0-89E6-4F485DA56602}" destId="{F9023F6E-9B7D-4717-B68E-56F5CF9D2CAC}" srcOrd="2" destOrd="0" parTransId="{016BE3D6-5A03-4CD9-835A-68E1180F54A3}" sibTransId="{A91297C5-F7EF-438A-A5FC-DF8ED769BCFB}"/>
    <dgm:cxn modelId="{18F27F2F-B576-4841-8D77-FDD95544B331}" srcId="{417B93AD-13C3-48B0-89E6-4F485DA56602}" destId="{03F2E201-383F-461E-ADC3-6423D1CCB2F9}" srcOrd="0" destOrd="0" parTransId="{6389228E-CDED-46D8-ACC0-4E9041D9AB46}" sibTransId="{2801D0A8-18E4-444B-BA27-40B201766620}"/>
    <dgm:cxn modelId="{258D3B54-2F4E-4030-9FB5-0BEC8F130FD7}" type="presOf" srcId="{F9023F6E-9B7D-4717-B68E-56F5CF9D2CAC}" destId="{B4513372-A35F-4025-B1BF-7169DAB90FD0}" srcOrd="0" destOrd="0" presId="urn:microsoft.com/office/officeart/2018/2/layout/IconLabelDescriptionList"/>
    <dgm:cxn modelId="{111E9657-768E-4C40-B18D-FD4C645EFEA0}" srcId="{F9023F6E-9B7D-4717-B68E-56F5CF9D2CAC}" destId="{F2D0A749-6997-47DD-9F9A-67DAF3820D1E}" srcOrd="0" destOrd="0" parTransId="{83033FB8-F0C6-4BF6-82F5-09588330C4DE}" sibTransId="{B1FAA21F-A6F8-4B0B-9964-D399AADAD330}"/>
    <dgm:cxn modelId="{B346F299-E570-47A6-940C-C7E61A164C6B}" type="presOf" srcId="{F2D0A749-6997-47DD-9F9A-67DAF3820D1E}" destId="{3F378839-6AB7-45C5-B551-D25BB45BF956}" srcOrd="0" destOrd="0" presId="urn:microsoft.com/office/officeart/2018/2/layout/IconLabelDescriptionList"/>
    <dgm:cxn modelId="{B38B52E0-9023-4015-A3F2-1CCF9727B788}" type="presOf" srcId="{8B2B3A0A-BE73-4A26-A2CB-8D32B72DDA5E}" destId="{E0AEC158-DD8D-4E92-A437-82BE7012C24F}" srcOrd="0" destOrd="0" presId="urn:microsoft.com/office/officeart/2018/2/layout/IconLabelDescriptionList"/>
    <dgm:cxn modelId="{F74434E5-89C6-43F1-BFA1-DC57F550F60A}" srcId="{417B93AD-13C3-48B0-89E6-4F485DA56602}" destId="{8B2B3A0A-BE73-4A26-A2CB-8D32B72DDA5E}" srcOrd="1" destOrd="0" parTransId="{90C27187-3B9F-4384-80D8-99530443C506}" sibTransId="{CFC80D73-5536-45CD-AD0C-9B05BD64CEEE}"/>
    <dgm:cxn modelId="{493F24E7-0ED3-4851-B324-CE727E1B3D16}" type="presOf" srcId="{417B93AD-13C3-48B0-89E6-4F485DA56602}" destId="{807757EF-09AA-4CB7-8E01-D63E0FEE6DE7}" srcOrd="0" destOrd="0" presId="urn:microsoft.com/office/officeart/2018/2/layout/IconLabelDescriptionList"/>
    <dgm:cxn modelId="{074522EF-6419-45C5-9D29-038F5E6CC7DE}" srcId="{03F2E201-383F-461E-ADC3-6423D1CCB2F9}" destId="{90484E90-B09C-44C4-AE79-E72D314349A8}" srcOrd="0" destOrd="0" parTransId="{C1FF1238-65EA-4755-82E8-5FC9637EB2EB}" sibTransId="{056694F8-47F0-4286-8C1B-1C0C2D6345A3}"/>
    <dgm:cxn modelId="{830B92FA-AC01-409F-ADCB-5A1075D79848}" type="presOf" srcId="{03F2E201-383F-461E-ADC3-6423D1CCB2F9}" destId="{F3D6EFD0-253C-4EB1-A22C-BE55FACE1EFB}" srcOrd="0" destOrd="0" presId="urn:microsoft.com/office/officeart/2018/2/layout/IconLabelDescriptionList"/>
    <dgm:cxn modelId="{C25C012A-89A0-4E1D-8CDC-73377C5B0777}" type="presParOf" srcId="{807757EF-09AA-4CB7-8E01-D63E0FEE6DE7}" destId="{62405228-DC30-4320-9D23-A39758DA59C4}" srcOrd="0" destOrd="0" presId="urn:microsoft.com/office/officeart/2018/2/layout/IconLabelDescriptionList"/>
    <dgm:cxn modelId="{64112C54-7C8C-49E1-953D-BDFB3A9187DD}" type="presParOf" srcId="{62405228-DC30-4320-9D23-A39758DA59C4}" destId="{B6956B08-2B8A-4886-A0FC-02E3A4280C94}" srcOrd="0" destOrd="0" presId="urn:microsoft.com/office/officeart/2018/2/layout/IconLabelDescriptionList"/>
    <dgm:cxn modelId="{9AF65415-CE33-45F9-BF57-75E1341A236A}" type="presParOf" srcId="{62405228-DC30-4320-9D23-A39758DA59C4}" destId="{D5D02F0E-3804-4776-A226-71E75FB406B8}" srcOrd="1" destOrd="0" presId="urn:microsoft.com/office/officeart/2018/2/layout/IconLabelDescriptionList"/>
    <dgm:cxn modelId="{A8F18C0F-6F1C-4194-8C42-B43E08BF5672}" type="presParOf" srcId="{62405228-DC30-4320-9D23-A39758DA59C4}" destId="{F3D6EFD0-253C-4EB1-A22C-BE55FACE1EFB}" srcOrd="2" destOrd="0" presId="urn:microsoft.com/office/officeart/2018/2/layout/IconLabelDescriptionList"/>
    <dgm:cxn modelId="{72E1E7F1-8C82-49C4-87BB-87AF8784BAAE}" type="presParOf" srcId="{62405228-DC30-4320-9D23-A39758DA59C4}" destId="{D5BEA8EB-445A-429C-B4F8-F0D899889289}" srcOrd="3" destOrd="0" presId="urn:microsoft.com/office/officeart/2018/2/layout/IconLabelDescriptionList"/>
    <dgm:cxn modelId="{DF3F5539-C557-4EB2-8978-B1EB36AF4CB0}" type="presParOf" srcId="{62405228-DC30-4320-9D23-A39758DA59C4}" destId="{3F0B6F86-5141-4428-890A-13B0C48D337C}" srcOrd="4" destOrd="0" presId="urn:microsoft.com/office/officeart/2018/2/layout/IconLabelDescriptionList"/>
    <dgm:cxn modelId="{A5AA9746-B67A-49DB-BBB0-7A37F1AF6834}" type="presParOf" srcId="{807757EF-09AA-4CB7-8E01-D63E0FEE6DE7}" destId="{6325FE87-A619-44D9-BB23-C80DA2460DFE}" srcOrd="1" destOrd="0" presId="urn:microsoft.com/office/officeart/2018/2/layout/IconLabelDescriptionList"/>
    <dgm:cxn modelId="{E1FD7A44-1208-4FD8-96A7-640C5018E156}" type="presParOf" srcId="{807757EF-09AA-4CB7-8E01-D63E0FEE6DE7}" destId="{FFA301EA-53A4-4EF3-AC77-C788A96E5284}" srcOrd="2" destOrd="0" presId="urn:microsoft.com/office/officeart/2018/2/layout/IconLabelDescriptionList"/>
    <dgm:cxn modelId="{1A4C09C5-97AA-4A29-9344-006BAD1399E0}" type="presParOf" srcId="{FFA301EA-53A4-4EF3-AC77-C788A96E5284}" destId="{F2DCB1DF-2164-4A61-9B44-F864B174B3E2}" srcOrd="0" destOrd="0" presId="urn:microsoft.com/office/officeart/2018/2/layout/IconLabelDescriptionList"/>
    <dgm:cxn modelId="{E9D22D57-5DC6-44D7-BAFF-0C3B5C4D6A5C}" type="presParOf" srcId="{FFA301EA-53A4-4EF3-AC77-C788A96E5284}" destId="{217E90A5-CCBB-4D6D-9EED-7748441FC718}" srcOrd="1" destOrd="0" presId="urn:microsoft.com/office/officeart/2018/2/layout/IconLabelDescriptionList"/>
    <dgm:cxn modelId="{39386EA3-204C-4233-B362-FAC7A9E0CAC9}" type="presParOf" srcId="{FFA301EA-53A4-4EF3-AC77-C788A96E5284}" destId="{E0AEC158-DD8D-4E92-A437-82BE7012C24F}" srcOrd="2" destOrd="0" presId="urn:microsoft.com/office/officeart/2018/2/layout/IconLabelDescriptionList"/>
    <dgm:cxn modelId="{534922BC-ED9C-4139-BE09-274CE5A50B90}" type="presParOf" srcId="{FFA301EA-53A4-4EF3-AC77-C788A96E5284}" destId="{59608A69-DB4F-4B49-BAB3-412CCE56CFB2}" srcOrd="3" destOrd="0" presId="urn:microsoft.com/office/officeart/2018/2/layout/IconLabelDescriptionList"/>
    <dgm:cxn modelId="{9CB34E84-17DC-4B61-A7C0-6EFE0E47594A}" type="presParOf" srcId="{FFA301EA-53A4-4EF3-AC77-C788A96E5284}" destId="{3BDB9FB2-BBC8-4547-A910-AA160C0A4433}" srcOrd="4" destOrd="0" presId="urn:microsoft.com/office/officeart/2018/2/layout/IconLabelDescriptionList"/>
    <dgm:cxn modelId="{90D6CAC5-73BD-4718-BEA9-9CDDF936695D}" type="presParOf" srcId="{807757EF-09AA-4CB7-8E01-D63E0FEE6DE7}" destId="{C303F5BF-9EF9-4D8E-BB83-26107349C5D7}" srcOrd="3" destOrd="0" presId="urn:microsoft.com/office/officeart/2018/2/layout/IconLabelDescriptionList"/>
    <dgm:cxn modelId="{274B8931-B666-48E4-8435-282067F0A496}" type="presParOf" srcId="{807757EF-09AA-4CB7-8E01-D63E0FEE6DE7}" destId="{0803C192-79B2-41DE-BF39-FD09802AA69C}" srcOrd="4" destOrd="0" presId="urn:microsoft.com/office/officeart/2018/2/layout/IconLabelDescriptionList"/>
    <dgm:cxn modelId="{50F4BF21-C636-44F6-9637-A6A278C49676}" type="presParOf" srcId="{0803C192-79B2-41DE-BF39-FD09802AA69C}" destId="{D836C6AA-B605-4E9D-8E2A-410D7524086F}" srcOrd="0" destOrd="0" presId="urn:microsoft.com/office/officeart/2018/2/layout/IconLabelDescriptionList"/>
    <dgm:cxn modelId="{2DEDD0A4-61D7-4BCD-920A-55F3456991E2}" type="presParOf" srcId="{0803C192-79B2-41DE-BF39-FD09802AA69C}" destId="{9A155C7C-46F9-4874-9124-70817B17E379}" srcOrd="1" destOrd="0" presId="urn:microsoft.com/office/officeart/2018/2/layout/IconLabelDescriptionList"/>
    <dgm:cxn modelId="{258E896F-27FE-47D0-B2E5-1C88C9B708B3}" type="presParOf" srcId="{0803C192-79B2-41DE-BF39-FD09802AA69C}" destId="{B4513372-A35F-4025-B1BF-7169DAB90FD0}" srcOrd="2" destOrd="0" presId="urn:microsoft.com/office/officeart/2018/2/layout/IconLabelDescriptionList"/>
    <dgm:cxn modelId="{500109A9-C4D9-4382-9647-DB8185081839}" type="presParOf" srcId="{0803C192-79B2-41DE-BF39-FD09802AA69C}" destId="{CE11FC8C-C4E4-4B79-BEE1-848D885B7AE7}" srcOrd="3" destOrd="0" presId="urn:microsoft.com/office/officeart/2018/2/layout/IconLabelDescriptionList"/>
    <dgm:cxn modelId="{FB659691-AAE6-497A-B407-D6801C3C96B4}" type="presParOf" srcId="{0803C192-79B2-41DE-BF39-FD09802AA69C}" destId="{3F378839-6AB7-45C5-B551-D25BB45BF95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9AF0B9-2824-4BE0-86D2-AAC66BC18B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69F21C-A277-4E0E-AC19-B31C439E832B}">
      <dgm:prSet/>
      <dgm:spPr/>
      <dgm:t>
        <a:bodyPr/>
        <a:lstStyle/>
        <a:p>
          <a:r>
            <a:rPr lang="en-US" dirty="0"/>
            <a:t>Let me know on Discord, or hit me up on Twitter (while it exists) @bluejosem</a:t>
          </a:r>
        </a:p>
      </dgm:t>
    </dgm:pt>
    <dgm:pt modelId="{C8EB91E6-85CC-4733-886A-3D01E2F14F27}" type="parTrans" cxnId="{41AF4745-DC30-4272-883A-B48BBEF31AEA}">
      <dgm:prSet/>
      <dgm:spPr/>
      <dgm:t>
        <a:bodyPr/>
        <a:lstStyle/>
        <a:p>
          <a:endParaRPr lang="en-US"/>
        </a:p>
      </dgm:t>
    </dgm:pt>
    <dgm:pt modelId="{2B548048-17A3-4669-AB8F-D38BE82F9E2F}" type="sibTrans" cxnId="{41AF4745-DC30-4272-883A-B48BBEF31AEA}">
      <dgm:prSet/>
      <dgm:spPr/>
      <dgm:t>
        <a:bodyPr/>
        <a:lstStyle/>
        <a:p>
          <a:endParaRPr lang="en-US"/>
        </a:p>
      </dgm:t>
    </dgm:pt>
    <dgm:pt modelId="{2EBBF168-9D1A-4747-B993-336E84A9D466}">
      <dgm:prSet/>
      <dgm:spPr/>
      <dgm:t>
        <a:bodyPr/>
        <a:lstStyle/>
        <a:p>
          <a:r>
            <a:rPr lang="en-US" dirty="0"/>
            <a:t>Will be taking questions in the lounge area, will also be around Con</a:t>
          </a:r>
        </a:p>
      </dgm:t>
    </dgm:pt>
    <dgm:pt modelId="{C7F32314-E0B9-4D32-BC01-86919A09518E}" type="parTrans" cxnId="{83BFE3C8-28D7-4067-8A2B-FB4FBCCC9336}">
      <dgm:prSet/>
      <dgm:spPr/>
      <dgm:t>
        <a:bodyPr/>
        <a:lstStyle/>
        <a:p>
          <a:endParaRPr lang="en-US"/>
        </a:p>
      </dgm:t>
    </dgm:pt>
    <dgm:pt modelId="{D9DD8850-B23E-4F95-A518-647679131B14}" type="sibTrans" cxnId="{83BFE3C8-28D7-4067-8A2B-FB4FBCCC9336}">
      <dgm:prSet/>
      <dgm:spPr/>
      <dgm:t>
        <a:bodyPr/>
        <a:lstStyle/>
        <a:p>
          <a:endParaRPr lang="en-US"/>
        </a:p>
      </dgm:t>
    </dgm:pt>
    <dgm:pt modelId="{5DA7D5A9-594E-4C4B-86A7-98F72C3DCA14}" type="pres">
      <dgm:prSet presAssocID="{4F9AF0B9-2824-4BE0-86D2-AAC66BC18B9F}" presName="root" presStyleCnt="0">
        <dgm:presLayoutVars>
          <dgm:dir/>
          <dgm:resizeHandles val="exact"/>
        </dgm:presLayoutVars>
      </dgm:prSet>
      <dgm:spPr/>
    </dgm:pt>
    <dgm:pt modelId="{D65CAF01-3291-4DC8-BB9A-C4AA46BCB8FB}" type="pres">
      <dgm:prSet presAssocID="{1069F21C-A277-4E0E-AC19-B31C439E832B}" presName="compNode" presStyleCnt="0"/>
      <dgm:spPr/>
    </dgm:pt>
    <dgm:pt modelId="{713F78FE-2964-4210-A182-E60AE341AAE5}" type="pres">
      <dgm:prSet presAssocID="{1069F21C-A277-4E0E-AC19-B31C439E832B}" presName="bgRect" presStyleLbl="bgShp" presStyleIdx="0" presStyleCnt="2"/>
      <dgm:spPr/>
    </dgm:pt>
    <dgm:pt modelId="{24FA7643-DF2E-49F1-B24F-E1BEF5DE2DB3}" type="pres">
      <dgm:prSet presAssocID="{1069F21C-A277-4E0E-AC19-B31C439E83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E2D8010-4D92-4156-9DEB-EA17402F6396}" type="pres">
      <dgm:prSet presAssocID="{1069F21C-A277-4E0E-AC19-B31C439E832B}" presName="spaceRect" presStyleCnt="0"/>
      <dgm:spPr/>
    </dgm:pt>
    <dgm:pt modelId="{809BABF1-F603-497B-A7AD-586C877034CD}" type="pres">
      <dgm:prSet presAssocID="{1069F21C-A277-4E0E-AC19-B31C439E832B}" presName="parTx" presStyleLbl="revTx" presStyleIdx="0" presStyleCnt="2">
        <dgm:presLayoutVars>
          <dgm:chMax val="0"/>
          <dgm:chPref val="0"/>
        </dgm:presLayoutVars>
      </dgm:prSet>
      <dgm:spPr/>
    </dgm:pt>
    <dgm:pt modelId="{3AEEE030-0BFD-4D49-8AA7-69536423FA2D}" type="pres">
      <dgm:prSet presAssocID="{2B548048-17A3-4669-AB8F-D38BE82F9E2F}" presName="sibTrans" presStyleCnt="0"/>
      <dgm:spPr/>
    </dgm:pt>
    <dgm:pt modelId="{45A82D26-6C32-49DD-A8B5-4B553D03059C}" type="pres">
      <dgm:prSet presAssocID="{2EBBF168-9D1A-4747-B993-336E84A9D466}" presName="compNode" presStyleCnt="0"/>
      <dgm:spPr/>
    </dgm:pt>
    <dgm:pt modelId="{70436335-2886-40F6-A534-B8D4012D7A36}" type="pres">
      <dgm:prSet presAssocID="{2EBBF168-9D1A-4747-B993-336E84A9D466}" presName="bgRect" presStyleLbl="bgShp" presStyleIdx="1" presStyleCnt="2"/>
      <dgm:spPr/>
    </dgm:pt>
    <dgm:pt modelId="{A549BC87-7454-4765-BA63-404760B001BF}" type="pres">
      <dgm:prSet presAssocID="{2EBBF168-9D1A-4747-B993-336E84A9D4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B1C0ABF7-EAC6-4AB7-810B-D14654954BA5}" type="pres">
      <dgm:prSet presAssocID="{2EBBF168-9D1A-4747-B993-336E84A9D466}" presName="spaceRect" presStyleCnt="0"/>
      <dgm:spPr/>
    </dgm:pt>
    <dgm:pt modelId="{471920DF-8D9D-4A4F-8C43-FCEA564085F9}" type="pres">
      <dgm:prSet presAssocID="{2EBBF168-9D1A-4747-B993-336E84A9D466}" presName="parTx" presStyleLbl="revTx" presStyleIdx="1" presStyleCnt="2">
        <dgm:presLayoutVars>
          <dgm:chMax val="0"/>
          <dgm:chPref val="0"/>
        </dgm:presLayoutVars>
      </dgm:prSet>
      <dgm:spPr/>
    </dgm:pt>
  </dgm:ptLst>
  <dgm:cxnLst>
    <dgm:cxn modelId="{F2CECE32-A7B6-434A-8781-DBEBECD7D8F7}" type="presOf" srcId="{4F9AF0B9-2824-4BE0-86D2-AAC66BC18B9F}" destId="{5DA7D5A9-594E-4C4B-86A7-98F72C3DCA14}" srcOrd="0" destOrd="0" presId="urn:microsoft.com/office/officeart/2018/2/layout/IconVerticalSolidList"/>
    <dgm:cxn modelId="{41AF4745-DC30-4272-883A-B48BBEF31AEA}" srcId="{4F9AF0B9-2824-4BE0-86D2-AAC66BC18B9F}" destId="{1069F21C-A277-4E0E-AC19-B31C439E832B}" srcOrd="0" destOrd="0" parTransId="{C8EB91E6-85CC-4733-886A-3D01E2F14F27}" sibTransId="{2B548048-17A3-4669-AB8F-D38BE82F9E2F}"/>
    <dgm:cxn modelId="{D335AE94-4196-4F4F-8C83-DAF97FCD4910}" type="presOf" srcId="{2EBBF168-9D1A-4747-B993-336E84A9D466}" destId="{471920DF-8D9D-4A4F-8C43-FCEA564085F9}" srcOrd="0" destOrd="0" presId="urn:microsoft.com/office/officeart/2018/2/layout/IconVerticalSolidList"/>
    <dgm:cxn modelId="{83BFE3C8-28D7-4067-8A2B-FB4FBCCC9336}" srcId="{4F9AF0B9-2824-4BE0-86D2-AAC66BC18B9F}" destId="{2EBBF168-9D1A-4747-B993-336E84A9D466}" srcOrd="1" destOrd="0" parTransId="{C7F32314-E0B9-4D32-BC01-86919A09518E}" sibTransId="{D9DD8850-B23E-4F95-A518-647679131B14}"/>
    <dgm:cxn modelId="{6B2088FF-E683-4166-96BC-2F700F014EAA}" type="presOf" srcId="{1069F21C-A277-4E0E-AC19-B31C439E832B}" destId="{809BABF1-F603-497B-A7AD-586C877034CD}" srcOrd="0" destOrd="0" presId="urn:microsoft.com/office/officeart/2018/2/layout/IconVerticalSolidList"/>
    <dgm:cxn modelId="{785C6E4A-EA53-46FD-8863-42E2E5DD9C8F}" type="presParOf" srcId="{5DA7D5A9-594E-4C4B-86A7-98F72C3DCA14}" destId="{D65CAF01-3291-4DC8-BB9A-C4AA46BCB8FB}" srcOrd="0" destOrd="0" presId="urn:microsoft.com/office/officeart/2018/2/layout/IconVerticalSolidList"/>
    <dgm:cxn modelId="{548DC791-140F-41E3-80DC-1CA8D832DE80}" type="presParOf" srcId="{D65CAF01-3291-4DC8-BB9A-C4AA46BCB8FB}" destId="{713F78FE-2964-4210-A182-E60AE341AAE5}" srcOrd="0" destOrd="0" presId="urn:microsoft.com/office/officeart/2018/2/layout/IconVerticalSolidList"/>
    <dgm:cxn modelId="{243E08E2-FAE5-4EA4-8427-22EEA8D49985}" type="presParOf" srcId="{D65CAF01-3291-4DC8-BB9A-C4AA46BCB8FB}" destId="{24FA7643-DF2E-49F1-B24F-E1BEF5DE2DB3}" srcOrd="1" destOrd="0" presId="urn:microsoft.com/office/officeart/2018/2/layout/IconVerticalSolidList"/>
    <dgm:cxn modelId="{CD4A65A8-8EB0-431D-B217-3CE1D65E1309}" type="presParOf" srcId="{D65CAF01-3291-4DC8-BB9A-C4AA46BCB8FB}" destId="{4E2D8010-4D92-4156-9DEB-EA17402F6396}" srcOrd="2" destOrd="0" presId="urn:microsoft.com/office/officeart/2018/2/layout/IconVerticalSolidList"/>
    <dgm:cxn modelId="{7F149810-466A-4A36-B369-4E0DED801F6A}" type="presParOf" srcId="{D65CAF01-3291-4DC8-BB9A-C4AA46BCB8FB}" destId="{809BABF1-F603-497B-A7AD-586C877034CD}" srcOrd="3" destOrd="0" presId="urn:microsoft.com/office/officeart/2018/2/layout/IconVerticalSolidList"/>
    <dgm:cxn modelId="{E89192CD-D328-44C5-B78D-69305A65BB93}" type="presParOf" srcId="{5DA7D5A9-594E-4C4B-86A7-98F72C3DCA14}" destId="{3AEEE030-0BFD-4D49-8AA7-69536423FA2D}" srcOrd="1" destOrd="0" presId="urn:microsoft.com/office/officeart/2018/2/layout/IconVerticalSolidList"/>
    <dgm:cxn modelId="{4A4CFA6A-59A5-47BF-861D-E92EF809DCFC}" type="presParOf" srcId="{5DA7D5A9-594E-4C4B-86A7-98F72C3DCA14}" destId="{45A82D26-6C32-49DD-A8B5-4B553D03059C}" srcOrd="2" destOrd="0" presId="urn:microsoft.com/office/officeart/2018/2/layout/IconVerticalSolidList"/>
    <dgm:cxn modelId="{7D12D40A-24AC-41D5-A070-9CC16F7620B3}" type="presParOf" srcId="{45A82D26-6C32-49DD-A8B5-4B553D03059C}" destId="{70436335-2886-40F6-A534-B8D4012D7A36}" srcOrd="0" destOrd="0" presId="urn:microsoft.com/office/officeart/2018/2/layout/IconVerticalSolidList"/>
    <dgm:cxn modelId="{D425753A-A39D-42F4-A1FA-EFA80F5BB257}" type="presParOf" srcId="{45A82D26-6C32-49DD-A8B5-4B553D03059C}" destId="{A549BC87-7454-4765-BA63-404760B001BF}" srcOrd="1" destOrd="0" presId="urn:microsoft.com/office/officeart/2018/2/layout/IconVerticalSolidList"/>
    <dgm:cxn modelId="{1996FBBE-D631-4D7A-AF28-A09E13914E92}" type="presParOf" srcId="{45A82D26-6C32-49DD-A8B5-4B553D03059C}" destId="{B1C0ABF7-EAC6-4AB7-810B-D14654954BA5}" srcOrd="2" destOrd="0" presId="urn:microsoft.com/office/officeart/2018/2/layout/IconVerticalSolidList"/>
    <dgm:cxn modelId="{FDE87B26-FC02-4934-AF73-3D65C9D403CA}" type="presParOf" srcId="{45A82D26-6C32-49DD-A8B5-4B553D03059C}" destId="{471920DF-8D9D-4A4F-8C43-FCEA564085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92984-2567-4FD4-A795-3D7BE3E521EA}">
      <dsp:nvSpPr>
        <dsp:cNvPr id="0" name=""/>
        <dsp:cNvSpPr/>
      </dsp:nvSpPr>
      <dsp:spPr>
        <a:xfrm>
          <a:off x="0" y="681330"/>
          <a:ext cx="10927829" cy="12578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FC3BF-D7AB-465A-ADD5-C61D0096AEFC}">
      <dsp:nvSpPr>
        <dsp:cNvPr id="0" name=""/>
        <dsp:cNvSpPr/>
      </dsp:nvSpPr>
      <dsp:spPr>
        <a:xfrm>
          <a:off x="380497" y="964345"/>
          <a:ext cx="691812" cy="691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AF67D6-4A92-4513-AB05-C78971747FF2}">
      <dsp:nvSpPr>
        <dsp:cNvPr id="0" name=""/>
        <dsp:cNvSpPr/>
      </dsp:nvSpPr>
      <dsp:spPr>
        <a:xfrm>
          <a:off x="1452806" y="681330"/>
          <a:ext cx="9475022"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755650">
            <a:lnSpc>
              <a:spcPct val="90000"/>
            </a:lnSpc>
            <a:spcBef>
              <a:spcPct val="0"/>
            </a:spcBef>
            <a:spcAft>
              <a:spcPct val="35000"/>
            </a:spcAft>
            <a:buNone/>
          </a:pPr>
          <a:r>
            <a:rPr lang="en-US" sz="1700" kern="1200"/>
            <a:t>Don’t only test internet facing apps or assets on the internet.</a:t>
          </a:r>
        </a:p>
      </dsp:txBody>
      <dsp:txXfrm>
        <a:off x="1452806" y="681330"/>
        <a:ext cx="9475022" cy="1257841"/>
      </dsp:txXfrm>
    </dsp:sp>
    <dsp:sp modelId="{FB5C9306-EFAE-48F4-8ED0-050C4D2696E3}">
      <dsp:nvSpPr>
        <dsp:cNvPr id="0" name=""/>
        <dsp:cNvSpPr/>
      </dsp:nvSpPr>
      <dsp:spPr>
        <a:xfrm>
          <a:off x="0" y="2253632"/>
          <a:ext cx="10927829" cy="12578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1AD31-24D3-433E-9B62-42AA1ADC0AAC}">
      <dsp:nvSpPr>
        <dsp:cNvPr id="0" name=""/>
        <dsp:cNvSpPr/>
      </dsp:nvSpPr>
      <dsp:spPr>
        <a:xfrm>
          <a:off x="380497" y="2536647"/>
          <a:ext cx="691812" cy="691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32CD6-E90D-4832-A52F-10EEF7A71229}">
      <dsp:nvSpPr>
        <dsp:cNvPr id="0" name=""/>
        <dsp:cNvSpPr/>
      </dsp:nvSpPr>
      <dsp:spPr>
        <a:xfrm>
          <a:off x="1452806" y="2253632"/>
          <a:ext cx="4917523"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755650">
            <a:lnSpc>
              <a:spcPct val="90000"/>
            </a:lnSpc>
            <a:spcBef>
              <a:spcPct val="0"/>
            </a:spcBef>
            <a:spcAft>
              <a:spcPct val="35000"/>
            </a:spcAft>
            <a:buNone/>
          </a:pPr>
          <a:r>
            <a:rPr lang="en-US" sz="1700" kern="1200"/>
            <a:t>Case study: directory enumeration reveals a large amount of logging endpoints with different degrees of information. Not locked behind authentication…</a:t>
          </a:r>
        </a:p>
      </dsp:txBody>
      <dsp:txXfrm>
        <a:off x="1452806" y="2253632"/>
        <a:ext cx="4917523" cy="1257841"/>
      </dsp:txXfrm>
    </dsp:sp>
    <dsp:sp modelId="{8C48F16B-ED73-49FB-9650-308CB85AFA44}">
      <dsp:nvSpPr>
        <dsp:cNvPr id="0" name=""/>
        <dsp:cNvSpPr/>
      </dsp:nvSpPr>
      <dsp:spPr>
        <a:xfrm>
          <a:off x="6370329" y="2253632"/>
          <a:ext cx="4557499"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577850">
            <a:lnSpc>
              <a:spcPct val="90000"/>
            </a:lnSpc>
            <a:spcBef>
              <a:spcPct val="0"/>
            </a:spcBef>
            <a:spcAft>
              <a:spcPct val="35000"/>
            </a:spcAft>
            <a:buNone/>
          </a:pPr>
          <a:r>
            <a:rPr lang="en-US" sz="1300" kern="1200"/>
            <a:t>Per dev set for development purposes…but info mirrored production.</a:t>
          </a:r>
        </a:p>
        <a:p>
          <a:pPr marL="0" lvl="0" indent="0" algn="l" defTabSz="577850">
            <a:lnSpc>
              <a:spcPct val="90000"/>
            </a:lnSpc>
            <a:spcBef>
              <a:spcPct val="0"/>
            </a:spcBef>
            <a:spcAft>
              <a:spcPct val="35000"/>
            </a:spcAft>
            <a:buNone/>
          </a:pPr>
          <a:r>
            <a:rPr lang="en-US" sz="1300" kern="1200"/>
            <a:t>Valid session tokens could be used on another discovered endpoint to create new valid session tokens…</a:t>
          </a:r>
        </a:p>
      </dsp:txBody>
      <dsp:txXfrm>
        <a:off x="6370329" y="2253632"/>
        <a:ext cx="4557499" cy="1257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2EEDD-F4BC-4FEF-B4E1-A2D81940097B}">
      <dsp:nvSpPr>
        <dsp:cNvPr id="0" name=""/>
        <dsp:cNvSpPr/>
      </dsp:nvSpPr>
      <dsp:spPr>
        <a:xfrm>
          <a:off x="205509" y="161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E803CB-9F3F-4B8C-97AD-C95CBD3044E2}">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EFF1A2-057E-4992-B07D-FB82E060F0D8}">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Testing internet facing app</a:t>
          </a:r>
        </a:p>
      </dsp:txBody>
      <dsp:txXfrm>
        <a:off x="1312541" y="16114"/>
        <a:ext cx="2148945" cy="911674"/>
      </dsp:txXfrm>
    </dsp:sp>
    <dsp:sp modelId="{7E4F9145-5F05-49B6-8274-6660FCE423C6}">
      <dsp:nvSpPr>
        <dsp:cNvPr id="0" name=""/>
        <dsp:cNvSpPr/>
      </dsp:nvSpPr>
      <dsp:spPr>
        <a:xfrm>
          <a:off x="3835925" y="16114"/>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936DEA-1FC0-414A-9E7C-4EEC4D109E36}">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B4BA1-3070-44FD-B5E5-4681527FA76B}">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Found CMS when did directory enumeration. But only visible on intranet. Not available public internet.</a:t>
          </a:r>
        </a:p>
      </dsp:txBody>
      <dsp:txXfrm>
        <a:off x="4942957" y="16114"/>
        <a:ext cx="2148945" cy="911674"/>
      </dsp:txXfrm>
    </dsp:sp>
    <dsp:sp modelId="{70E0C5F1-374D-4695-845D-59FFC6F9EE26}">
      <dsp:nvSpPr>
        <dsp:cNvPr id="0" name=""/>
        <dsp:cNvSpPr/>
      </dsp:nvSpPr>
      <dsp:spPr>
        <a:xfrm>
          <a:off x="7466341" y="16114"/>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6FE20-5959-4D98-8190-1170DA6CCDB1}">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96A02-5F85-484B-83FD-302E96AD7422}">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Did further enumeration.</a:t>
          </a:r>
        </a:p>
      </dsp:txBody>
      <dsp:txXfrm>
        <a:off x="8573374" y="16114"/>
        <a:ext cx="2148945" cy="911674"/>
      </dsp:txXfrm>
    </dsp:sp>
    <dsp:sp modelId="{CCAF1095-D97C-437E-B761-47AFF5F8E450}">
      <dsp:nvSpPr>
        <dsp:cNvPr id="0" name=""/>
        <dsp:cNvSpPr/>
      </dsp:nvSpPr>
      <dsp:spPr>
        <a:xfrm>
          <a:off x="205509" y="1640565"/>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4EE1B1-C4C9-4D6A-83AF-FB01E0A00BB4}">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984866-0137-4B15-A3F8-6211B8E82E81}">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Found </a:t>
          </a:r>
          <a:r>
            <a:rPr lang="en-US" sz="1100" b="1" kern="1200"/>
            <a:t>APP.com/logs/apiservice/RestIE_2020_20_20.log</a:t>
          </a:r>
          <a:endParaRPr lang="en-US" sz="1100" kern="1200"/>
        </a:p>
      </dsp:txBody>
      <dsp:txXfrm>
        <a:off x="1312541" y="1640565"/>
        <a:ext cx="2148945" cy="911674"/>
      </dsp:txXfrm>
    </dsp:sp>
    <dsp:sp modelId="{52AEECF8-1522-4896-BC9F-69B8F72A17E2}">
      <dsp:nvSpPr>
        <dsp:cNvPr id="0" name=""/>
        <dsp:cNvSpPr/>
      </dsp:nvSpPr>
      <dsp:spPr>
        <a:xfrm>
          <a:off x="3835925" y="1640565"/>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B5306-F0C4-480E-B2E7-F29562FDFA45}">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5C8F6A-4A36-4E1B-8EF2-6416F50910EA}">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Found production authentication endpoint, JWT token, app and username for an admin, access token value, token type, technology in use, when that token expired, and the endpoint used for OAUTH authentication.</a:t>
          </a:r>
        </a:p>
      </dsp:txBody>
      <dsp:txXfrm>
        <a:off x="4942957" y="1640565"/>
        <a:ext cx="2148945" cy="911674"/>
      </dsp:txXfrm>
    </dsp:sp>
    <dsp:sp modelId="{0DEE9F20-2E82-4773-A660-ABF0516FE03B}">
      <dsp:nvSpPr>
        <dsp:cNvPr id="0" name=""/>
        <dsp:cNvSpPr/>
      </dsp:nvSpPr>
      <dsp:spPr>
        <a:xfrm>
          <a:off x="7466341"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BC7FA-4B8F-42E5-8C79-01760B9A90F8}">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5F29C2-6FC0-4FD3-A7BC-8CA43B78952E}">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Googled technology, found how to use data for fresh tokens. Thank you </a:t>
          </a:r>
          <a:r>
            <a:rPr lang="en-US" sz="1100" kern="1200">
              <a:hlinkClick xmlns:r="http://schemas.openxmlformats.org/officeDocument/2006/relationships" r:id="rId13"/>
            </a:rPr>
            <a:t>https://oracle-base.com/articles/misc/oracle-rest-data-services-ords-authentication</a:t>
          </a:r>
          <a:r>
            <a:rPr lang="en-US" sz="1100" kern="1200"/>
            <a:t>. You’re the best.</a:t>
          </a:r>
        </a:p>
      </dsp:txBody>
      <dsp:txXfrm>
        <a:off x="8573374" y="1640565"/>
        <a:ext cx="2148945" cy="911674"/>
      </dsp:txXfrm>
    </dsp:sp>
    <dsp:sp modelId="{1389A79B-63D4-4473-ACFA-1253DAFFB97C}">
      <dsp:nvSpPr>
        <dsp:cNvPr id="0" name=""/>
        <dsp:cNvSpPr/>
      </dsp:nvSpPr>
      <dsp:spPr>
        <a:xfrm>
          <a:off x="205509" y="3265016"/>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0D889-1D89-4D2F-9099-64B186BA421A}">
      <dsp:nvSpPr>
        <dsp:cNvPr id="0" name=""/>
        <dsp:cNvSpPr/>
      </dsp:nvSpPr>
      <dsp:spPr>
        <a:xfrm>
          <a:off x="396960" y="3456467"/>
          <a:ext cx="528770" cy="528770"/>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AF74E6-7450-4180-ABAD-86168CB07622}">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Verbose technology data, other juicy information. Way more than I had time to use or research. Including SQL statements.</a:t>
          </a:r>
        </a:p>
      </dsp:txBody>
      <dsp:txXfrm>
        <a:off x="1312541" y="3265016"/>
        <a:ext cx="2148945" cy="911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40A05-41DD-4A76-9674-4109367ABCFC}">
      <dsp:nvSpPr>
        <dsp:cNvPr id="0" name=""/>
        <dsp:cNvSpPr/>
      </dsp:nvSpPr>
      <dsp:spPr>
        <a:xfrm>
          <a:off x="0" y="3156146"/>
          <a:ext cx="10927829" cy="103591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Couldn’t find anything…but then triggered an error</a:t>
          </a:r>
        </a:p>
      </dsp:txBody>
      <dsp:txXfrm>
        <a:off x="0" y="3156146"/>
        <a:ext cx="10927829" cy="559395"/>
      </dsp:txXfrm>
    </dsp:sp>
    <dsp:sp modelId="{FFEE0933-1B24-40AD-B1B4-3BCDA78E1BBE}">
      <dsp:nvSpPr>
        <dsp:cNvPr id="0" name=""/>
        <dsp:cNvSpPr/>
      </dsp:nvSpPr>
      <dsp:spPr>
        <a:xfrm>
          <a:off x="5335" y="3694823"/>
          <a:ext cx="3639052" cy="47652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Error sends email to admin….hmm.</a:t>
          </a:r>
        </a:p>
      </dsp:txBody>
      <dsp:txXfrm>
        <a:off x="5335" y="3694823"/>
        <a:ext cx="3639052" cy="476522"/>
      </dsp:txXfrm>
    </dsp:sp>
    <dsp:sp modelId="{A5D26480-EDEB-49C3-80F5-DEB8D4DD4AD5}">
      <dsp:nvSpPr>
        <dsp:cNvPr id="0" name=""/>
        <dsp:cNvSpPr/>
      </dsp:nvSpPr>
      <dsp:spPr>
        <a:xfrm>
          <a:off x="3644388" y="3694823"/>
          <a:ext cx="3639052" cy="476522"/>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Escalate to critical: email anyone as admin from this large company.</a:t>
          </a:r>
        </a:p>
      </dsp:txBody>
      <dsp:txXfrm>
        <a:off x="3644388" y="3694823"/>
        <a:ext cx="3639052" cy="476522"/>
      </dsp:txXfrm>
    </dsp:sp>
    <dsp:sp modelId="{23C50651-B630-4A72-9E5B-FEE3EEB1081C}">
      <dsp:nvSpPr>
        <dsp:cNvPr id="0" name=""/>
        <dsp:cNvSpPr/>
      </dsp:nvSpPr>
      <dsp:spPr>
        <a:xfrm>
          <a:off x="7283440" y="3694823"/>
          <a:ext cx="3639052" cy="476522"/>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Error functionality instead of helping app dev, helped set up our attack. Email bomb ahead!</a:t>
          </a:r>
        </a:p>
      </dsp:txBody>
      <dsp:txXfrm>
        <a:off x="7283440" y="3694823"/>
        <a:ext cx="3639052" cy="476522"/>
      </dsp:txXfrm>
    </dsp:sp>
    <dsp:sp modelId="{4017AB02-9BBA-441B-AD7C-E8FDFEC5129D}">
      <dsp:nvSpPr>
        <dsp:cNvPr id="0" name=""/>
        <dsp:cNvSpPr/>
      </dsp:nvSpPr>
      <dsp:spPr>
        <a:xfrm rot="10800000">
          <a:off x="0" y="1578443"/>
          <a:ext cx="10927829" cy="1593241"/>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Someone found vulnerability via public bug bounty same day I started my test. This had only lows last time we tested this…💀.</a:t>
          </a:r>
        </a:p>
      </dsp:txBody>
      <dsp:txXfrm rot="10800000">
        <a:off x="0" y="1578443"/>
        <a:ext cx="10927829" cy="1035240"/>
      </dsp:txXfrm>
    </dsp:sp>
    <dsp:sp modelId="{D12A52C1-67F3-4481-9F83-8BB8350FBFEC}">
      <dsp:nvSpPr>
        <dsp:cNvPr id="0" name=""/>
        <dsp:cNvSpPr/>
      </dsp:nvSpPr>
      <dsp:spPr>
        <a:xfrm rot="10800000">
          <a:off x="0" y="741"/>
          <a:ext cx="10927829" cy="159324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Case study: public site only serving documents, mostly static content otherwise</a:t>
          </a:r>
        </a:p>
      </dsp:txBody>
      <dsp:txXfrm rot="10800000">
        <a:off x="0" y="741"/>
        <a:ext cx="10927829" cy="1035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030C-D5BF-469C-A9D9-B4E1F2BF9068}">
      <dsp:nvSpPr>
        <dsp:cNvPr id="0" name=""/>
        <dsp:cNvSpPr/>
      </dsp:nvSpPr>
      <dsp:spPr>
        <a:xfrm>
          <a:off x="0" y="0"/>
          <a:ext cx="8742263" cy="922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Inconsistent authorization checks in app</a:t>
          </a:r>
        </a:p>
      </dsp:txBody>
      <dsp:txXfrm>
        <a:off x="27017" y="27017"/>
        <a:ext cx="7668958" cy="868383"/>
      </dsp:txXfrm>
    </dsp:sp>
    <dsp:sp modelId="{BD308F74-7235-4562-A4B0-249AEE3DE179}">
      <dsp:nvSpPr>
        <dsp:cNvPr id="0" name=""/>
        <dsp:cNvSpPr/>
      </dsp:nvSpPr>
      <dsp:spPr>
        <a:xfrm>
          <a:off x="732164" y="1090129"/>
          <a:ext cx="8742263" cy="92241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Either API feeding GUI, or certain actions themselves don’t require cookies</a:t>
          </a:r>
        </a:p>
      </dsp:txBody>
      <dsp:txXfrm>
        <a:off x="759181" y="1117146"/>
        <a:ext cx="7356493" cy="868383"/>
      </dsp:txXfrm>
    </dsp:sp>
    <dsp:sp modelId="{1CC474C5-B8DF-48E3-8D0C-ED396DB2133A}">
      <dsp:nvSpPr>
        <dsp:cNvPr id="0" name=""/>
        <dsp:cNvSpPr/>
      </dsp:nvSpPr>
      <dsp:spPr>
        <a:xfrm>
          <a:off x="1453401" y="2180258"/>
          <a:ext cx="8742263" cy="92241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Unnoticed in logs, as by default might have cookies</a:t>
          </a:r>
        </a:p>
      </dsp:txBody>
      <dsp:txXfrm>
        <a:off x="1480418" y="2207275"/>
        <a:ext cx="7367421" cy="868383"/>
      </dsp:txXfrm>
    </dsp:sp>
    <dsp:sp modelId="{40A90B37-BAF3-47C5-879D-F1B200D6C8E1}">
      <dsp:nvSpPr>
        <dsp:cNvPr id="0" name=""/>
        <dsp:cNvSpPr/>
      </dsp:nvSpPr>
      <dsp:spPr>
        <a:xfrm>
          <a:off x="2185565" y="3270387"/>
          <a:ext cx="8742263" cy="92241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However, erase all cookies, and the request goes through???</a:t>
          </a:r>
        </a:p>
        <a:p>
          <a:pPr marL="171450" lvl="1" indent="-171450" algn="l" defTabSz="755650">
            <a:lnSpc>
              <a:spcPct val="90000"/>
            </a:lnSpc>
            <a:spcBef>
              <a:spcPct val="0"/>
            </a:spcBef>
            <a:spcAft>
              <a:spcPct val="15000"/>
            </a:spcAft>
            <a:buChar char="•"/>
          </a:pPr>
          <a:r>
            <a:rPr lang="en-US" sz="1700" kern="1200" dirty="0"/>
            <a:t>Non auth check </a:t>
          </a:r>
          <a:r>
            <a:rPr lang="en-US" sz="1700" kern="1200" dirty="0">
              <a:sym typeface="Wingdings" panose="05000000000000000000" pitchFamily="2" charset="2"/>
            </a:rPr>
            <a:t></a:t>
          </a:r>
          <a:r>
            <a:rPr lang="en-US" sz="1700" kern="1200" dirty="0"/>
            <a:t> anonymous activity achieved</a:t>
          </a:r>
        </a:p>
      </dsp:txBody>
      <dsp:txXfrm>
        <a:off x="2212582" y="3297404"/>
        <a:ext cx="7356493" cy="868383"/>
      </dsp:txXfrm>
    </dsp:sp>
    <dsp:sp modelId="{94C3CAB3-B68F-4A55-B410-E44B2EB4E9CF}">
      <dsp:nvSpPr>
        <dsp:cNvPr id="0" name=""/>
        <dsp:cNvSpPr/>
      </dsp:nvSpPr>
      <dsp:spPr>
        <a:xfrm>
          <a:off x="8142692" y="706487"/>
          <a:ext cx="599571" cy="5995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E32A9894-9AD2-400E-999F-1BABCBF37190}">
      <dsp:nvSpPr>
        <dsp:cNvPr id="0" name=""/>
        <dsp:cNvSpPr/>
      </dsp:nvSpPr>
      <dsp:spPr>
        <a:xfrm>
          <a:off x="8874856" y="1796616"/>
          <a:ext cx="599571" cy="59957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0A332449-9771-4FEF-B7F3-C2C1EB3E7D0D}">
      <dsp:nvSpPr>
        <dsp:cNvPr id="0" name=""/>
        <dsp:cNvSpPr/>
      </dsp:nvSpPr>
      <dsp:spPr>
        <a:xfrm>
          <a:off x="9596093" y="2886746"/>
          <a:ext cx="599571" cy="59957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56B08-2B8A-4886-A0FC-02E3A4280C94}">
      <dsp:nvSpPr>
        <dsp:cNvPr id="0" name=""/>
        <dsp:cNvSpPr/>
      </dsp:nvSpPr>
      <dsp:spPr>
        <a:xfrm>
          <a:off x="393" y="1001158"/>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D6EFD0-253C-4EB1-A22C-BE55FACE1EFB}">
      <dsp:nvSpPr>
        <dsp:cNvPr id="0" name=""/>
        <dsp:cNvSpPr/>
      </dsp:nvSpPr>
      <dsp:spPr>
        <a:xfrm>
          <a:off x="393" y="2200728"/>
          <a:ext cx="3138750" cy="78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If you’re just checking for user identifiers, and attacker has impersonated another user…</a:t>
          </a:r>
        </a:p>
      </dsp:txBody>
      <dsp:txXfrm>
        <a:off x="393" y="2200728"/>
        <a:ext cx="3138750" cy="784495"/>
      </dsp:txXfrm>
    </dsp:sp>
    <dsp:sp modelId="{3F0B6F86-5141-4428-890A-13B0C48D337C}">
      <dsp:nvSpPr>
        <dsp:cNvPr id="0" name=""/>
        <dsp:cNvSpPr/>
      </dsp:nvSpPr>
      <dsp:spPr>
        <a:xfrm>
          <a:off x="393" y="3032205"/>
          <a:ext cx="3138750" cy="31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Integrity implications</a:t>
          </a:r>
        </a:p>
      </dsp:txBody>
      <dsp:txXfrm>
        <a:off x="393" y="3032205"/>
        <a:ext cx="3138750" cy="317974"/>
      </dsp:txXfrm>
    </dsp:sp>
    <dsp:sp modelId="{F2DCB1DF-2164-4A61-9B44-F864B174B3E2}">
      <dsp:nvSpPr>
        <dsp:cNvPr id="0" name=""/>
        <dsp:cNvSpPr/>
      </dsp:nvSpPr>
      <dsp:spPr>
        <a:xfrm>
          <a:off x="3688425" y="1001158"/>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AEC158-DD8D-4E92-A437-82BE7012C24F}">
      <dsp:nvSpPr>
        <dsp:cNvPr id="0" name=""/>
        <dsp:cNvSpPr/>
      </dsp:nvSpPr>
      <dsp:spPr>
        <a:xfrm>
          <a:off x="3688425" y="2200728"/>
          <a:ext cx="3138750" cy="78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Even if irrelevant user values, it can allow us to further understand application, technology in use, format of expected values</a:t>
          </a:r>
        </a:p>
      </dsp:txBody>
      <dsp:txXfrm>
        <a:off x="3688425" y="2200728"/>
        <a:ext cx="3138750" cy="784495"/>
      </dsp:txXfrm>
    </dsp:sp>
    <dsp:sp modelId="{3BDB9FB2-BBC8-4547-A910-AA160C0A4433}">
      <dsp:nvSpPr>
        <dsp:cNvPr id="0" name=""/>
        <dsp:cNvSpPr/>
      </dsp:nvSpPr>
      <dsp:spPr>
        <a:xfrm>
          <a:off x="3688425" y="3032205"/>
          <a:ext cx="3138750" cy="317974"/>
        </a:xfrm>
        <a:prstGeom prst="rect">
          <a:avLst/>
        </a:prstGeom>
        <a:noFill/>
        <a:ln>
          <a:noFill/>
        </a:ln>
        <a:effectLst/>
      </dsp:spPr>
      <dsp:style>
        <a:lnRef idx="0">
          <a:scrgbClr r="0" g="0" b="0"/>
        </a:lnRef>
        <a:fillRef idx="0">
          <a:scrgbClr r="0" g="0" b="0"/>
        </a:fillRef>
        <a:effectRef idx="0">
          <a:scrgbClr r="0" g="0" b="0"/>
        </a:effectRef>
        <a:fontRef idx="minor"/>
      </dsp:style>
    </dsp:sp>
    <dsp:sp modelId="{D836C6AA-B605-4E9D-8E2A-410D7524086F}">
      <dsp:nvSpPr>
        <dsp:cNvPr id="0" name=""/>
        <dsp:cNvSpPr/>
      </dsp:nvSpPr>
      <dsp:spPr>
        <a:xfrm>
          <a:off x="7376456" y="1001158"/>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513372-A35F-4025-B1BF-7169DAB90FD0}">
      <dsp:nvSpPr>
        <dsp:cNvPr id="0" name=""/>
        <dsp:cNvSpPr/>
      </dsp:nvSpPr>
      <dsp:spPr>
        <a:xfrm>
          <a:off x="7376456" y="2200728"/>
          <a:ext cx="3138750" cy="78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Any privilege escalation or incident might lead us to not treat everything we see in them as absolute</a:t>
          </a:r>
        </a:p>
      </dsp:txBody>
      <dsp:txXfrm>
        <a:off x="7376456" y="2200728"/>
        <a:ext cx="3138750" cy="784495"/>
      </dsp:txXfrm>
    </dsp:sp>
    <dsp:sp modelId="{3F378839-6AB7-45C5-B551-D25BB45BF956}">
      <dsp:nvSpPr>
        <dsp:cNvPr id="0" name=""/>
        <dsp:cNvSpPr/>
      </dsp:nvSpPr>
      <dsp:spPr>
        <a:xfrm>
          <a:off x="7376456" y="3032205"/>
          <a:ext cx="3138750" cy="31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We might not trust these logs, or at least, not any one thing in them by itself</a:t>
          </a:r>
        </a:p>
      </dsp:txBody>
      <dsp:txXfrm>
        <a:off x="7376456" y="3032205"/>
        <a:ext cx="3138750" cy="3179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F78FE-2964-4210-A182-E60AE341AAE5}">
      <dsp:nvSpPr>
        <dsp:cNvPr id="0" name=""/>
        <dsp:cNvSpPr/>
      </dsp:nvSpPr>
      <dsp:spPr>
        <a:xfrm>
          <a:off x="0" y="707092"/>
          <a:ext cx="5393361"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A7643-DF2E-49F1-B24F-E1BEF5DE2DB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BABF1-F603-497B-A7AD-586C877034CD}">
      <dsp:nvSpPr>
        <dsp:cNvPr id="0" name=""/>
        <dsp:cNvSpPr/>
      </dsp:nvSpPr>
      <dsp:spPr>
        <a:xfrm>
          <a:off x="1507738" y="707092"/>
          <a:ext cx="388562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Let me know on Discord, or hit me up on Twitter (while it exists) @bluejosem</a:t>
          </a:r>
        </a:p>
      </dsp:txBody>
      <dsp:txXfrm>
        <a:off x="1507738" y="707092"/>
        <a:ext cx="3885622" cy="1305401"/>
      </dsp:txXfrm>
    </dsp:sp>
    <dsp:sp modelId="{70436335-2886-40F6-A534-B8D4012D7A36}">
      <dsp:nvSpPr>
        <dsp:cNvPr id="0" name=""/>
        <dsp:cNvSpPr/>
      </dsp:nvSpPr>
      <dsp:spPr>
        <a:xfrm>
          <a:off x="0" y="2338844"/>
          <a:ext cx="5393361"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9BC87-7454-4765-BA63-404760B001B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1920DF-8D9D-4A4F-8C43-FCEA564085F9}">
      <dsp:nvSpPr>
        <dsp:cNvPr id="0" name=""/>
        <dsp:cNvSpPr/>
      </dsp:nvSpPr>
      <dsp:spPr>
        <a:xfrm>
          <a:off x="1507738" y="2338844"/>
          <a:ext cx="388562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Will be taking questions in the lounge area, will also be around Con</a:t>
          </a:r>
        </a:p>
      </dsp:txBody>
      <dsp:txXfrm>
        <a:off x="1507738" y="2338844"/>
        <a:ext cx="3885622"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5BFF6-7369-47BE-A73C-ABE2B44ED91B}"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76C96-00F4-45D0-A1FB-83EF08333ACF}" type="slidenum">
              <a:rPr lang="en-US" smtClean="0"/>
              <a:t>‹#›</a:t>
            </a:fld>
            <a:endParaRPr lang="en-US"/>
          </a:p>
        </p:txBody>
      </p:sp>
    </p:spTree>
    <p:extLst>
      <p:ext uri="{BB962C8B-B14F-4D97-AF65-F5344CB8AC3E}">
        <p14:creationId xmlns:p14="http://schemas.microsoft.com/office/powerpoint/2010/main" val="376835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A89C-6A90-90CB-A794-1A3987A64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C2BE72-98A5-3872-FCB3-E0AAC1EC4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CF77B-B44B-C840-642F-B6DD8FE4D186}"/>
              </a:ext>
            </a:extLst>
          </p:cNvPr>
          <p:cNvSpPr>
            <a:spLocks noGrp="1"/>
          </p:cNvSpPr>
          <p:nvPr>
            <p:ph type="dt" sz="half" idx="10"/>
          </p:nvPr>
        </p:nvSpPr>
        <p:spPr/>
        <p:txBody>
          <a:bodyPr/>
          <a:lstStyle/>
          <a:p>
            <a:fld id="{68BD65C5-92EF-491B-BDCA-E7CEDA37115C}" type="datetime1">
              <a:rPr lang="en-US" smtClean="0"/>
              <a:t>8/25/2023</a:t>
            </a:fld>
            <a:endParaRPr lang="en-US"/>
          </a:p>
        </p:txBody>
      </p:sp>
      <p:sp>
        <p:nvSpPr>
          <p:cNvPr id="5" name="Footer Placeholder 4">
            <a:extLst>
              <a:ext uri="{FF2B5EF4-FFF2-40B4-BE49-F238E27FC236}">
                <a16:creationId xmlns:a16="http://schemas.microsoft.com/office/drawing/2014/main" id="{91C2587D-1014-156E-F144-9209F0FD697A}"/>
              </a:ext>
            </a:extLst>
          </p:cNvPr>
          <p:cNvSpPr>
            <a:spLocks noGrp="1"/>
          </p:cNvSpPr>
          <p:nvPr>
            <p:ph type="ftr" sz="quarter" idx="11"/>
          </p:nvPr>
        </p:nvSpPr>
        <p:spPr/>
        <p:txBody>
          <a:bodyPr/>
          <a:lstStyle/>
          <a:p>
            <a:r>
              <a:rPr lang="en-US"/>
              <a:t>07/14/2023 BSides CDMX 2023</a:t>
            </a:r>
          </a:p>
        </p:txBody>
      </p:sp>
      <p:sp>
        <p:nvSpPr>
          <p:cNvPr id="6" name="Slide Number Placeholder 5">
            <a:extLst>
              <a:ext uri="{FF2B5EF4-FFF2-40B4-BE49-F238E27FC236}">
                <a16:creationId xmlns:a16="http://schemas.microsoft.com/office/drawing/2014/main" id="{BB6A290A-5C6E-A1DB-9779-AECA363630CB}"/>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380261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DE3E-6CD7-C948-35B0-3C89B87F1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C25A9A-848C-1482-B5FE-D3F5ADFF11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04F09-2CE2-345C-687C-3EA9BEEC9EB4}"/>
              </a:ext>
            </a:extLst>
          </p:cNvPr>
          <p:cNvSpPr>
            <a:spLocks noGrp="1"/>
          </p:cNvSpPr>
          <p:nvPr>
            <p:ph type="dt" sz="half" idx="10"/>
          </p:nvPr>
        </p:nvSpPr>
        <p:spPr/>
        <p:txBody>
          <a:bodyPr/>
          <a:lstStyle/>
          <a:p>
            <a:fld id="{DEB42B2A-4193-451E-B3DF-1D7047AE6263}" type="datetime1">
              <a:rPr lang="en-US" smtClean="0"/>
              <a:t>8/25/2023</a:t>
            </a:fld>
            <a:endParaRPr lang="en-US"/>
          </a:p>
        </p:txBody>
      </p:sp>
      <p:sp>
        <p:nvSpPr>
          <p:cNvPr id="5" name="Footer Placeholder 4">
            <a:extLst>
              <a:ext uri="{FF2B5EF4-FFF2-40B4-BE49-F238E27FC236}">
                <a16:creationId xmlns:a16="http://schemas.microsoft.com/office/drawing/2014/main" id="{090958F7-BDE5-FA2A-2287-8F06460B3A0A}"/>
              </a:ext>
            </a:extLst>
          </p:cNvPr>
          <p:cNvSpPr>
            <a:spLocks noGrp="1"/>
          </p:cNvSpPr>
          <p:nvPr>
            <p:ph type="ftr" sz="quarter" idx="11"/>
          </p:nvPr>
        </p:nvSpPr>
        <p:spPr/>
        <p:txBody>
          <a:bodyPr/>
          <a:lstStyle/>
          <a:p>
            <a:r>
              <a:rPr lang="en-US"/>
              <a:t>07/14/2023 BSides CDMX 2023</a:t>
            </a:r>
          </a:p>
        </p:txBody>
      </p:sp>
      <p:sp>
        <p:nvSpPr>
          <p:cNvPr id="6" name="Slide Number Placeholder 5">
            <a:extLst>
              <a:ext uri="{FF2B5EF4-FFF2-40B4-BE49-F238E27FC236}">
                <a16:creationId xmlns:a16="http://schemas.microsoft.com/office/drawing/2014/main" id="{74EDB99D-DA08-09B8-2CDB-9BDF717CCD31}"/>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212831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0DD56-1EED-216A-5D0E-F61FA8B976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138DC-C9E9-C583-D320-153C810DA0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5FFB3-E990-073F-C67A-EE3F08FB95B3}"/>
              </a:ext>
            </a:extLst>
          </p:cNvPr>
          <p:cNvSpPr>
            <a:spLocks noGrp="1"/>
          </p:cNvSpPr>
          <p:nvPr>
            <p:ph type="dt" sz="half" idx="10"/>
          </p:nvPr>
        </p:nvSpPr>
        <p:spPr/>
        <p:txBody>
          <a:bodyPr/>
          <a:lstStyle/>
          <a:p>
            <a:fld id="{34BEA0FF-17D3-4F32-BF78-4819BB08654E}" type="datetime1">
              <a:rPr lang="en-US" smtClean="0"/>
              <a:t>8/25/2023</a:t>
            </a:fld>
            <a:endParaRPr lang="en-US"/>
          </a:p>
        </p:txBody>
      </p:sp>
      <p:sp>
        <p:nvSpPr>
          <p:cNvPr id="5" name="Footer Placeholder 4">
            <a:extLst>
              <a:ext uri="{FF2B5EF4-FFF2-40B4-BE49-F238E27FC236}">
                <a16:creationId xmlns:a16="http://schemas.microsoft.com/office/drawing/2014/main" id="{3D68B198-281D-E864-A694-ECEBA5FD4F98}"/>
              </a:ext>
            </a:extLst>
          </p:cNvPr>
          <p:cNvSpPr>
            <a:spLocks noGrp="1"/>
          </p:cNvSpPr>
          <p:nvPr>
            <p:ph type="ftr" sz="quarter" idx="11"/>
          </p:nvPr>
        </p:nvSpPr>
        <p:spPr/>
        <p:txBody>
          <a:bodyPr/>
          <a:lstStyle/>
          <a:p>
            <a:r>
              <a:rPr lang="en-US"/>
              <a:t>07/14/2023 BSides CDMX 2023</a:t>
            </a:r>
          </a:p>
        </p:txBody>
      </p:sp>
      <p:sp>
        <p:nvSpPr>
          <p:cNvPr id="6" name="Slide Number Placeholder 5">
            <a:extLst>
              <a:ext uri="{FF2B5EF4-FFF2-40B4-BE49-F238E27FC236}">
                <a16:creationId xmlns:a16="http://schemas.microsoft.com/office/drawing/2014/main" id="{93D5EB74-B9B5-1D10-56F3-FC3B5337E3A4}"/>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16025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BA0A-312B-1F43-3E13-657B3EFBF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B7009-B5D0-B8F3-C415-3C7D41EEF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66EBF-3A20-371E-E6EB-BE7431AF3713}"/>
              </a:ext>
            </a:extLst>
          </p:cNvPr>
          <p:cNvSpPr>
            <a:spLocks noGrp="1"/>
          </p:cNvSpPr>
          <p:nvPr>
            <p:ph type="dt" sz="half" idx="10"/>
          </p:nvPr>
        </p:nvSpPr>
        <p:spPr/>
        <p:txBody>
          <a:bodyPr/>
          <a:lstStyle/>
          <a:p>
            <a:fld id="{B37CE369-4ECF-471D-9D45-89E914CB0708}" type="datetime1">
              <a:rPr lang="en-US" smtClean="0"/>
              <a:t>8/25/2023</a:t>
            </a:fld>
            <a:endParaRPr lang="en-US"/>
          </a:p>
        </p:txBody>
      </p:sp>
      <p:sp>
        <p:nvSpPr>
          <p:cNvPr id="5" name="Footer Placeholder 4">
            <a:extLst>
              <a:ext uri="{FF2B5EF4-FFF2-40B4-BE49-F238E27FC236}">
                <a16:creationId xmlns:a16="http://schemas.microsoft.com/office/drawing/2014/main" id="{C18923BE-1446-170A-0C7F-2C3F5C25A380}"/>
              </a:ext>
            </a:extLst>
          </p:cNvPr>
          <p:cNvSpPr>
            <a:spLocks noGrp="1"/>
          </p:cNvSpPr>
          <p:nvPr>
            <p:ph type="ftr" sz="quarter" idx="11"/>
          </p:nvPr>
        </p:nvSpPr>
        <p:spPr/>
        <p:txBody>
          <a:bodyPr/>
          <a:lstStyle/>
          <a:p>
            <a:r>
              <a:rPr lang="en-US"/>
              <a:t>07/14/2023 BSides CDMX 2023</a:t>
            </a:r>
          </a:p>
        </p:txBody>
      </p:sp>
      <p:sp>
        <p:nvSpPr>
          <p:cNvPr id="6" name="Slide Number Placeholder 5">
            <a:extLst>
              <a:ext uri="{FF2B5EF4-FFF2-40B4-BE49-F238E27FC236}">
                <a16:creationId xmlns:a16="http://schemas.microsoft.com/office/drawing/2014/main" id="{07C6B897-6918-FC02-8477-93398ED826B4}"/>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96829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1925-01DC-BCE9-FE7F-E4CB13169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B7FDA3-1D66-616A-9CAF-4C48E12DE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C2783-7855-12AE-8AEE-37F1A3E77F06}"/>
              </a:ext>
            </a:extLst>
          </p:cNvPr>
          <p:cNvSpPr>
            <a:spLocks noGrp="1"/>
          </p:cNvSpPr>
          <p:nvPr>
            <p:ph type="dt" sz="half" idx="10"/>
          </p:nvPr>
        </p:nvSpPr>
        <p:spPr/>
        <p:txBody>
          <a:bodyPr/>
          <a:lstStyle/>
          <a:p>
            <a:fld id="{D21CF6BD-95A0-4A09-BDA5-C276E913C687}" type="datetime1">
              <a:rPr lang="en-US" smtClean="0"/>
              <a:t>8/25/2023</a:t>
            </a:fld>
            <a:endParaRPr lang="en-US"/>
          </a:p>
        </p:txBody>
      </p:sp>
      <p:sp>
        <p:nvSpPr>
          <p:cNvPr id="5" name="Footer Placeholder 4">
            <a:extLst>
              <a:ext uri="{FF2B5EF4-FFF2-40B4-BE49-F238E27FC236}">
                <a16:creationId xmlns:a16="http://schemas.microsoft.com/office/drawing/2014/main" id="{EE610797-D992-FA4C-A1CB-9650C0C9DD9B}"/>
              </a:ext>
            </a:extLst>
          </p:cNvPr>
          <p:cNvSpPr>
            <a:spLocks noGrp="1"/>
          </p:cNvSpPr>
          <p:nvPr>
            <p:ph type="ftr" sz="quarter" idx="11"/>
          </p:nvPr>
        </p:nvSpPr>
        <p:spPr/>
        <p:txBody>
          <a:bodyPr/>
          <a:lstStyle/>
          <a:p>
            <a:r>
              <a:rPr lang="en-US"/>
              <a:t>07/14/2023 BSides CDMX 2023</a:t>
            </a:r>
          </a:p>
        </p:txBody>
      </p:sp>
      <p:sp>
        <p:nvSpPr>
          <p:cNvPr id="6" name="Slide Number Placeholder 5">
            <a:extLst>
              <a:ext uri="{FF2B5EF4-FFF2-40B4-BE49-F238E27FC236}">
                <a16:creationId xmlns:a16="http://schemas.microsoft.com/office/drawing/2014/main" id="{EA8F448C-F833-1AAF-FD7C-0AFAB0C36DFE}"/>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167565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165C-5461-B0AC-FE67-D5457FC3A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CCFF5-D49F-EB69-9C3D-2BE755EBB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B0F2D-52E0-B6FE-D4DA-F300F8E53A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C97C84-20C8-FF16-FF4C-C6265B56F754}"/>
              </a:ext>
            </a:extLst>
          </p:cNvPr>
          <p:cNvSpPr>
            <a:spLocks noGrp="1"/>
          </p:cNvSpPr>
          <p:nvPr>
            <p:ph type="dt" sz="half" idx="10"/>
          </p:nvPr>
        </p:nvSpPr>
        <p:spPr/>
        <p:txBody>
          <a:bodyPr/>
          <a:lstStyle/>
          <a:p>
            <a:fld id="{380E95BD-D21B-4BEC-89C4-D0258C554255}" type="datetime1">
              <a:rPr lang="en-US" smtClean="0"/>
              <a:t>8/25/2023</a:t>
            </a:fld>
            <a:endParaRPr lang="en-US"/>
          </a:p>
        </p:txBody>
      </p:sp>
      <p:sp>
        <p:nvSpPr>
          <p:cNvPr id="6" name="Footer Placeholder 5">
            <a:extLst>
              <a:ext uri="{FF2B5EF4-FFF2-40B4-BE49-F238E27FC236}">
                <a16:creationId xmlns:a16="http://schemas.microsoft.com/office/drawing/2014/main" id="{DD56CD35-9597-5985-BDAD-377715322076}"/>
              </a:ext>
            </a:extLst>
          </p:cNvPr>
          <p:cNvSpPr>
            <a:spLocks noGrp="1"/>
          </p:cNvSpPr>
          <p:nvPr>
            <p:ph type="ftr" sz="quarter" idx="11"/>
          </p:nvPr>
        </p:nvSpPr>
        <p:spPr/>
        <p:txBody>
          <a:bodyPr/>
          <a:lstStyle/>
          <a:p>
            <a:r>
              <a:rPr lang="en-US"/>
              <a:t>07/14/2023 BSides CDMX 2023</a:t>
            </a:r>
          </a:p>
        </p:txBody>
      </p:sp>
      <p:sp>
        <p:nvSpPr>
          <p:cNvPr id="7" name="Slide Number Placeholder 6">
            <a:extLst>
              <a:ext uri="{FF2B5EF4-FFF2-40B4-BE49-F238E27FC236}">
                <a16:creationId xmlns:a16="http://schemas.microsoft.com/office/drawing/2014/main" id="{74AB639E-936E-9220-FCD5-567D34364315}"/>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106963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9CD8-6D9B-4693-6FA8-483E6F2C59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F6DBED-AFAF-429E-4215-97343ECCC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B5A45-DA1D-E5D3-19C6-82251BDD94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449DC-19DF-A9D7-69DE-5F39CAA87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57136-75C3-6DE1-8871-D02C84395F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9998DF-71A2-50E7-9DE9-91598C95AF35}"/>
              </a:ext>
            </a:extLst>
          </p:cNvPr>
          <p:cNvSpPr>
            <a:spLocks noGrp="1"/>
          </p:cNvSpPr>
          <p:nvPr>
            <p:ph type="dt" sz="half" idx="10"/>
          </p:nvPr>
        </p:nvSpPr>
        <p:spPr/>
        <p:txBody>
          <a:bodyPr/>
          <a:lstStyle/>
          <a:p>
            <a:fld id="{DC7A7DF4-53A3-420C-878C-F1D5B917A352}" type="datetime1">
              <a:rPr lang="en-US" smtClean="0"/>
              <a:t>8/25/2023</a:t>
            </a:fld>
            <a:endParaRPr lang="en-US"/>
          </a:p>
        </p:txBody>
      </p:sp>
      <p:sp>
        <p:nvSpPr>
          <p:cNvPr id="8" name="Footer Placeholder 7">
            <a:extLst>
              <a:ext uri="{FF2B5EF4-FFF2-40B4-BE49-F238E27FC236}">
                <a16:creationId xmlns:a16="http://schemas.microsoft.com/office/drawing/2014/main" id="{7B66793F-A1B8-1F94-634C-E0114A99894E}"/>
              </a:ext>
            </a:extLst>
          </p:cNvPr>
          <p:cNvSpPr>
            <a:spLocks noGrp="1"/>
          </p:cNvSpPr>
          <p:nvPr>
            <p:ph type="ftr" sz="quarter" idx="11"/>
          </p:nvPr>
        </p:nvSpPr>
        <p:spPr/>
        <p:txBody>
          <a:bodyPr/>
          <a:lstStyle/>
          <a:p>
            <a:r>
              <a:rPr lang="en-US"/>
              <a:t>07/14/2023 BSides CDMX 2023</a:t>
            </a:r>
          </a:p>
        </p:txBody>
      </p:sp>
      <p:sp>
        <p:nvSpPr>
          <p:cNvPr id="9" name="Slide Number Placeholder 8">
            <a:extLst>
              <a:ext uri="{FF2B5EF4-FFF2-40B4-BE49-F238E27FC236}">
                <a16:creationId xmlns:a16="http://schemas.microsoft.com/office/drawing/2014/main" id="{977C088E-CEC6-6DF0-C194-B146BF3E145C}"/>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229145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BF40-4F13-81AB-D8CF-2E81153AE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1947A6-A55C-95C9-A4B4-14DEC423A289}"/>
              </a:ext>
            </a:extLst>
          </p:cNvPr>
          <p:cNvSpPr>
            <a:spLocks noGrp="1"/>
          </p:cNvSpPr>
          <p:nvPr>
            <p:ph type="dt" sz="half" idx="10"/>
          </p:nvPr>
        </p:nvSpPr>
        <p:spPr/>
        <p:txBody>
          <a:bodyPr/>
          <a:lstStyle/>
          <a:p>
            <a:fld id="{21CDEE59-7788-459F-8E57-E09AE584D366}" type="datetime1">
              <a:rPr lang="en-US" smtClean="0"/>
              <a:t>8/25/2023</a:t>
            </a:fld>
            <a:endParaRPr lang="en-US"/>
          </a:p>
        </p:txBody>
      </p:sp>
      <p:sp>
        <p:nvSpPr>
          <p:cNvPr id="4" name="Footer Placeholder 3">
            <a:extLst>
              <a:ext uri="{FF2B5EF4-FFF2-40B4-BE49-F238E27FC236}">
                <a16:creationId xmlns:a16="http://schemas.microsoft.com/office/drawing/2014/main" id="{3F168B94-F35E-B217-6CC9-A745FDE1F2AB}"/>
              </a:ext>
            </a:extLst>
          </p:cNvPr>
          <p:cNvSpPr>
            <a:spLocks noGrp="1"/>
          </p:cNvSpPr>
          <p:nvPr>
            <p:ph type="ftr" sz="quarter" idx="11"/>
          </p:nvPr>
        </p:nvSpPr>
        <p:spPr/>
        <p:txBody>
          <a:bodyPr/>
          <a:lstStyle/>
          <a:p>
            <a:r>
              <a:rPr lang="en-US"/>
              <a:t>07/14/2023 BSides CDMX 2023</a:t>
            </a:r>
          </a:p>
        </p:txBody>
      </p:sp>
      <p:sp>
        <p:nvSpPr>
          <p:cNvPr id="5" name="Slide Number Placeholder 4">
            <a:extLst>
              <a:ext uri="{FF2B5EF4-FFF2-40B4-BE49-F238E27FC236}">
                <a16:creationId xmlns:a16="http://schemas.microsoft.com/office/drawing/2014/main" id="{9DA7365B-AF52-86B3-5482-35517E08E40D}"/>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44044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C03FB-61FF-7490-33CC-9747B25873C1}"/>
              </a:ext>
            </a:extLst>
          </p:cNvPr>
          <p:cNvSpPr>
            <a:spLocks noGrp="1"/>
          </p:cNvSpPr>
          <p:nvPr>
            <p:ph type="dt" sz="half" idx="10"/>
          </p:nvPr>
        </p:nvSpPr>
        <p:spPr/>
        <p:txBody>
          <a:bodyPr/>
          <a:lstStyle/>
          <a:p>
            <a:fld id="{A96C7CBC-7452-4EB3-AF0D-1785312137C3}" type="datetime1">
              <a:rPr lang="en-US" smtClean="0"/>
              <a:t>8/25/2023</a:t>
            </a:fld>
            <a:endParaRPr lang="en-US"/>
          </a:p>
        </p:txBody>
      </p:sp>
      <p:sp>
        <p:nvSpPr>
          <p:cNvPr id="3" name="Footer Placeholder 2">
            <a:extLst>
              <a:ext uri="{FF2B5EF4-FFF2-40B4-BE49-F238E27FC236}">
                <a16:creationId xmlns:a16="http://schemas.microsoft.com/office/drawing/2014/main" id="{9F33BC62-7077-0F4D-DCFA-1C391BD78D88}"/>
              </a:ext>
            </a:extLst>
          </p:cNvPr>
          <p:cNvSpPr>
            <a:spLocks noGrp="1"/>
          </p:cNvSpPr>
          <p:nvPr>
            <p:ph type="ftr" sz="quarter" idx="11"/>
          </p:nvPr>
        </p:nvSpPr>
        <p:spPr/>
        <p:txBody>
          <a:bodyPr/>
          <a:lstStyle/>
          <a:p>
            <a:r>
              <a:rPr lang="en-US"/>
              <a:t>07/14/2023 BSides CDMX 2023</a:t>
            </a:r>
          </a:p>
        </p:txBody>
      </p:sp>
      <p:sp>
        <p:nvSpPr>
          <p:cNvPr id="4" name="Slide Number Placeholder 3">
            <a:extLst>
              <a:ext uri="{FF2B5EF4-FFF2-40B4-BE49-F238E27FC236}">
                <a16:creationId xmlns:a16="http://schemas.microsoft.com/office/drawing/2014/main" id="{775EB2ED-15B8-13F3-92F4-36987D060A18}"/>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157848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961A-00C3-D993-A675-8D40F0493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C05C8-90A2-2CE6-803C-4B5662C2D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F7953B-A150-32B4-0AC8-D91C52D1C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AFE6E-CD38-870C-F327-5720389B9D56}"/>
              </a:ext>
            </a:extLst>
          </p:cNvPr>
          <p:cNvSpPr>
            <a:spLocks noGrp="1"/>
          </p:cNvSpPr>
          <p:nvPr>
            <p:ph type="dt" sz="half" idx="10"/>
          </p:nvPr>
        </p:nvSpPr>
        <p:spPr/>
        <p:txBody>
          <a:bodyPr/>
          <a:lstStyle/>
          <a:p>
            <a:fld id="{5C9FB3E8-1DC6-4A82-BA8E-B6A1E26E8C85}" type="datetime1">
              <a:rPr lang="en-US" smtClean="0"/>
              <a:t>8/25/2023</a:t>
            </a:fld>
            <a:endParaRPr lang="en-US"/>
          </a:p>
        </p:txBody>
      </p:sp>
      <p:sp>
        <p:nvSpPr>
          <p:cNvPr id="6" name="Footer Placeholder 5">
            <a:extLst>
              <a:ext uri="{FF2B5EF4-FFF2-40B4-BE49-F238E27FC236}">
                <a16:creationId xmlns:a16="http://schemas.microsoft.com/office/drawing/2014/main" id="{0E41E4DF-DF63-FE87-0690-17A419E432A4}"/>
              </a:ext>
            </a:extLst>
          </p:cNvPr>
          <p:cNvSpPr>
            <a:spLocks noGrp="1"/>
          </p:cNvSpPr>
          <p:nvPr>
            <p:ph type="ftr" sz="quarter" idx="11"/>
          </p:nvPr>
        </p:nvSpPr>
        <p:spPr/>
        <p:txBody>
          <a:bodyPr/>
          <a:lstStyle/>
          <a:p>
            <a:r>
              <a:rPr lang="en-US"/>
              <a:t>07/14/2023 BSides CDMX 2023</a:t>
            </a:r>
          </a:p>
        </p:txBody>
      </p:sp>
      <p:sp>
        <p:nvSpPr>
          <p:cNvPr id="7" name="Slide Number Placeholder 6">
            <a:extLst>
              <a:ext uri="{FF2B5EF4-FFF2-40B4-BE49-F238E27FC236}">
                <a16:creationId xmlns:a16="http://schemas.microsoft.com/office/drawing/2014/main" id="{50E573DC-853D-A32A-B76B-99F190B090A9}"/>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251892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D647-1BA5-30CA-E91F-80D4B7EA0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B45AFD-E216-C41E-5FEA-8CF13C85A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074B56-39B3-1EB0-9349-770073122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14915-D853-DB6F-E09C-493D60A64D87}"/>
              </a:ext>
            </a:extLst>
          </p:cNvPr>
          <p:cNvSpPr>
            <a:spLocks noGrp="1"/>
          </p:cNvSpPr>
          <p:nvPr>
            <p:ph type="dt" sz="half" idx="10"/>
          </p:nvPr>
        </p:nvSpPr>
        <p:spPr/>
        <p:txBody>
          <a:bodyPr/>
          <a:lstStyle/>
          <a:p>
            <a:fld id="{A710C92E-651F-45C3-AE86-5D6E48ED5794}" type="datetime1">
              <a:rPr lang="en-US" smtClean="0"/>
              <a:t>8/25/2023</a:t>
            </a:fld>
            <a:endParaRPr lang="en-US"/>
          </a:p>
        </p:txBody>
      </p:sp>
      <p:sp>
        <p:nvSpPr>
          <p:cNvPr id="6" name="Footer Placeholder 5">
            <a:extLst>
              <a:ext uri="{FF2B5EF4-FFF2-40B4-BE49-F238E27FC236}">
                <a16:creationId xmlns:a16="http://schemas.microsoft.com/office/drawing/2014/main" id="{F567A107-E240-279E-E6C1-5601CEAD41E0}"/>
              </a:ext>
            </a:extLst>
          </p:cNvPr>
          <p:cNvSpPr>
            <a:spLocks noGrp="1"/>
          </p:cNvSpPr>
          <p:nvPr>
            <p:ph type="ftr" sz="quarter" idx="11"/>
          </p:nvPr>
        </p:nvSpPr>
        <p:spPr/>
        <p:txBody>
          <a:bodyPr/>
          <a:lstStyle/>
          <a:p>
            <a:r>
              <a:rPr lang="en-US"/>
              <a:t>07/14/2023 BSides CDMX 2023</a:t>
            </a:r>
          </a:p>
        </p:txBody>
      </p:sp>
      <p:sp>
        <p:nvSpPr>
          <p:cNvPr id="7" name="Slide Number Placeholder 6">
            <a:extLst>
              <a:ext uri="{FF2B5EF4-FFF2-40B4-BE49-F238E27FC236}">
                <a16:creationId xmlns:a16="http://schemas.microsoft.com/office/drawing/2014/main" id="{98A856EA-D698-931E-DAD9-465C7C8499C0}"/>
              </a:ext>
            </a:extLst>
          </p:cNvPr>
          <p:cNvSpPr>
            <a:spLocks noGrp="1"/>
          </p:cNvSpPr>
          <p:nvPr>
            <p:ph type="sldNum" sz="quarter" idx="12"/>
          </p:nvPr>
        </p:nvSpPr>
        <p:spPr/>
        <p:txBody>
          <a:bodyPr/>
          <a:lstStyle/>
          <a:p>
            <a:fld id="{E92559E3-7BBD-49FC-8634-D428DDED9EBD}" type="slidenum">
              <a:rPr lang="en-US" smtClean="0"/>
              <a:t>‹#›</a:t>
            </a:fld>
            <a:endParaRPr lang="en-US"/>
          </a:p>
        </p:txBody>
      </p:sp>
    </p:spTree>
    <p:extLst>
      <p:ext uri="{BB962C8B-B14F-4D97-AF65-F5344CB8AC3E}">
        <p14:creationId xmlns:p14="http://schemas.microsoft.com/office/powerpoint/2010/main" val="317133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9A822-3CC6-2B08-2465-7889F7B7E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F826D3-82CA-AE43-24BB-92F3E2120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18B1D-01A1-ECAB-F3E3-F83C16EF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ABE81-226E-46CF-B70A-29808259DBCD}" type="datetime1">
              <a:rPr lang="en-US" smtClean="0"/>
              <a:t>8/25/2023</a:t>
            </a:fld>
            <a:endParaRPr lang="en-US"/>
          </a:p>
        </p:txBody>
      </p:sp>
      <p:sp>
        <p:nvSpPr>
          <p:cNvPr id="5" name="Footer Placeholder 4">
            <a:extLst>
              <a:ext uri="{FF2B5EF4-FFF2-40B4-BE49-F238E27FC236}">
                <a16:creationId xmlns:a16="http://schemas.microsoft.com/office/drawing/2014/main" id="{0828C655-5BE0-29C6-835B-2BF9565EF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07/14/2023 BSides CDMX 2023</a:t>
            </a:r>
          </a:p>
        </p:txBody>
      </p:sp>
      <p:sp>
        <p:nvSpPr>
          <p:cNvPr id="6" name="Slide Number Placeholder 5">
            <a:extLst>
              <a:ext uri="{FF2B5EF4-FFF2-40B4-BE49-F238E27FC236}">
                <a16:creationId xmlns:a16="http://schemas.microsoft.com/office/drawing/2014/main" id="{F8058ACA-16D6-E318-744A-02C19A4AA3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559E3-7BBD-49FC-8634-D428DDED9EBD}" type="slidenum">
              <a:rPr lang="en-US" smtClean="0"/>
              <a:t>‹#›</a:t>
            </a:fld>
            <a:endParaRPr lang="en-US"/>
          </a:p>
        </p:txBody>
      </p:sp>
    </p:spTree>
    <p:extLst>
      <p:ext uri="{BB962C8B-B14F-4D97-AF65-F5344CB8AC3E}">
        <p14:creationId xmlns:p14="http://schemas.microsoft.com/office/powerpoint/2010/main" val="335871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ull-byte.wonderhowto.com/how-to/find-passwords-exposed-log-files-with-google-dorks-0198557/" TargetMode="External"/><Relationship Id="rId2" Type="http://schemas.openxmlformats.org/officeDocument/2006/relationships/hyperlink" Target="https://www.hackthebox.com/blog/What-Is-Google-Dorking"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www.exploit-db.com/google-hacking-database" TargetMode="Externa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2">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F6BCD6-5956-AED3-E943-4A4147CCB22D}"/>
              </a:ext>
            </a:extLst>
          </p:cNvPr>
          <p:cNvSpPr>
            <a:spLocks noGrp="1"/>
          </p:cNvSpPr>
          <p:nvPr>
            <p:ph type="ctrTitle"/>
          </p:nvPr>
        </p:nvSpPr>
        <p:spPr>
          <a:xfrm>
            <a:off x="2026693" y="1030406"/>
            <a:ext cx="8147713" cy="3081242"/>
          </a:xfrm>
        </p:spPr>
        <p:txBody>
          <a:bodyPr anchor="ctr">
            <a:normAutofit/>
          </a:bodyPr>
          <a:lstStyle/>
          <a:p>
            <a:r>
              <a:rPr lang="en-US" sz="4800" dirty="0">
                <a:solidFill>
                  <a:srgbClr val="FFFFFF"/>
                </a:solidFill>
              </a:rPr>
              <a:t>Can’t Trust These Logs</a:t>
            </a:r>
          </a:p>
        </p:txBody>
      </p:sp>
      <p:sp>
        <p:nvSpPr>
          <p:cNvPr id="3" name="Subtitle 2">
            <a:extLst>
              <a:ext uri="{FF2B5EF4-FFF2-40B4-BE49-F238E27FC236}">
                <a16:creationId xmlns:a16="http://schemas.microsoft.com/office/drawing/2014/main" id="{172DAA1C-FB89-CDBD-C6B9-572CA0044A18}"/>
              </a:ext>
            </a:extLst>
          </p:cNvPr>
          <p:cNvSpPr>
            <a:spLocks noGrp="1"/>
          </p:cNvSpPr>
          <p:nvPr>
            <p:ph type="subTitle" idx="1"/>
          </p:nvPr>
        </p:nvSpPr>
        <p:spPr>
          <a:xfrm>
            <a:off x="1559943" y="5171093"/>
            <a:ext cx="9078628" cy="860620"/>
          </a:xfrm>
        </p:spPr>
        <p:txBody>
          <a:bodyPr anchor="ctr">
            <a:normAutofit/>
          </a:bodyPr>
          <a:lstStyle/>
          <a:p>
            <a:r>
              <a:rPr lang="en-US" sz="2200">
                <a:solidFill>
                  <a:srgbClr val="FFFFFF"/>
                </a:solidFill>
              </a:rPr>
              <a:t>José Alberto Martinez</a:t>
            </a:r>
          </a:p>
          <a:p>
            <a:r>
              <a:rPr lang="en-US" sz="2200">
                <a:solidFill>
                  <a:srgbClr val="FFFFFF"/>
                </a:solidFill>
              </a:rPr>
              <a:t>@bluejosem</a:t>
            </a:r>
          </a:p>
        </p:txBody>
      </p:sp>
      <p:sp>
        <p:nvSpPr>
          <p:cNvPr id="4" name="Footer Placeholder 3">
            <a:extLst>
              <a:ext uri="{FF2B5EF4-FFF2-40B4-BE49-F238E27FC236}">
                <a16:creationId xmlns:a16="http://schemas.microsoft.com/office/drawing/2014/main" id="{BFAD3E23-A53E-D922-D028-DE8099F7EE3E}"/>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dirty="0">
                <a:solidFill>
                  <a:srgbClr val="92D050"/>
                </a:solidFill>
              </a:rPr>
              <a:t>08/26/23 Blue Team Con 2023</a:t>
            </a:r>
          </a:p>
        </p:txBody>
      </p:sp>
    </p:spTree>
    <p:extLst>
      <p:ext uri="{BB962C8B-B14F-4D97-AF65-F5344CB8AC3E}">
        <p14:creationId xmlns:p14="http://schemas.microsoft.com/office/powerpoint/2010/main" val="233389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GUI’s locked down. But the API…</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371599" y="2318197"/>
            <a:ext cx="9724031" cy="3683358"/>
          </a:xfrm>
        </p:spPr>
        <p:txBody>
          <a:bodyPr anchor="ctr">
            <a:normAutofit/>
          </a:bodyPr>
          <a:lstStyle/>
          <a:p>
            <a:r>
              <a:rPr lang="en-US" sz="2000"/>
              <a:t>Looking for user identifiers and indicators of permissions. Use information from recon and previous observations.</a:t>
            </a:r>
          </a:p>
          <a:p>
            <a:pPr lvl="1"/>
            <a:r>
              <a:rPr lang="en-US" sz="2000"/>
              <a:t>If any sort of user directory, or application documentation…great.</a:t>
            </a:r>
          </a:p>
          <a:p>
            <a:pPr lvl="1"/>
            <a:r>
              <a:rPr lang="en-US" sz="2000"/>
              <a:t>Predictability in user values and privileges?</a:t>
            </a:r>
          </a:p>
          <a:p>
            <a:pPr lvl="2"/>
            <a:r>
              <a:rPr lang="en-US" dirty="0"/>
              <a:t>Admin Y/N, 0 vs 1, </a:t>
            </a:r>
            <a:r>
              <a:rPr lang="en-US"/>
              <a:t>userid</a:t>
            </a:r>
            <a:r>
              <a:rPr lang="en-US" dirty="0"/>
              <a:t>=#, etc.</a:t>
            </a:r>
          </a:p>
          <a:p>
            <a:pPr lvl="2"/>
            <a:r>
              <a:rPr lang="en-US" dirty="0"/>
              <a:t>Rate limiting preventing brute forcing through options, fuzzing?</a:t>
            </a:r>
          </a:p>
          <a:p>
            <a:pPr lvl="2"/>
            <a:r>
              <a:rPr lang="en-US" dirty="0"/>
              <a:t>Source code reveals permission names…</a:t>
            </a:r>
          </a:p>
          <a:p>
            <a:pPr lvl="2"/>
            <a:endParaRPr lang="en-US" dirty="0"/>
          </a:p>
          <a:p>
            <a:endParaRPr lang="en-US" sz="2000"/>
          </a:p>
        </p:txBody>
      </p:sp>
    </p:spTree>
    <p:extLst>
      <p:ext uri="{BB962C8B-B14F-4D97-AF65-F5344CB8AC3E}">
        <p14:creationId xmlns:p14="http://schemas.microsoft.com/office/powerpoint/2010/main" val="283186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GUI’s locked down. But the API…</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580491" y="2119586"/>
            <a:ext cx="11031014" cy="4188333"/>
          </a:xfrm>
        </p:spPr>
        <p:txBody>
          <a:bodyPr anchor="ctr">
            <a:normAutofit fontScale="55000" lnSpcReduction="20000"/>
          </a:bodyPr>
          <a:lstStyle/>
          <a:p>
            <a:pPr marL="0" marR="0">
              <a:spcBef>
                <a:spcPts val="0"/>
              </a:spcBef>
              <a:spcAft>
                <a:spcPts val="0"/>
              </a:spcAft>
            </a:pPr>
            <a:r>
              <a:rPr lang="en-US" sz="2300" b="1" u="sng" kern="100" dirty="0">
                <a:effectLst/>
                <a:latin typeface="Times New Roman" panose="02020603050405020304" pitchFamily="18" charset="0"/>
                <a:ea typeface="Calibri" panose="020F0502020204030204" pitchFamily="34" charset="0"/>
              </a:rPr>
              <a:t>Request:</a:t>
            </a:r>
          </a:p>
          <a:p>
            <a:pPr marL="0" marR="0">
              <a:spcBef>
                <a:spcPts val="0"/>
              </a:spcBef>
              <a:spcAft>
                <a:spcPts val="0"/>
              </a:spcAft>
            </a:pPr>
            <a:endParaRPr lang="en-US" sz="2300"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2200" i="1" kern="100" dirty="0">
                <a:effectLst/>
                <a:latin typeface="Times New Roman" panose="02020603050405020304" pitchFamily="18" charset="0"/>
                <a:ea typeface="Calibri" panose="020F0502020204030204" pitchFamily="34" charset="0"/>
              </a:rPr>
              <a:t>OPTIONS /</a:t>
            </a:r>
            <a:r>
              <a:rPr lang="en-US" sz="2200" i="1" kern="100" dirty="0" err="1">
                <a:effectLst/>
                <a:latin typeface="Times New Roman" panose="02020603050405020304" pitchFamily="18" charset="0"/>
                <a:ea typeface="Calibri" panose="020F0502020204030204" pitchFamily="34" charset="0"/>
              </a:rPr>
              <a:t>api</a:t>
            </a:r>
            <a:r>
              <a:rPr lang="en-US" sz="2200" i="1" kern="100" dirty="0">
                <a:effectLst/>
                <a:latin typeface="Times New Roman" panose="02020603050405020304" pitchFamily="18" charset="0"/>
                <a:ea typeface="Calibri" panose="020F0502020204030204" pitchFamily="34" charset="0"/>
              </a:rPr>
              <a:t>/APP/</a:t>
            </a:r>
            <a:r>
              <a:rPr lang="en-US" sz="2200" b="1" i="1" kern="100" dirty="0" err="1">
                <a:effectLst/>
                <a:latin typeface="Times New Roman" panose="02020603050405020304" pitchFamily="18" charset="0"/>
                <a:ea typeface="Calibri" panose="020F0502020204030204" pitchFamily="34" charset="0"/>
              </a:rPr>
              <a:t>user?AppSpecificIDNumber</a:t>
            </a:r>
            <a:r>
              <a:rPr lang="en-US" sz="2200" b="1" i="1" kern="100" dirty="0">
                <a:effectLst/>
                <a:latin typeface="Times New Roman" panose="02020603050405020304" pitchFamily="18" charset="0"/>
                <a:ea typeface="Calibri" panose="020F0502020204030204" pitchFamily="34" charset="0"/>
              </a:rPr>
              <a:t>=0001</a:t>
            </a:r>
            <a:endParaRPr lang="en-US" sz="2200" i="1" kern="100" dirty="0">
              <a:effectLst/>
              <a:latin typeface="Times New Roman" panose="02020603050405020304" pitchFamily="18" charset="0"/>
              <a:ea typeface="Calibri" panose="020F0502020204030204" pitchFamily="34" charset="0"/>
            </a:endParaRPr>
          </a:p>
          <a:p>
            <a:pPr marL="0" marR="0" indent="0">
              <a:spcBef>
                <a:spcPts val="0"/>
              </a:spcBef>
              <a:spcAft>
                <a:spcPts val="0"/>
              </a:spcAft>
              <a:buNone/>
            </a:pPr>
            <a:r>
              <a:rPr lang="en-US" sz="2300" kern="1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2300" b="1" u="sng" kern="100" dirty="0">
                <a:effectLst/>
                <a:latin typeface="Times New Roman" panose="02020603050405020304" pitchFamily="18" charset="0"/>
                <a:ea typeface="Calibri" panose="020F0502020204030204" pitchFamily="34" charset="0"/>
              </a:rPr>
              <a:t>Response:</a:t>
            </a:r>
          </a:p>
          <a:p>
            <a:pPr marL="0" marR="0">
              <a:spcBef>
                <a:spcPts val="0"/>
              </a:spcBef>
              <a:spcAft>
                <a:spcPts val="0"/>
              </a:spcAft>
            </a:pPr>
            <a:endParaRPr lang="en-US" sz="2300"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2600" i="1" kern="100" dirty="0">
                <a:effectLst/>
                <a:latin typeface="Times New Roman" panose="02020603050405020304" pitchFamily="18" charset="0"/>
                <a:ea typeface="Calibri" panose="020F0502020204030204" pitchFamily="34" charset="0"/>
              </a:rPr>
              <a:t>HTTP/1.1 200 OK</a:t>
            </a:r>
          </a:p>
          <a:p>
            <a:pPr marL="457200" lvl="1" indent="0">
              <a:spcBef>
                <a:spcPts val="0"/>
              </a:spcBef>
              <a:buNone/>
            </a:pPr>
            <a:r>
              <a:rPr lang="en-US" sz="2600" i="1" kern="100" dirty="0">
                <a:effectLst/>
                <a:latin typeface="Times New Roman" panose="02020603050405020304" pitchFamily="18" charset="0"/>
                <a:ea typeface="Calibri" panose="020F0502020204030204" pitchFamily="34" charset="0"/>
              </a:rPr>
              <a:t> </a:t>
            </a:r>
          </a:p>
          <a:p>
            <a:pPr marL="457200" lvl="1" indent="0">
              <a:spcBef>
                <a:spcPts val="0"/>
              </a:spcBef>
              <a:buNone/>
            </a:pPr>
            <a:r>
              <a:rPr lang="en-US" sz="2600" i="1" kern="100" dirty="0">
                <a:effectLst/>
                <a:latin typeface="Times New Roman" panose="02020603050405020304" pitchFamily="18" charset="0"/>
                <a:ea typeface="Calibri" panose="020F0502020204030204" pitchFamily="34" charset="0"/>
              </a:rPr>
              <a:t>First Name: Person</a:t>
            </a:r>
          </a:p>
          <a:p>
            <a:pPr marL="457200" lvl="1" indent="0">
              <a:spcBef>
                <a:spcPts val="0"/>
              </a:spcBef>
              <a:buNone/>
            </a:pPr>
            <a:r>
              <a:rPr lang="en-US" sz="2600" i="1" kern="100" dirty="0">
                <a:effectLst/>
                <a:latin typeface="Times New Roman" panose="02020603050405020304" pitchFamily="18" charset="0"/>
                <a:ea typeface="Calibri" panose="020F0502020204030204" pitchFamily="34" charset="0"/>
              </a:rPr>
              <a:t>Last Name: Last</a:t>
            </a:r>
          </a:p>
          <a:p>
            <a:pPr marL="457200" lvl="1" indent="0">
              <a:spcBef>
                <a:spcPts val="0"/>
              </a:spcBef>
              <a:buNone/>
            </a:pPr>
            <a:r>
              <a:rPr lang="en-US" sz="2600" b="1" i="1" kern="100" dirty="0">
                <a:effectLst/>
                <a:latin typeface="Times New Roman" panose="02020603050405020304" pitchFamily="18" charset="0"/>
                <a:ea typeface="Calibri" panose="020F0502020204030204" pitchFamily="34" charset="0"/>
              </a:rPr>
              <a:t>Roles: [APP, App2, Admin]</a:t>
            </a:r>
            <a:endParaRPr lang="en-US" sz="2600" i="1" kern="100" dirty="0">
              <a:effectLst/>
              <a:latin typeface="Times New Roman" panose="02020603050405020304" pitchFamily="18" charset="0"/>
              <a:ea typeface="Calibri" panose="020F0502020204030204" pitchFamily="34" charset="0"/>
            </a:endParaRPr>
          </a:p>
          <a:p>
            <a:pPr marL="0" marR="0" indent="0">
              <a:spcBef>
                <a:spcPts val="0"/>
              </a:spcBef>
              <a:spcAft>
                <a:spcPts val="0"/>
              </a:spcAft>
              <a:buNone/>
            </a:pPr>
            <a:r>
              <a:rPr lang="en-US" sz="2300" kern="1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2300" b="1" u="sng" kern="100" dirty="0">
                <a:effectLst/>
                <a:latin typeface="Times New Roman" panose="02020603050405020304" pitchFamily="18" charset="0"/>
                <a:ea typeface="Calibri" panose="020F0502020204030204" pitchFamily="34" charset="0"/>
              </a:rPr>
              <a:t>Request:</a:t>
            </a:r>
          </a:p>
          <a:p>
            <a:pPr marL="0" marR="0">
              <a:spcBef>
                <a:spcPts val="0"/>
              </a:spcBef>
              <a:spcAft>
                <a:spcPts val="0"/>
              </a:spcAft>
            </a:pPr>
            <a:endParaRPr lang="en-US" sz="2300"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2500" i="1" kern="100" dirty="0">
                <a:effectLst/>
                <a:latin typeface="Times New Roman" panose="02020603050405020304" pitchFamily="18" charset="0"/>
                <a:ea typeface="Calibri" panose="020F0502020204030204" pitchFamily="34" charset="0"/>
              </a:rPr>
              <a:t>OPTIONS /</a:t>
            </a:r>
            <a:r>
              <a:rPr lang="en-US" sz="2500" i="1" kern="100" dirty="0" err="1">
                <a:effectLst/>
                <a:latin typeface="Times New Roman" panose="02020603050405020304" pitchFamily="18" charset="0"/>
                <a:ea typeface="Calibri" panose="020F0502020204030204" pitchFamily="34" charset="0"/>
              </a:rPr>
              <a:t>api</a:t>
            </a:r>
            <a:r>
              <a:rPr lang="en-US" sz="2500" i="1" kern="100" dirty="0">
                <a:effectLst/>
                <a:latin typeface="Times New Roman" panose="02020603050405020304" pitchFamily="18" charset="0"/>
                <a:ea typeface="Calibri" panose="020F0502020204030204" pitchFamily="34" charset="0"/>
              </a:rPr>
              <a:t>/stuff/</a:t>
            </a:r>
            <a:r>
              <a:rPr lang="en-US" sz="2500" i="1" kern="100" dirty="0" err="1">
                <a:effectLst/>
                <a:latin typeface="Times New Roman" panose="02020603050405020304" pitchFamily="18" charset="0"/>
                <a:ea typeface="Calibri" panose="020F0502020204030204" pitchFamily="34" charset="0"/>
              </a:rPr>
              <a:t>getApp?</a:t>
            </a:r>
            <a:r>
              <a:rPr lang="en-US" sz="2500" b="1" i="1" kern="100" dirty="0" err="1">
                <a:effectLst/>
                <a:latin typeface="Times New Roman" panose="02020603050405020304" pitchFamily="18" charset="0"/>
                <a:ea typeface="Calibri" panose="020F0502020204030204" pitchFamily="34" charset="0"/>
              </a:rPr>
              <a:t>owner_id</a:t>
            </a:r>
            <a:r>
              <a:rPr lang="en-US" sz="2500" b="1" i="1" kern="100" dirty="0">
                <a:effectLst/>
                <a:latin typeface="Times New Roman" panose="02020603050405020304" pitchFamily="18" charset="0"/>
                <a:ea typeface="Calibri" panose="020F0502020204030204" pitchFamily="34" charset="0"/>
              </a:rPr>
              <a:t>=</a:t>
            </a:r>
            <a:r>
              <a:rPr lang="en-US" sz="2500" b="1" i="1" kern="100" dirty="0" err="1">
                <a:effectLst/>
                <a:latin typeface="Times New Roman" panose="02020603050405020304" pitchFamily="18" charset="0"/>
                <a:ea typeface="Calibri" panose="020F0502020204030204" pitchFamily="34" charset="0"/>
              </a:rPr>
              <a:t>Name</a:t>
            </a:r>
            <a:r>
              <a:rPr lang="en-US" sz="2500" i="1" kern="100" dirty="0" err="1">
                <a:effectLst/>
                <a:latin typeface="Times New Roman" panose="02020603050405020304" pitchFamily="18" charset="0"/>
                <a:ea typeface="Calibri" panose="020F0502020204030204" pitchFamily="34" charset="0"/>
              </a:rPr>
              <a:t>&amp;</a:t>
            </a:r>
            <a:r>
              <a:rPr lang="en-US" sz="2500" b="1" i="1" kern="100" dirty="0" err="1">
                <a:effectLst/>
                <a:latin typeface="Times New Roman" panose="02020603050405020304" pitchFamily="18" charset="0"/>
                <a:ea typeface="Calibri" panose="020F0502020204030204" pitchFamily="34" charset="0"/>
              </a:rPr>
              <a:t>admin</a:t>
            </a:r>
            <a:r>
              <a:rPr lang="en-US" sz="2500" b="1" i="1" kern="100" dirty="0">
                <a:effectLst/>
                <a:latin typeface="Times New Roman" panose="02020603050405020304" pitchFamily="18" charset="0"/>
                <a:ea typeface="Calibri" panose="020F0502020204030204" pitchFamily="34" charset="0"/>
              </a:rPr>
              <a:t>=true</a:t>
            </a:r>
            <a:endParaRPr lang="en-US" sz="2500" i="1" kern="100" dirty="0">
              <a:effectLst/>
              <a:latin typeface="Times New Roman" panose="02020603050405020304" pitchFamily="18" charset="0"/>
              <a:ea typeface="Calibri" panose="020F0502020204030204" pitchFamily="34" charset="0"/>
            </a:endParaRPr>
          </a:p>
          <a:p>
            <a:pPr marL="0" marR="0" indent="0">
              <a:spcBef>
                <a:spcPts val="0"/>
              </a:spcBef>
              <a:spcAft>
                <a:spcPts val="0"/>
              </a:spcAft>
              <a:buNone/>
            </a:pPr>
            <a:r>
              <a:rPr lang="en-US" sz="2300" kern="100" dirty="0">
                <a:effectLst/>
                <a:latin typeface="Times New Roman" panose="02020603050405020304" pitchFamily="18" charset="0"/>
                <a:ea typeface="Calibri" panose="020F0502020204030204" pitchFamily="34" charset="0"/>
              </a:rPr>
              <a:t> </a:t>
            </a:r>
          </a:p>
          <a:p>
            <a:pPr>
              <a:spcBef>
                <a:spcPts val="0"/>
              </a:spcBef>
            </a:pPr>
            <a:r>
              <a:rPr lang="en-US" sz="2300" kern="100" dirty="0">
                <a:effectLst/>
                <a:latin typeface="Times New Roman" panose="02020603050405020304" pitchFamily="18" charset="0"/>
                <a:ea typeface="Calibri" panose="020F0502020204030204" pitchFamily="34" charset="0"/>
              </a:rPr>
              <a:t>Now when we look at the application GUI, we see many more options and menus load. This is a good sign that privilege escalation has been achieved or can be built up more.</a:t>
            </a:r>
          </a:p>
          <a:p>
            <a:pPr marL="0" marR="0" indent="0">
              <a:spcBef>
                <a:spcPts val="0"/>
              </a:spcBef>
              <a:spcAft>
                <a:spcPts val="0"/>
              </a:spcAft>
              <a:buNone/>
            </a:pPr>
            <a:r>
              <a:rPr lang="en-US" sz="2300" kern="1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2300" b="1" u="sng" kern="100" dirty="0">
                <a:effectLst/>
                <a:latin typeface="Times New Roman" panose="02020603050405020304" pitchFamily="18" charset="0"/>
                <a:ea typeface="Calibri" panose="020F0502020204030204" pitchFamily="34" charset="0"/>
              </a:rPr>
              <a:t>No Rate Limiting:</a:t>
            </a:r>
            <a:endParaRPr lang="en-US" sz="2300" kern="100" dirty="0">
              <a:effectLst/>
              <a:latin typeface="Times New Roman" panose="02020603050405020304" pitchFamily="18" charset="0"/>
              <a:ea typeface="Calibri" panose="020F0502020204030204" pitchFamily="34" charset="0"/>
            </a:endParaRPr>
          </a:p>
          <a:p>
            <a:pPr marL="0" marR="0" indent="0">
              <a:spcBef>
                <a:spcPts val="0"/>
              </a:spcBef>
              <a:spcAft>
                <a:spcPts val="0"/>
              </a:spcAft>
              <a:buNone/>
            </a:pPr>
            <a:r>
              <a:rPr lang="en-US" sz="2300" kern="100" dirty="0">
                <a:effectLst/>
                <a:latin typeface="Times New Roman" panose="02020603050405020304" pitchFamily="18" charset="0"/>
                <a:ea typeface="Calibri" panose="020F0502020204030204" pitchFamily="34" charset="0"/>
              </a:rPr>
              <a:t>For the above, I could cycle through and find valid users values for the below 2 </a:t>
            </a:r>
            <a:r>
              <a:rPr lang="en-US" sz="2300" kern="100" dirty="0" err="1">
                <a:effectLst/>
                <a:latin typeface="Times New Roman" panose="02020603050405020304" pitchFamily="18" charset="0"/>
                <a:ea typeface="Calibri" panose="020F0502020204030204" pitchFamily="34" charset="0"/>
              </a:rPr>
              <a:t>apis</a:t>
            </a:r>
            <a:r>
              <a:rPr lang="en-US" sz="2300" kern="100" dirty="0">
                <a:effectLst/>
                <a:latin typeface="Times New Roman" panose="02020603050405020304" pitchFamily="18" charset="0"/>
                <a:ea typeface="Calibri" panose="020F0502020204030204" pitchFamily="34" charset="0"/>
              </a:rPr>
              <a:t>:</a:t>
            </a:r>
          </a:p>
          <a:p>
            <a:pPr marL="0" marR="0" indent="0">
              <a:spcBef>
                <a:spcPts val="0"/>
              </a:spcBef>
              <a:spcAft>
                <a:spcPts val="0"/>
              </a:spcAft>
              <a:buNone/>
            </a:pPr>
            <a:r>
              <a:rPr lang="en-US" sz="2300" kern="100" dirty="0">
                <a:effectLst/>
                <a:latin typeface="Times New Roman" panose="02020603050405020304" pitchFamily="18" charset="0"/>
                <a:ea typeface="Calibri" panose="020F0502020204030204" pitchFamily="34" charset="0"/>
              </a:rPr>
              <a:t> </a:t>
            </a:r>
          </a:p>
          <a:p>
            <a:pPr marL="457200" lvl="1" indent="0">
              <a:spcBef>
                <a:spcPts val="0"/>
              </a:spcBef>
              <a:buNone/>
            </a:pPr>
            <a:r>
              <a:rPr lang="en-US" sz="2500" i="1" kern="100" dirty="0">
                <a:effectLst/>
                <a:latin typeface="Times New Roman" panose="02020603050405020304" pitchFamily="18" charset="0"/>
                <a:ea typeface="Calibri" panose="020F0502020204030204" pitchFamily="34" charset="0"/>
              </a:rPr>
              <a:t>OPTIONS /</a:t>
            </a:r>
            <a:r>
              <a:rPr lang="en-US" sz="2500" i="1" kern="100" dirty="0" err="1">
                <a:effectLst/>
                <a:latin typeface="Times New Roman" panose="02020603050405020304" pitchFamily="18" charset="0"/>
                <a:ea typeface="Calibri" panose="020F0502020204030204" pitchFamily="34" charset="0"/>
              </a:rPr>
              <a:t>api</a:t>
            </a:r>
            <a:r>
              <a:rPr lang="en-US" sz="2500" i="1" kern="100" dirty="0">
                <a:effectLst/>
                <a:latin typeface="Times New Roman" panose="02020603050405020304" pitchFamily="18" charset="0"/>
                <a:ea typeface="Calibri" panose="020F0502020204030204" pitchFamily="34" charset="0"/>
              </a:rPr>
              <a:t>/APP/</a:t>
            </a:r>
            <a:r>
              <a:rPr lang="en-US" sz="2500" b="1" i="1" kern="100" dirty="0" err="1">
                <a:effectLst/>
                <a:latin typeface="Times New Roman" panose="02020603050405020304" pitchFamily="18" charset="0"/>
                <a:ea typeface="Calibri" panose="020F0502020204030204" pitchFamily="34" charset="0"/>
              </a:rPr>
              <a:t>user?AppSpecificIDNumber</a:t>
            </a:r>
            <a:r>
              <a:rPr lang="en-US" sz="2500" b="1" i="1" kern="100" dirty="0">
                <a:effectLst/>
                <a:latin typeface="Times New Roman" panose="02020603050405020304" pitchFamily="18" charset="0"/>
                <a:ea typeface="Calibri" panose="020F0502020204030204" pitchFamily="34" charset="0"/>
              </a:rPr>
              <a:t>=</a:t>
            </a:r>
            <a:r>
              <a:rPr lang="en-US" sz="2500" b="1" i="1" kern="100" dirty="0">
                <a:effectLst/>
                <a:highlight>
                  <a:srgbClr val="FFFF00"/>
                </a:highlight>
                <a:latin typeface="Times New Roman" panose="02020603050405020304" pitchFamily="18" charset="0"/>
                <a:ea typeface="Calibri" panose="020F0502020204030204" pitchFamily="34" charset="0"/>
              </a:rPr>
              <a:t>0001</a:t>
            </a:r>
            <a:endParaRPr lang="en-US" sz="2500" i="1"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2500" i="1" kern="100" dirty="0">
                <a:effectLst/>
                <a:latin typeface="Times New Roman" panose="02020603050405020304" pitchFamily="18" charset="0"/>
                <a:ea typeface="Calibri" panose="020F0502020204030204" pitchFamily="34" charset="0"/>
              </a:rPr>
              <a:t> </a:t>
            </a:r>
          </a:p>
          <a:p>
            <a:pPr marL="457200" lvl="1" indent="0">
              <a:spcBef>
                <a:spcPts val="0"/>
              </a:spcBef>
              <a:buNone/>
            </a:pPr>
            <a:r>
              <a:rPr lang="en-US" sz="2500" i="1" kern="100" dirty="0">
                <a:effectLst/>
                <a:latin typeface="Times New Roman" panose="02020603050405020304" pitchFamily="18" charset="0"/>
                <a:ea typeface="Calibri" panose="020F0502020204030204" pitchFamily="34" charset="0"/>
              </a:rPr>
              <a:t>GET /</a:t>
            </a:r>
            <a:r>
              <a:rPr lang="en-US" sz="2500" i="1" kern="100" dirty="0" err="1">
                <a:effectLst/>
                <a:latin typeface="Times New Roman" panose="02020603050405020304" pitchFamily="18" charset="0"/>
                <a:ea typeface="Calibri" panose="020F0502020204030204" pitchFamily="34" charset="0"/>
              </a:rPr>
              <a:t>api</a:t>
            </a:r>
            <a:r>
              <a:rPr lang="en-US" sz="2500" i="1" kern="100" dirty="0">
                <a:effectLst/>
                <a:latin typeface="Times New Roman" panose="02020603050405020304" pitchFamily="18" charset="0"/>
                <a:ea typeface="Calibri" panose="020F0502020204030204" pitchFamily="34" charset="0"/>
              </a:rPr>
              <a:t>/APP/</a:t>
            </a:r>
            <a:r>
              <a:rPr lang="en-US" sz="2500" b="1" i="1" kern="100" dirty="0" err="1">
                <a:effectLst/>
                <a:latin typeface="Times New Roman" panose="02020603050405020304" pitchFamily="18" charset="0"/>
                <a:ea typeface="Calibri" panose="020F0502020204030204" pitchFamily="34" charset="0"/>
              </a:rPr>
              <a:t>getUsernamefromDirectory?ID</a:t>
            </a:r>
            <a:r>
              <a:rPr lang="en-US" sz="2500" b="1" i="1" kern="100" dirty="0">
                <a:effectLst/>
                <a:latin typeface="Times New Roman" panose="02020603050405020304" pitchFamily="18" charset="0"/>
                <a:ea typeface="Calibri" panose="020F0502020204030204" pitchFamily="34" charset="0"/>
              </a:rPr>
              <a:t>=</a:t>
            </a:r>
            <a:r>
              <a:rPr lang="en-US" sz="2500" b="1" i="1" kern="100" dirty="0">
                <a:effectLst/>
                <a:highlight>
                  <a:srgbClr val="FFFF00"/>
                </a:highlight>
                <a:latin typeface="Times New Roman" panose="02020603050405020304" pitchFamily="18" charset="0"/>
                <a:ea typeface="Calibri" panose="020F0502020204030204" pitchFamily="34" charset="0"/>
              </a:rPr>
              <a:t>Name</a:t>
            </a:r>
          </a:p>
          <a:p>
            <a:pPr marL="0" indent="0">
              <a:spcBef>
                <a:spcPts val="0"/>
              </a:spcBef>
              <a:buNone/>
            </a:pPr>
            <a:endParaRPr lang="en-US" sz="2300" kern="100" dirty="0">
              <a:effectLst/>
              <a:latin typeface="Times New Roman" panose="02020603050405020304" pitchFamily="18" charset="0"/>
              <a:ea typeface="Calibri" panose="020F0502020204030204" pitchFamily="34" charset="0"/>
            </a:endParaRPr>
          </a:p>
          <a:p>
            <a:pPr marL="0" indent="0">
              <a:spcBef>
                <a:spcPts val="0"/>
              </a:spcBef>
              <a:buNone/>
            </a:pPr>
            <a:r>
              <a:rPr lang="en-US" sz="2300" kern="100" dirty="0">
                <a:effectLst/>
                <a:latin typeface="Times New Roman" panose="02020603050405020304" pitchFamily="18" charset="0"/>
                <a:ea typeface="Calibri" panose="020F0502020204030204" pitchFamily="34" charset="0"/>
              </a:rPr>
              <a:t>Find valid users, check for admins and higher permissions at our leisure. We can make ourselves owners of arbitrary compliance items…</a:t>
            </a:r>
            <a:endParaRPr lang="en-US" sz="2300" dirty="0"/>
          </a:p>
          <a:p>
            <a:endParaRPr lang="en-US" sz="1000" dirty="0"/>
          </a:p>
        </p:txBody>
      </p:sp>
    </p:spTree>
    <p:extLst>
      <p:ext uri="{BB962C8B-B14F-4D97-AF65-F5344CB8AC3E}">
        <p14:creationId xmlns:p14="http://schemas.microsoft.com/office/powerpoint/2010/main" val="59196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p:txBody>
          <a:bodyPr/>
          <a:lstStyle/>
          <a:p>
            <a:r>
              <a:rPr lang="en-US" dirty="0"/>
              <a:t>GUI’s locked down. But the API…</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p:txBody>
          <a:bodyPr/>
          <a:lstStyle/>
          <a:p>
            <a:pPr>
              <a:spcAft>
                <a:spcPts val="600"/>
              </a:spcAft>
            </a:pPr>
            <a:r>
              <a:rPr lang="en-US" dirty="0"/>
              <a:t>08/26/23 Blue Team Con 2023</a:t>
            </a:r>
          </a:p>
        </p:txBody>
      </p:sp>
      <p:sp>
        <p:nvSpPr>
          <p:cNvPr id="6" name="Content Placeholder 5">
            <a:extLst>
              <a:ext uri="{FF2B5EF4-FFF2-40B4-BE49-F238E27FC236}">
                <a16:creationId xmlns:a16="http://schemas.microsoft.com/office/drawing/2014/main" id="{836A9485-9566-F4F7-ACED-7C65A46A6A40}"/>
              </a:ext>
            </a:extLst>
          </p:cNvPr>
          <p:cNvSpPr>
            <a:spLocks noGrp="1"/>
          </p:cNvSpPr>
          <p:nvPr>
            <p:ph idx="1"/>
          </p:nvPr>
        </p:nvSpPr>
        <p:spPr/>
        <p:txBody>
          <a:bodyPr>
            <a:normAutofit/>
          </a:bodyPr>
          <a:lstStyle/>
          <a:p>
            <a:pPr lvl="0"/>
            <a:r>
              <a:rPr lang="en-US" dirty="0">
                <a:highlight>
                  <a:srgbClr val="FFFF00"/>
                </a:highlight>
              </a:rPr>
              <a:t>Don’t forget you can intercept and modify </a:t>
            </a:r>
            <a:r>
              <a:rPr lang="en-US" b="1" dirty="0">
                <a:highlight>
                  <a:srgbClr val="FFFF00"/>
                </a:highlight>
              </a:rPr>
              <a:t>response values</a:t>
            </a:r>
            <a:r>
              <a:rPr lang="en-US" dirty="0">
                <a:highlight>
                  <a:srgbClr val="FFFF00"/>
                </a:highlight>
              </a:rPr>
              <a:t>. If no client side check, and response sets privileges…</a:t>
            </a:r>
          </a:p>
          <a:p>
            <a:pPr lvl="1"/>
            <a:r>
              <a:rPr lang="en-US" sz="2600" b="1" dirty="0"/>
              <a:t>Response</a:t>
            </a:r>
            <a:r>
              <a:rPr lang="en-US" sz="2600" dirty="0"/>
              <a:t> from APP.com/stuff/</a:t>
            </a:r>
            <a:r>
              <a:rPr lang="en-US" sz="2600" b="1" dirty="0" err="1"/>
              <a:t>api_services</a:t>
            </a:r>
            <a:r>
              <a:rPr lang="en-US" sz="2600" b="1" dirty="0"/>
              <a:t>/report/</a:t>
            </a:r>
            <a:r>
              <a:rPr lang="en-US" sz="2600" b="1" dirty="0" err="1"/>
              <a:t>repairDisabledFlag</a:t>
            </a:r>
            <a:endParaRPr lang="en-US" sz="2600" dirty="0"/>
          </a:p>
          <a:p>
            <a:pPr marL="914400" lvl="2" indent="0">
              <a:buNone/>
            </a:pPr>
            <a:r>
              <a:rPr lang="en-US" sz="2600" b="1" dirty="0"/>
              <a:t>HTTP/1.1 200</a:t>
            </a:r>
            <a:endParaRPr lang="en-US" sz="2600" dirty="0"/>
          </a:p>
          <a:p>
            <a:pPr marL="914400" lvl="2" indent="0">
              <a:buNone/>
            </a:pPr>
            <a:r>
              <a:rPr lang="en-US" sz="2600" b="1" dirty="0"/>
              <a:t>“</a:t>
            </a:r>
            <a:r>
              <a:rPr lang="en-US" sz="2600" b="1" dirty="0" err="1"/>
              <a:t>testmode</a:t>
            </a:r>
            <a:r>
              <a:rPr lang="en-US" sz="2600" b="1" dirty="0"/>
              <a:t>”:“Y”</a:t>
            </a:r>
            <a:endParaRPr lang="en-US" sz="2600" dirty="0"/>
          </a:p>
          <a:p>
            <a:pPr marL="914400" lvl="2" indent="0">
              <a:buNone/>
            </a:pPr>
            <a:r>
              <a:rPr lang="en-US" sz="2600" b="1" dirty="0"/>
              <a:t>“</a:t>
            </a:r>
            <a:r>
              <a:rPr lang="en-US" sz="2600" b="1" dirty="0" err="1"/>
              <a:t>repairDisabled</a:t>
            </a:r>
            <a:r>
              <a:rPr lang="en-US" sz="2600" b="1" dirty="0"/>
              <a:t>”:“Y”</a:t>
            </a:r>
            <a:endParaRPr lang="en-US" sz="2600" dirty="0"/>
          </a:p>
          <a:p>
            <a:pPr marL="914400" lvl="2" indent="0">
              <a:buNone/>
            </a:pPr>
            <a:r>
              <a:rPr lang="en-US" sz="2600" b="1" dirty="0"/>
              <a:t>“</a:t>
            </a:r>
            <a:r>
              <a:rPr lang="en-US" sz="2600" b="1" dirty="0" err="1"/>
              <a:t>testModeUpdateDisabled</a:t>
            </a:r>
            <a:r>
              <a:rPr lang="en-US" sz="2600" b="1" dirty="0"/>
              <a:t>”:“N”</a:t>
            </a:r>
            <a:endParaRPr lang="en-US" sz="2600" dirty="0"/>
          </a:p>
          <a:p>
            <a:pPr marL="914400" lvl="2" indent="0">
              <a:buNone/>
            </a:pPr>
            <a:r>
              <a:rPr lang="en-US" sz="2600" b="1" dirty="0"/>
              <a:t>“1RepairDisabled”:“N”</a:t>
            </a:r>
            <a:endParaRPr lang="en-US" sz="2600" dirty="0"/>
          </a:p>
          <a:p>
            <a:pPr marL="914400" lvl="2" indent="0">
              <a:buNone/>
            </a:pPr>
            <a:r>
              <a:rPr lang="en-US" sz="2600" b="1" dirty="0"/>
              <a:t>“2RepairDisabled”:“N”</a:t>
            </a:r>
            <a:endParaRPr lang="en-US" sz="2600" dirty="0"/>
          </a:p>
          <a:p>
            <a:pPr marL="914400" lvl="2" indent="0">
              <a:buNone/>
            </a:pPr>
            <a:r>
              <a:rPr lang="en-US" sz="2600" b="1" dirty="0"/>
              <a:t>“</a:t>
            </a:r>
            <a:r>
              <a:rPr lang="en-US" sz="2600" b="1" dirty="0" err="1"/>
              <a:t>environment”:“PROD</a:t>
            </a:r>
            <a:r>
              <a:rPr lang="en-US" sz="2600" b="1" dirty="0"/>
              <a:t>”</a:t>
            </a:r>
            <a:endParaRPr lang="en-US" sz="2600" dirty="0"/>
          </a:p>
        </p:txBody>
      </p:sp>
    </p:spTree>
    <p:extLst>
      <p:ext uri="{BB962C8B-B14F-4D97-AF65-F5344CB8AC3E}">
        <p14:creationId xmlns:p14="http://schemas.microsoft.com/office/powerpoint/2010/main" val="31987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User impersonation…now what</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371599" y="2318197"/>
            <a:ext cx="9724031" cy="3683358"/>
          </a:xfrm>
        </p:spPr>
        <p:txBody>
          <a:bodyPr anchor="ctr">
            <a:normAutofit/>
          </a:bodyPr>
          <a:lstStyle/>
          <a:p>
            <a:r>
              <a:rPr lang="en-US" sz="2000"/>
              <a:t>Create alternate higher privileged accounts for persistence</a:t>
            </a:r>
          </a:p>
          <a:p>
            <a:r>
              <a:rPr lang="en-US" sz="2000"/>
              <a:t>Keep switching between users to try and make malicious activity quieter</a:t>
            </a:r>
          </a:p>
          <a:p>
            <a:r>
              <a:rPr lang="en-US" sz="2000"/>
              <a:t>As attacker, delete the logs if possible, removing traces</a:t>
            </a:r>
          </a:p>
          <a:p>
            <a:r>
              <a:rPr lang="en-US" sz="2000"/>
              <a:t>Escalate privileges to areas not logged</a:t>
            </a:r>
          </a:p>
          <a:p>
            <a:r>
              <a:rPr lang="en-US" sz="2000"/>
              <a:t>Logged, but so what</a:t>
            </a:r>
          </a:p>
          <a:p>
            <a:pPr lvl="1"/>
            <a:r>
              <a:rPr lang="en-US" sz="2000"/>
              <a:t>No one’s checking the logs, or they’re not triggering alarms</a:t>
            </a:r>
          </a:p>
          <a:p>
            <a:endParaRPr lang="en-US" sz="2000"/>
          </a:p>
          <a:p>
            <a:endParaRPr lang="en-US" sz="2000"/>
          </a:p>
        </p:txBody>
      </p:sp>
    </p:spTree>
    <p:extLst>
      <p:ext uri="{BB962C8B-B14F-4D97-AF65-F5344CB8AC3E}">
        <p14:creationId xmlns:p14="http://schemas.microsoft.com/office/powerpoint/2010/main" val="218491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149716" y="499397"/>
            <a:ext cx="5929422" cy="1640180"/>
          </a:xfrm>
        </p:spPr>
        <p:txBody>
          <a:bodyPr anchor="b">
            <a:normAutofit/>
          </a:bodyPr>
          <a:lstStyle/>
          <a:p>
            <a:r>
              <a:rPr lang="en-US" sz="4000"/>
              <a:t>Overly Verbose Error</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8800" y="2002536"/>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149717" y="2423821"/>
            <a:ext cx="5929422" cy="3519780"/>
          </a:xfrm>
        </p:spPr>
        <p:txBody>
          <a:bodyPr>
            <a:normAutofit/>
          </a:bodyPr>
          <a:lstStyle/>
          <a:p>
            <a:r>
              <a:rPr lang="en-US" sz="1700" dirty="0"/>
              <a:t>Stack traces leading to privilege escalation</a:t>
            </a:r>
          </a:p>
          <a:p>
            <a:r>
              <a:rPr lang="en-US" sz="1700" dirty="0"/>
              <a:t>Open directories with tons of credentials in clear text in disclosed source code. [Case Study]</a:t>
            </a:r>
          </a:p>
          <a:p>
            <a:pPr lvl="1"/>
            <a:r>
              <a:rPr lang="en-US" sz="1700" dirty="0"/>
              <a:t>APP.com</a:t>
            </a:r>
            <a:r>
              <a:rPr lang="en-US" sz="1700" b="1" dirty="0"/>
              <a:t>/dynamic/</a:t>
            </a:r>
            <a:r>
              <a:rPr lang="en-US" sz="1700" b="1" dirty="0" err="1"/>
              <a:t>dbtoools</a:t>
            </a:r>
            <a:r>
              <a:rPr lang="en-US" sz="1700" b="1" dirty="0"/>
              <a:t>/</a:t>
            </a:r>
            <a:r>
              <a:rPr lang="en-US" sz="1700" b="1" dirty="0" err="1"/>
              <a:t>get_domain</a:t>
            </a:r>
            <a:endParaRPr lang="en-US" sz="1700" b="1" dirty="0"/>
          </a:p>
          <a:p>
            <a:pPr lvl="1"/>
            <a:r>
              <a:rPr lang="en-US" sz="1700" dirty="0"/>
              <a:t>APP.com</a:t>
            </a:r>
            <a:r>
              <a:rPr lang="en-US" sz="1700" b="1" dirty="0"/>
              <a:t>/dynamic/</a:t>
            </a:r>
            <a:r>
              <a:rPr lang="en-US" sz="1700" b="1" dirty="0" err="1"/>
              <a:t>dbtoools</a:t>
            </a:r>
            <a:r>
              <a:rPr lang="en-US" sz="1700" b="1" dirty="0"/>
              <a:t>/</a:t>
            </a:r>
            <a:r>
              <a:rPr lang="en-US" sz="1700" b="1" dirty="0" err="1"/>
              <a:t>get_request</a:t>
            </a:r>
            <a:endParaRPr lang="en-US" sz="1700" b="1" dirty="0"/>
          </a:p>
          <a:p>
            <a:pPr lvl="1"/>
            <a:r>
              <a:rPr lang="en-US" sz="1700" dirty="0"/>
              <a:t>APP.com</a:t>
            </a:r>
            <a:r>
              <a:rPr lang="en-US" sz="1700" b="1" dirty="0"/>
              <a:t>/dynamic/</a:t>
            </a:r>
            <a:r>
              <a:rPr lang="en-US" sz="1700" b="1" dirty="0" err="1"/>
              <a:t>dbtoools</a:t>
            </a:r>
            <a:r>
              <a:rPr lang="en-US" sz="1700" b="1" dirty="0"/>
              <a:t>/</a:t>
            </a:r>
            <a:r>
              <a:rPr lang="en-US" sz="1700" b="1" dirty="0" err="1"/>
              <a:t>get_userID</a:t>
            </a:r>
            <a:endParaRPr lang="en-US" sz="1700" b="1" dirty="0"/>
          </a:p>
          <a:p>
            <a:r>
              <a:rPr lang="en-US" sz="1700" dirty="0"/>
              <a:t>Verbose Django and Python errors, by playing around with and reading data, manually fuzzing, led to open directories</a:t>
            </a:r>
          </a:p>
          <a:p>
            <a:r>
              <a:rPr lang="en-US" sz="1700" dirty="0"/>
              <a:t>These had source code plaintext LDAP credentials, all sorts of app creds giving us full control.</a:t>
            </a:r>
          </a:p>
          <a:p>
            <a:pPr marL="0" indent="0">
              <a:buNone/>
            </a:pPr>
            <a:endParaRPr lang="en-US" sz="1700" dirty="0"/>
          </a:p>
          <a:p>
            <a:endParaRPr lang="en-US" sz="1700" dirty="0"/>
          </a:p>
        </p:txBody>
      </p:sp>
      <p:pic>
        <p:nvPicPr>
          <p:cNvPr id="21" name="Graphic 20" descr="Laptop Secure">
            <a:extLst>
              <a:ext uri="{FF2B5EF4-FFF2-40B4-BE49-F238E27FC236}">
                <a16:creationId xmlns:a16="http://schemas.microsoft.com/office/drawing/2014/main" id="{AF30C76E-EE92-A9FA-9BF2-6F37E4263D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41" name="Rectangle 4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86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136397" y="502021"/>
            <a:ext cx="9688296" cy="1642969"/>
          </a:xfrm>
        </p:spPr>
        <p:txBody>
          <a:bodyPr anchor="b">
            <a:normAutofit/>
          </a:bodyPr>
          <a:lstStyle/>
          <a:p>
            <a:r>
              <a:rPr lang="en-US" sz="4000"/>
              <a:t>Overly Verbose Error</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7726" y="1983972"/>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136397" y="2418409"/>
            <a:ext cx="9688296" cy="3454358"/>
          </a:xfrm>
        </p:spPr>
        <p:txBody>
          <a:bodyPr anchor="t">
            <a:normAutofit/>
          </a:bodyPr>
          <a:lstStyle/>
          <a:p>
            <a:pPr marL="0" indent="0">
              <a:buNone/>
            </a:pPr>
            <a:r>
              <a:rPr lang="en-US" sz="2000" dirty="0"/>
              <a:t>APP.com/</a:t>
            </a:r>
            <a:r>
              <a:rPr lang="en-US" sz="2000" dirty="0" err="1"/>
              <a:t>app_frontend</a:t>
            </a:r>
            <a:r>
              <a:rPr lang="en-US" sz="2000" b="1" dirty="0"/>
              <a:t>/domain/tmp.txt</a:t>
            </a:r>
          </a:p>
          <a:p>
            <a:pPr marL="0" indent="0">
              <a:buNone/>
            </a:pPr>
            <a:r>
              <a:rPr lang="en-US" sz="2000" dirty="0"/>
              <a:t>APP.com/</a:t>
            </a:r>
            <a:r>
              <a:rPr lang="en-US" sz="2000" dirty="0" err="1"/>
              <a:t>app_frontend</a:t>
            </a:r>
            <a:r>
              <a:rPr lang="en-US" sz="2000" b="1" dirty="0"/>
              <a:t>/root/bootstrap-table/</a:t>
            </a:r>
          </a:p>
          <a:p>
            <a:pPr marL="0" indent="0">
              <a:buNone/>
            </a:pPr>
            <a:r>
              <a:rPr lang="en-US" sz="2000" dirty="0"/>
              <a:t>APP.com/</a:t>
            </a:r>
            <a:r>
              <a:rPr lang="en-US" sz="2000" dirty="0" err="1"/>
              <a:t>app_frontend</a:t>
            </a:r>
            <a:r>
              <a:rPr lang="en-US" sz="2000" b="1" dirty="0"/>
              <a:t>/</a:t>
            </a:r>
            <a:r>
              <a:rPr lang="en-US" sz="2000" b="1" dirty="0" err="1"/>
              <a:t>python_ldap_api</a:t>
            </a:r>
            <a:r>
              <a:rPr lang="en-US" sz="2000" b="1" dirty="0"/>
              <a:t>/var/ldap.log</a:t>
            </a:r>
          </a:p>
          <a:p>
            <a:pPr marL="0" indent="0">
              <a:buNone/>
            </a:pPr>
            <a:r>
              <a:rPr lang="en-US" sz="2000" dirty="0"/>
              <a:t>APP.com/app_frontend/</a:t>
            </a:r>
            <a:r>
              <a:rPr lang="en-US" sz="2000" b="1" dirty="0"/>
              <a:t>python_ldap_api//www/cgi-bin/revalidation.py</a:t>
            </a:r>
          </a:p>
          <a:p>
            <a:pPr marL="0" indent="0">
              <a:buNone/>
            </a:pPr>
            <a:r>
              <a:rPr lang="en-US" sz="2000" dirty="0"/>
              <a:t>APP.com/</a:t>
            </a:r>
            <a:r>
              <a:rPr lang="en-US" sz="2000" dirty="0" err="1"/>
              <a:t>app_frontend</a:t>
            </a:r>
            <a:r>
              <a:rPr lang="en-US" sz="2000" dirty="0"/>
              <a:t>/</a:t>
            </a:r>
            <a:r>
              <a:rPr lang="en-US" sz="2000" b="1" dirty="0" err="1"/>
              <a:t>python_ldap_api</a:t>
            </a:r>
            <a:r>
              <a:rPr lang="en-US" sz="2000" b="1" dirty="0"/>
              <a:t>/</a:t>
            </a:r>
            <a:r>
              <a:rPr lang="en-US" sz="2000" b="1" dirty="0" err="1"/>
              <a:t>etc</a:t>
            </a:r>
            <a:r>
              <a:rPr lang="en-US" sz="2000" b="1" dirty="0"/>
              <a:t>/</a:t>
            </a:r>
            <a:r>
              <a:rPr lang="en-US" sz="2000" b="1" dirty="0" err="1"/>
              <a:t>logger.conf</a:t>
            </a:r>
            <a:endParaRPr lang="en-US" sz="2000" b="1" dirty="0"/>
          </a:p>
          <a:p>
            <a:pPr marL="0" indent="0">
              <a:buNone/>
            </a:pPr>
            <a:r>
              <a:rPr lang="en-US" sz="2000" dirty="0"/>
              <a:t>APP.com/</a:t>
            </a:r>
            <a:r>
              <a:rPr lang="en-US" sz="2000" dirty="0" err="1"/>
              <a:t>app_frontend</a:t>
            </a:r>
            <a:r>
              <a:rPr lang="en-US" sz="2000" dirty="0"/>
              <a:t>/</a:t>
            </a:r>
            <a:r>
              <a:rPr lang="en-US" sz="2000" b="1" dirty="0" err="1"/>
              <a:t>python_ldap_api</a:t>
            </a:r>
            <a:r>
              <a:rPr lang="en-US" sz="2000" b="1" dirty="0"/>
              <a:t>/</a:t>
            </a:r>
            <a:r>
              <a:rPr lang="en-US" sz="2000" b="1" dirty="0" err="1"/>
              <a:t>etc</a:t>
            </a:r>
            <a:r>
              <a:rPr lang="en-US" sz="2000" b="1" dirty="0"/>
              <a:t>/</a:t>
            </a:r>
            <a:r>
              <a:rPr lang="en-US" sz="2000" b="1" dirty="0" err="1"/>
              <a:t>ldap.conf</a:t>
            </a:r>
            <a:endParaRPr lang="en-US" sz="2000" b="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40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656823" y="962166"/>
            <a:ext cx="3103808" cy="4421876"/>
          </a:xfrm>
        </p:spPr>
        <p:txBody>
          <a:bodyPr anchor="t">
            <a:normAutofit/>
          </a:bodyPr>
          <a:lstStyle/>
          <a:p>
            <a:pPr algn="r"/>
            <a:r>
              <a:rPr lang="en-US" sz="4000"/>
              <a:t>Overly Verbose Error</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7726" y="1983972"/>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4088929" y="962167"/>
            <a:ext cx="6858113" cy="4743174"/>
          </a:xfrm>
        </p:spPr>
        <p:txBody>
          <a:bodyPr anchor="t">
            <a:normAutofit/>
          </a:bodyPr>
          <a:lstStyle/>
          <a:p>
            <a:pPr marL="0" indent="0">
              <a:buNone/>
            </a:pPr>
            <a:r>
              <a:rPr lang="en-US" sz="1700" dirty="0"/>
              <a:t>APP.com/</a:t>
            </a:r>
            <a:r>
              <a:rPr lang="en-US" sz="1700" dirty="0" err="1"/>
              <a:t>app_frontend</a:t>
            </a:r>
            <a:r>
              <a:rPr lang="en-US" sz="1700" dirty="0"/>
              <a:t>/</a:t>
            </a:r>
            <a:r>
              <a:rPr lang="en-US" sz="1700" b="1" dirty="0" err="1"/>
              <a:t>python_ldap_api</a:t>
            </a:r>
            <a:r>
              <a:rPr lang="en-US" sz="1700" b="1" dirty="0"/>
              <a:t>/</a:t>
            </a:r>
            <a:r>
              <a:rPr lang="en-US" sz="1700" b="1" dirty="0" err="1"/>
              <a:t>etc</a:t>
            </a:r>
            <a:r>
              <a:rPr lang="en-US" sz="1700" b="1" dirty="0"/>
              <a:t>/</a:t>
            </a:r>
            <a:r>
              <a:rPr lang="en-US" sz="1700" b="1" dirty="0" err="1"/>
              <a:t>ldap.conf</a:t>
            </a:r>
            <a:endParaRPr lang="en-US" sz="1700" b="1" dirty="0"/>
          </a:p>
          <a:p>
            <a:pPr marL="0" indent="0">
              <a:buNone/>
            </a:pPr>
            <a:endParaRPr lang="en-US" sz="1700" i="1" dirty="0"/>
          </a:p>
          <a:p>
            <a:pPr marL="0" indent="0">
              <a:buNone/>
            </a:pPr>
            <a:r>
              <a:rPr lang="en-US" sz="1700" i="1" dirty="0"/>
              <a:t>[main]</a:t>
            </a:r>
          </a:p>
          <a:p>
            <a:pPr marL="0" indent="0">
              <a:buNone/>
            </a:pPr>
            <a:r>
              <a:rPr lang="en-US" sz="1700" i="1" dirty="0" err="1"/>
              <a:t>logger_config_file</a:t>
            </a:r>
            <a:r>
              <a:rPr lang="en-US" sz="1700" i="1" dirty="0"/>
              <a:t>: /var/www/html/</a:t>
            </a:r>
            <a:r>
              <a:rPr lang="en-US" sz="1700" i="1" dirty="0" err="1"/>
              <a:t>app_frontend</a:t>
            </a:r>
            <a:r>
              <a:rPr lang="en-US" sz="1700" i="1" dirty="0"/>
              <a:t>/</a:t>
            </a:r>
            <a:r>
              <a:rPr lang="en-US" sz="1700" i="1" dirty="0" err="1"/>
              <a:t>python_ldap_api</a:t>
            </a:r>
            <a:r>
              <a:rPr lang="en-US" sz="1700" i="1" dirty="0"/>
              <a:t>/</a:t>
            </a:r>
            <a:r>
              <a:rPr lang="en-US" sz="1700" i="1" dirty="0" err="1"/>
              <a:t>etc</a:t>
            </a:r>
            <a:r>
              <a:rPr lang="en-US" sz="1700" i="1" dirty="0"/>
              <a:t>/</a:t>
            </a:r>
            <a:r>
              <a:rPr lang="en-US" sz="1700" i="1" dirty="0" err="1"/>
              <a:t>logger.conf</a:t>
            </a:r>
            <a:endParaRPr lang="en-US" sz="1700" i="1" dirty="0"/>
          </a:p>
          <a:p>
            <a:pPr marL="0" indent="0">
              <a:buNone/>
            </a:pPr>
            <a:r>
              <a:rPr lang="en-US" sz="1700" i="1" dirty="0"/>
              <a:t>host: </a:t>
            </a:r>
            <a:r>
              <a:rPr lang="en-US" sz="1700" i="1" dirty="0" err="1"/>
              <a:t>HostName</a:t>
            </a:r>
            <a:endParaRPr lang="en-US" sz="1700" i="1" dirty="0"/>
          </a:p>
          <a:p>
            <a:pPr marL="0" indent="0">
              <a:buNone/>
            </a:pPr>
            <a:r>
              <a:rPr lang="en-US" sz="1700" i="1" dirty="0" err="1"/>
              <a:t>auto_user</a:t>
            </a:r>
            <a:r>
              <a:rPr lang="en-US" sz="1700" i="1" dirty="0"/>
              <a:t>: User</a:t>
            </a:r>
          </a:p>
          <a:p>
            <a:pPr marL="0" indent="0">
              <a:buNone/>
            </a:pPr>
            <a:r>
              <a:rPr lang="en-US" sz="1700" i="1" dirty="0" err="1"/>
              <a:t>auto_pass</a:t>
            </a:r>
            <a:r>
              <a:rPr lang="en-US" sz="1700" i="1" dirty="0"/>
              <a:t>: Pass</a:t>
            </a:r>
          </a:p>
          <a:p>
            <a:pPr marL="0" indent="0">
              <a:buNone/>
            </a:pPr>
            <a:r>
              <a:rPr lang="en-US" sz="1700" i="1" dirty="0" err="1"/>
              <a:t>read_user</a:t>
            </a:r>
            <a:r>
              <a:rPr lang="en-US" sz="1700" i="1" dirty="0"/>
              <a:t>: </a:t>
            </a:r>
            <a:r>
              <a:rPr lang="en-US" sz="1700" i="1" dirty="0" err="1"/>
              <a:t>Read_User</a:t>
            </a:r>
            <a:endParaRPr lang="en-US" sz="1700" i="1" dirty="0"/>
          </a:p>
          <a:p>
            <a:pPr marL="0" indent="0">
              <a:buNone/>
            </a:pPr>
            <a:r>
              <a:rPr lang="en-US" sz="1700" i="1" dirty="0" err="1"/>
              <a:t>read_pass</a:t>
            </a:r>
            <a:r>
              <a:rPr lang="en-US" sz="1700" i="1" dirty="0"/>
              <a:t>: </a:t>
            </a:r>
            <a:r>
              <a:rPr lang="en-US" sz="1700" i="1" dirty="0" err="1"/>
              <a:t>Read_pass</a:t>
            </a:r>
            <a:endParaRPr lang="en-US" sz="1700" i="1" dirty="0"/>
          </a:p>
          <a:p>
            <a:pPr marL="0" indent="0">
              <a:buNone/>
            </a:pPr>
            <a:r>
              <a:rPr lang="en-US" sz="1700" i="1" dirty="0"/>
              <a:t>email: person@person.com</a:t>
            </a:r>
          </a:p>
          <a:p>
            <a:pPr marL="0" indent="0">
              <a:buNone/>
            </a:pPr>
            <a:r>
              <a:rPr lang="en-US" sz="1700" i="1" dirty="0"/>
              <a:t>[Directory]</a:t>
            </a:r>
          </a:p>
          <a:p>
            <a:pPr marL="0" indent="0">
              <a:buNone/>
            </a:pPr>
            <a:r>
              <a:rPr lang="en-US" sz="1700" i="1" dirty="0"/>
              <a:t>host: somesite.directory.com</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endParaRPr lang="en-US" sz="17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52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149716" y="499397"/>
            <a:ext cx="5929422" cy="1640180"/>
          </a:xfrm>
        </p:spPr>
        <p:txBody>
          <a:bodyPr anchor="b">
            <a:normAutofit/>
          </a:bodyPr>
          <a:lstStyle/>
          <a:p>
            <a:r>
              <a:rPr lang="en-US" sz="4000"/>
              <a:t>Further Research, Building Upon Known Knowns</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7725" y="2002536"/>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149717" y="2423821"/>
            <a:ext cx="5929422" cy="3519780"/>
          </a:xfrm>
        </p:spPr>
        <p:txBody>
          <a:bodyPr>
            <a:normAutofit/>
          </a:bodyPr>
          <a:lstStyle/>
          <a:p>
            <a:r>
              <a:rPr lang="en-US" sz="2000"/>
              <a:t>Predictable user names, email structure</a:t>
            </a:r>
          </a:p>
          <a:p>
            <a:r>
              <a:rPr lang="en-US" sz="2000"/>
              <a:t>Previous user dumps, LinkedIn scraping</a:t>
            </a:r>
          </a:p>
          <a:p>
            <a:r>
              <a:rPr lang="en-US" sz="2000"/>
              <a:t>Google dorks</a:t>
            </a:r>
          </a:p>
          <a:p>
            <a:r>
              <a:rPr lang="en-US" sz="2000"/>
              <a:t>https://haveibeenpwned.com/</a:t>
            </a:r>
          </a:p>
          <a:p>
            <a:endParaRPr lang="en-US" sz="2000"/>
          </a:p>
          <a:p>
            <a:endParaRPr lang="en-US" sz="2000"/>
          </a:p>
        </p:txBody>
      </p:sp>
      <p:pic>
        <p:nvPicPr>
          <p:cNvPr id="6" name="Picture 5">
            <a:extLst>
              <a:ext uri="{FF2B5EF4-FFF2-40B4-BE49-F238E27FC236}">
                <a16:creationId xmlns:a16="http://schemas.microsoft.com/office/drawing/2014/main" id="{549087B2-0386-7E92-BDA9-F13C3C5708C4}"/>
              </a:ext>
            </a:extLst>
          </p:cNvPr>
          <p:cNvPicPr>
            <a:picLocks noChangeAspect="1"/>
          </p:cNvPicPr>
          <p:nvPr/>
        </p:nvPicPr>
        <p:blipFill>
          <a:blip r:embed="rId2"/>
          <a:stretch>
            <a:fillRect/>
          </a:stretch>
        </p:blipFill>
        <p:spPr>
          <a:xfrm>
            <a:off x="6860476" y="727605"/>
            <a:ext cx="5013575" cy="4950904"/>
          </a:xfrm>
          <a:prstGeom prst="rect">
            <a:avLst/>
          </a:prstGeom>
        </p:spPr>
      </p:pic>
      <p:sp>
        <p:nvSpPr>
          <p:cNvPr id="13" name="Rectangle 12">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4B42FE6-EF5F-9A5D-9E61-0A64F9AE8AB8}"/>
              </a:ext>
            </a:extLst>
          </p:cNvPr>
          <p:cNvPicPr>
            <a:picLocks noChangeAspect="1"/>
          </p:cNvPicPr>
          <p:nvPr/>
        </p:nvPicPr>
        <p:blipFill>
          <a:blip r:embed="rId3"/>
          <a:stretch>
            <a:fillRect/>
          </a:stretch>
        </p:blipFill>
        <p:spPr>
          <a:xfrm>
            <a:off x="2065564" y="4303194"/>
            <a:ext cx="1977301" cy="1495216"/>
          </a:xfrm>
          <a:prstGeom prst="rect">
            <a:avLst/>
          </a:prstGeom>
        </p:spPr>
      </p:pic>
    </p:spTree>
    <p:extLst>
      <p:ext uri="{BB962C8B-B14F-4D97-AF65-F5344CB8AC3E}">
        <p14:creationId xmlns:p14="http://schemas.microsoft.com/office/powerpoint/2010/main" val="50662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7" y="348865"/>
            <a:ext cx="10044023" cy="877729"/>
          </a:xfrm>
        </p:spPr>
        <p:txBody>
          <a:bodyPr anchor="ctr">
            <a:normAutofit/>
          </a:bodyPr>
          <a:lstStyle/>
          <a:p>
            <a:r>
              <a:rPr lang="en-US" sz="2800" dirty="0">
                <a:solidFill>
                  <a:srgbClr val="FFFFFF"/>
                </a:solidFill>
              </a:rPr>
              <a:t>Cookie Stripping</a:t>
            </a:r>
            <a:br>
              <a:rPr lang="en-US" sz="2800" dirty="0">
                <a:solidFill>
                  <a:srgbClr val="FFFFFF"/>
                </a:solidFill>
              </a:rPr>
            </a:br>
            <a:endParaRPr lang="en-US" sz="2800" dirty="0">
              <a:solidFill>
                <a:srgbClr val="FFFFFF"/>
              </a:solidFill>
            </a:endParaRP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dirty="0">
                <a:solidFill>
                  <a:srgbClr val="92D050"/>
                </a:solidFill>
              </a:rPr>
              <a:t>08/26/23 Blue Team Con 2023</a:t>
            </a:r>
          </a:p>
        </p:txBody>
      </p:sp>
      <p:graphicFrame>
        <p:nvGraphicFramePr>
          <p:cNvPr id="6" name="Content Placeholder 2">
            <a:extLst>
              <a:ext uri="{FF2B5EF4-FFF2-40B4-BE49-F238E27FC236}">
                <a16:creationId xmlns:a16="http://schemas.microsoft.com/office/drawing/2014/main" id="{ACC3D238-346F-110C-DC7C-C7A792C424B6}"/>
              </a:ext>
            </a:extLst>
          </p:cNvPr>
          <p:cNvGraphicFramePr>
            <a:graphicFrameLocks noGrp="1"/>
          </p:cNvGraphicFramePr>
          <p:nvPr>
            <p:ph idx="1"/>
            <p:extLst>
              <p:ext uri="{D42A27DB-BD31-4B8C-83A1-F6EECF244321}">
                <p14:modId xmlns:p14="http://schemas.microsoft.com/office/powerpoint/2010/main" val="28782651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5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Bringing It Back To Logs</a:t>
            </a:r>
          </a:p>
        </p:txBody>
      </p:sp>
      <p:sp>
        <p:nvSpPr>
          <p:cNvPr id="23"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08/26/23 Blue Team Con 2023</a:t>
            </a:r>
          </a:p>
        </p:txBody>
      </p:sp>
      <p:graphicFrame>
        <p:nvGraphicFramePr>
          <p:cNvPr id="24" name="Content Placeholder 2">
            <a:extLst>
              <a:ext uri="{FF2B5EF4-FFF2-40B4-BE49-F238E27FC236}">
                <a16:creationId xmlns:a16="http://schemas.microsoft.com/office/drawing/2014/main" id="{C7004FD2-A33B-7508-0B6C-972105D2D4BE}"/>
              </a:ext>
            </a:extLst>
          </p:cNvPr>
          <p:cNvGraphicFramePr>
            <a:graphicFrameLocks noGrp="1"/>
          </p:cNvGraphicFramePr>
          <p:nvPr>
            <p:ph idx="1"/>
            <p:extLst>
              <p:ext uri="{D42A27DB-BD31-4B8C-83A1-F6EECF244321}">
                <p14:modId xmlns:p14="http://schemas.microsoft.com/office/powerpoint/2010/main" val="239871646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9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Assumptions</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371599" y="2549419"/>
            <a:ext cx="9724031" cy="3446079"/>
          </a:xfrm>
        </p:spPr>
        <p:txBody>
          <a:bodyPr anchor="ctr">
            <a:normAutofit fontScale="92500" lnSpcReduction="10000"/>
          </a:bodyPr>
          <a:lstStyle/>
          <a:p>
            <a:r>
              <a:rPr lang="en-US" sz="2000" dirty="0"/>
              <a:t>Incorrect ones can be made by both attackers and defenders. It’s our goal to test some of these, and with a little creativity break them.</a:t>
            </a:r>
          </a:p>
          <a:p>
            <a:r>
              <a:rPr lang="en-US" sz="2000" dirty="0"/>
              <a:t>Only so much time and effort available to developers.</a:t>
            </a:r>
          </a:p>
          <a:p>
            <a:r>
              <a:rPr lang="en-US" sz="2000" dirty="0"/>
              <a:t>Usability vs Security. What makes business function.</a:t>
            </a:r>
          </a:p>
          <a:p>
            <a:r>
              <a:rPr lang="en-US" sz="2000" dirty="0"/>
              <a:t>Assumptions on what’s safe, accessible. Intranet vs Internet.</a:t>
            </a:r>
          </a:p>
          <a:p>
            <a:r>
              <a:rPr lang="en-US" sz="2000" dirty="0"/>
              <a:t>Development Environment VS Production. Data on both.</a:t>
            </a:r>
          </a:p>
          <a:p>
            <a:r>
              <a:rPr lang="en-US" sz="2000" dirty="0"/>
              <a:t>Malicious insiders, attackers within the network.</a:t>
            </a:r>
          </a:p>
          <a:p>
            <a:r>
              <a:rPr lang="en-US" sz="2000" dirty="0"/>
              <a:t>Previously tested, no more vulns or low hanging fruit?</a:t>
            </a:r>
          </a:p>
          <a:p>
            <a:r>
              <a:rPr lang="en-US" sz="2000" dirty="0"/>
              <a:t>Information Disclosure: it’s just a low…</a:t>
            </a:r>
          </a:p>
          <a:p>
            <a:r>
              <a:rPr lang="en-US" sz="2000" dirty="0"/>
              <a:t>Limited functionality…where’s the danger (Case Study)</a:t>
            </a:r>
          </a:p>
          <a:p>
            <a:endParaRPr lang="en-US" sz="2000" dirty="0"/>
          </a:p>
        </p:txBody>
      </p:sp>
      <p:sp>
        <p:nvSpPr>
          <p:cNvPr id="4" name="Footer Placeholder 3">
            <a:extLst>
              <a:ext uri="{FF2B5EF4-FFF2-40B4-BE49-F238E27FC236}">
                <a16:creationId xmlns:a16="http://schemas.microsoft.com/office/drawing/2014/main" id="{89B9A9F3-DB4F-8E26-3A67-DD1EDE9DEA27}"/>
              </a:ext>
            </a:extLst>
          </p:cNvPr>
          <p:cNvSpPr>
            <a:spLocks noGrp="1"/>
          </p:cNvSpPr>
          <p:nvPr>
            <p:ph type="ftr" sz="quarter" idx="11"/>
          </p:nvPr>
        </p:nvSpPr>
        <p:spPr/>
        <p:txBody>
          <a:bodyPr/>
          <a:lstStyle/>
          <a:p>
            <a:pPr>
              <a:spcAft>
                <a:spcPts val="600"/>
              </a:spcAft>
            </a:pPr>
            <a:r>
              <a:rPr lang="en-US" dirty="0"/>
              <a:t>08/26/23 Blue Team Con 2023</a:t>
            </a:r>
          </a:p>
        </p:txBody>
      </p:sp>
    </p:spTree>
    <p:extLst>
      <p:ext uri="{BB962C8B-B14F-4D97-AF65-F5344CB8AC3E}">
        <p14:creationId xmlns:p14="http://schemas.microsoft.com/office/powerpoint/2010/main" val="3986888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can be done</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371599" y="2318197"/>
            <a:ext cx="9724031" cy="3683358"/>
          </a:xfrm>
        </p:spPr>
        <p:txBody>
          <a:bodyPr anchor="ctr">
            <a:normAutofit/>
          </a:bodyPr>
          <a:lstStyle/>
          <a:p>
            <a:r>
              <a:rPr lang="en-US" sz="2000" dirty="0"/>
              <a:t>Defense in depth</a:t>
            </a:r>
          </a:p>
          <a:p>
            <a:r>
              <a:rPr lang="en-US" sz="2000" dirty="0"/>
              <a:t>If a “Log4j” were to happen again, would you know?</a:t>
            </a:r>
          </a:p>
          <a:p>
            <a:r>
              <a:rPr lang="en-US" sz="2000" dirty="0"/>
              <a:t>Have your detections for indicators of compromise go beyond basic user identifiers. Search for unusual behaviors.</a:t>
            </a:r>
          </a:p>
          <a:p>
            <a:pPr lvl="1"/>
            <a:r>
              <a:rPr lang="en-US" sz="2000" dirty="0"/>
              <a:t>Unusual times, geolocation, headers, </a:t>
            </a:r>
            <a:r>
              <a:rPr lang="en-US" sz="2000" dirty="0" err="1"/>
              <a:t>etc</a:t>
            </a:r>
            <a:endParaRPr lang="en-US" sz="2000" dirty="0"/>
          </a:p>
        </p:txBody>
      </p:sp>
    </p:spTree>
    <p:extLst>
      <p:ext uri="{BB962C8B-B14F-4D97-AF65-F5344CB8AC3E}">
        <p14:creationId xmlns:p14="http://schemas.microsoft.com/office/powerpoint/2010/main" val="497297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771961" y="180648"/>
            <a:ext cx="5814240" cy="801496"/>
          </a:xfrm>
        </p:spPr>
        <p:txBody>
          <a:bodyPr anchor="b">
            <a:normAutofit fontScale="90000"/>
          </a:bodyPr>
          <a:lstStyle/>
          <a:p>
            <a:r>
              <a:rPr lang="en-US" sz="4000" dirty="0"/>
              <a:t>DIY (Ethically):Google Dorks</a:t>
            </a:r>
          </a:p>
        </p:txBody>
      </p:sp>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rot="5400000">
            <a:off x="-1818342" y="2017433"/>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877979" y="1036301"/>
            <a:ext cx="8650334" cy="1720152"/>
          </a:xfrm>
        </p:spPr>
        <p:txBody>
          <a:bodyPr>
            <a:normAutofit/>
          </a:bodyPr>
          <a:lstStyle/>
          <a:p>
            <a:r>
              <a:rPr lang="en-US" sz="2000" dirty="0">
                <a:hlinkClick r:id="rId2"/>
              </a:rPr>
              <a:t>https://www.hackthebox.com/blog/What-Is-Google-Dorking</a:t>
            </a:r>
            <a:endParaRPr lang="en-US" sz="2000" dirty="0"/>
          </a:p>
          <a:p>
            <a:r>
              <a:rPr lang="en-US" sz="2000" dirty="0">
                <a:hlinkClick r:id="rId3"/>
              </a:rPr>
              <a:t>https://null-byte.wonderhowto.com/how-to/find-passwords-exposed-log-files-with-google-dorks-0198557/</a:t>
            </a:r>
            <a:endParaRPr lang="en-US" sz="2000" dirty="0"/>
          </a:p>
          <a:p>
            <a:r>
              <a:rPr lang="en-US" sz="2000" dirty="0">
                <a:hlinkClick r:id="rId4"/>
              </a:rPr>
              <a:t>https://www.exploit-db.com/google-hacking-database</a:t>
            </a:r>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id="{2FAE8E6B-25A9-DA83-D3CA-FC360AF01571}"/>
              </a:ext>
            </a:extLst>
          </p:cNvPr>
          <p:cNvPicPr>
            <a:picLocks noChangeAspect="1"/>
          </p:cNvPicPr>
          <p:nvPr/>
        </p:nvPicPr>
        <p:blipFill>
          <a:blip r:embed="rId5"/>
          <a:stretch>
            <a:fillRect/>
          </a:stretch>
        </p:blipFill>
        <p:spPr>
          <a:xfrm>
            <a:off x="673681" y="2462049"/>
            <a:ext cx="5193814" cy="4025206"/>
          </a:xfrm>
          <a:prstGeom prst="rect">
            <a:avLst/>
          </a:prstGeom>
        </p:spPr>
      </p:pic>
      <p:pic>
        <p:nvPicPr>
          <p:cNvPr id="8" name="Picture 7">
            <a:extLst>
              <a:ext uri="{FF2B5EF4-FFF2-40B4-BE49-F238E27FC236}">
                <a16:creationId xmlns:a16="http://schemas.microsoft.com/office/drawing/2014/main" id="{7B95AD7B-61DF-7153-A22F-B4DA638D8898}"/>
              </a:ext>
            </a:extLst>
          </p:cNvPr>
          <p:cNvPicPr>
            <a:picLocks noChangeAspect="1"/>
          </p:cNvPicPr>
          <p:nvPr/>
        </p:nvPicPr>
        <p:blipFill>
          <a:blip r:embed="rId6"/>
          <a:stretch>
            <a:fillRect/>
          </a:stretch>
        </p:blipFill>
        <p:spPr>
          <a:xfrm>
            <a:off x="6635508" y="2433088"/>
            <a:ext cx="4882811" cy="3967284"/>
          </a:xfrm>
          <a:prstGeom prst="rect">
            <a:avLst/>
          </a:prstGeom>
        </p:spPr>
      </p:pic>
      <p:sp>
        <p:nvSpPr>
          <p:cNvPr id="29" name="Rectangle 28">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30">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18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838200" y="365125"/>
            <a:ext cx="10515599" cy="1325563"/>
          </a:xfrm>
        </p:spPr>
        <p:txBody>
          <a:bodyPr>
            <a:normAutofit/>
          </a:bodyPr>
          <a:lstStyle/>
          <a:p>
            <a:r>
              <a:rPr lang="en-US"/>
              <a:t>Questions?</a:t>
            </a:r>
            <a:endParaRPr lang="en-US" dirty="0"/>
          </a:p>
        </p:txBody>
      </p:sp>
      <p:pic>
        <p:nvPicPr>
          <p:cNvPr id="7" name="Picture 6">
            <a:extLst>
              <a:ext uri="{FF2B5EF4-FFF2-40B4-BE49-F238E27FC236}">
                <a16:creationId xmlns:a16="http://schemas.microsoft.com/office/drawing/2014/main" id="{254FF18D-1649-E937-3490-8F30DB52E45A}"/>
              </a:ext>
            </a:extLst>
          </p:cNvPr>
          <p:cNvPicPr>
            <a:picLocks noChangeAspect="1"/>
          </p:cNvPicPr>
          <p:nvPr/>
        </p:nvPicPr>
        <p:blipFill rotWithShape="1">
          <a:blip r:embed="rId2"/>
          <a:srcRect l="21853" r="4897"/>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Footer Placeholder 3">
            <a:extLst>
              <a:ext uri="{FF2B5EF4-FFF2-40B4-BE49-F238E27FC236}">
                <a16:creationId xmlns:a16="http://schemas.microsoft.com/office/drawing/2014/main" id="{ABDAAFEE-55FA-F473-E482-E5619148561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08/26/23 Blue Team Con 2023</a:t>
            </a:r>
          </a:p>
        </p:txBody>
      </p:sp>
      <p:sp>
        <p:nvSpPr>
          <p:cNvPr id="1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48D8DF87-0CAB-B62D-3912-8C267D5F9870}"/>
              </a:ext>
            </a:extLst>
          </p:cNvPr>
          <p:cNvGraphicFramePr>
            <a:graphicFrameLocks noGrp="1"/>
          </p:cNvGraphicFramePr>
          <p:nvPr>
            <p:ph idx="1"/>
            <p:extLst>
              <p:ext uri="{D42A27DB-BD31-4B8C-83A1-F6EECF244321}">
                <p14:modId xmlns:p14="http://schemas.microsoft.com/office/powerpoint/2010/main" val="110281340"/>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856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Intranet VS Internet</a:t>
            </a:r>
          </a:p>
        </p:txBody>
      </p:sp>
      <p:sp>
        <p:nvSpPr>
          <p:cNvPr id="4" name="Footer Placeholder 3">
            <a:extLst>
              <a:ext uri="{FF2B5EF4-FFF2-40B4-BE49-F238E27FC236}">
                <a16:creationId xmlns:a16="http://schemas.microsoft.com/office/drawing/2014/main" id="{5D15BDF0-87C2-1A51-5EE6-D6551FE0B1E7}"/>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dirty="0">
                <a:solidFill>
                  <a:srgbClr val="92D050"/>
                </a:solidFill>
              </a:rPr>
              <a:t>08/26/23 Blue Team Con 2023</a:t>
            </a:r>
          </a:p>
        </p:txBody>
      </p:sp>
      <p:graphicFrame>
        <p:nvGraphicFramePr>
          <p:cNvPr id="6" name="Content Placeholder 2">
            <a:extLst>
              <a:ext uri="{FF2B5EF4-FFF2-40B4-BE49-F238E27FC236}">
                <a16:creationId xmlns:a16="http://schemas.microsoft.com/office/drawing/2014/main" id="{58BF02ED-7790-F2D6-2E0B-1224C71C1E76}"/>
              </a:ext>
            </a:extLst>
          </p:cNvPr>
          <p:cNvGraphicFramePr>
            <a:graphicFrameLocks noGrp="1"/>
          </p:cNvGraphicFramePr>
          <p:nvPr>
            <p:ph idx="1"/>
            <p:extLst>
              <p:ext uri="{D42A27DB-BD31-4B8C-83A1-F6EECF244321}">
                <p14:modId xmlns:p14="http://schemas.microsoft.com/office/powerpoint/2010/main" val="32878385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15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Intranet VS Internet</a:t>
            </a:r>
          </a:p>
        </p:txBody>
      </p:sp>
      <p:sp>
        <p:nvSpPr>
          <p:cNvPr id="4" name="Footer Placeholder 3">
            <a:extLst>
              <a:ext uri="{FF2B5EF4-FFF2-40B4-BE49-F238E27FC236}">
                <a16:creationId xmlns:a16="http://schemas.microsoft.com/office/drawing/2014/main" id="{5D15BDF0-87C2-1A51-5EE6-D6551FE0B1E7}"/>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dirty="0">
                <a:solidFill>
                  <a:srgbClr val="92D050"/>
                </a:solidFill>
              </a:rPr>
              <a:t>08/26/23 Blue Team Con 2023</a:t>
            </a:r>
          </a:p>
        </p:txBody>
      </p:sp>
      <p:graphicFrame>
        <p:nvGraphicFramePr>
          <p:cNvPr id="6" name="Content Placeholder 2">
            <a:extLst>
              <a:ext uri="{FF2B5EF4-FFF2-40B4-BE49-F238E27FC236}">
                <a16:creationId xmlns:a16="http://schemas.microsoft.com/office/drawing/2014/main" id="{03030F39-49A9-0E39-015F-2376902319A1}"/>
              </a:ext>
            </a:extLst>
          </p:cNvPr>
          <p:cNvGraphicFramePr>
            <a:graphicFrameLocks noGrp="1"/>
          </p:cNvGraphicFramePr>
          <p:nvPr>
            <p:ph idx="1"/>
            <p:extLst>
              <p:ext uri="{D42A27DB-BD31-4B8C-83A1-F6EECF244321}">
                <p14:modId xmlns:p14="http://schemas.microsoft.com/office/powerpoint/2010/main" val="31645967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20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3" name="Rectangle 105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54">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56">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6" name="Rectangle 1058">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Intranet VS Internet</a:t>
            </a:r>
          </a:p>
        </p:txBody>
      </p:sp>
      <p:sp>
        <p:nvSpPr>
          <p:cNvPr id="4" name="Footer Placeholder 3">
            <a:extLst>
              <a:ext uri="{FF2B5EF4-FFF2-40B4-BE49-F238E27FC236}">
                <a16:creationId xmlns:a16="http://schemas.microsoft.com/office/drawing/2014/main" id="{5D15BDF0-87C2-1A51-5EE6-D6551FE0B1E7}"/>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dirty="0">
                <a:solidFill>
                  <a:srgbClr val="92D050"/>
                </a:solidFill>
              </a:rPr>
              <a:t>08/26/23 Blue Team Con 2023</a:t>
            </a:r>
          </a:p>
        </p:txBody>
      </p:sp>
      <p:pic>
        <p:nvPicPr>
          <p:cNvPr id="6" name="Picture 5" descr="A screenshot of a computer program&#10;&#10;Description automatically generated">
            <a:extLst>
              <a:ext uri="{FF2B5EF4-FFF2-40B4-BE49-F238E27FC236}">
                <a16:creationId xmlns:a16="http://schemas.microsoft.com/office/drawing/2014/main" id="{2DF1B1CC-5E16-3A16-C55C-8D71AD21E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6" y="1696021"/>
            <a:ext cx="4840691" cy="4865016"/>
          </a:xfrm>
          <a:prstGeom prst="rect">
            <a:avLst/>
          </a:prstGeom>
        </p:spPr>
      </p:pic>
      <p:pic>
        <p:nvPicPr>
          <p:cNvPr id="1026" name="Picture 2">
            <a:extLst>
              <a:ext uri="{FF2B5EF4-FFF2-40B4-BE49-F238E27FC236}">
                <a16:creationId xmlns:a16="http://schemas.microsoft.com/office/drawing/2014/main" id="{0DCD681A-644C-036B-04A8-5C27DC336FD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9502" y="1863865"/>
            <a:ext cx="3238707" cy="18109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shot of a computer&#10;&#10;Description automatically generated">
            <a:extLst>
              <a:ext uri="{FF2B5EF4-FFF2-40B4-BE49-F238E27FC236}">
                <a16:creationId xmlns:a16="http://schemas.microsoft.com/office/drawing/2014/main" id="{DB04A712-9742-284A-B323-A89F75AA2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586" y="3962744"/>
            <a:ext cx="6311605" cy="2477304"/>
          </a:xfrm>
          <a:prstGeom prst="rect">
            <a:avLst/>
          </a:prstGeom>
        </p:spPr>
      </p:pic>
    </p:spTree>
    <p:extLst>
      <p:ext uri="{BB962C8B-B14F-4D97-AF65-F5344CB8AC3E}">
        <p14:creationId xmlns:p14="http://schemas.microsoft.com/office/powerpoint/2010/main" val="86727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Intranet VS Internet</a:t>
            </a:r>
          </a:p>
        </p:txBody>
      </p:sp>
      <p:sp>
        <p:nvSpPr>
          <p:cNvPr id="4" name="Footer Placeholder 3">
            <a:extLst>
              <a:ext uri="{FF2B5EF4-FFF2-40B4-BE49-F238E27FC236}">
                <a16:creationId xmlns:a16="http://schemas.microsoft.com/office/drawing/2014/main" id="{5D15BDF0-87C2-1A51-5EE6-D6551FE0B1E7}"/>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1371599" y="2318197"/>
            <a:ext cx="9724031" cy="3683358"/>
          </a:xfrm>
        </p:spPr>
        <p:txBody>
          <a:bodyPr anchor="ctr">
            <a:normAutofit/>
          </a:bodyPr>
          <a:lstStyle/>
          <a:p>
            <a:r>
              <a:rPr lang="en-US" sz="2000"/>
              <a:t>Logs – could potentially reveal malicious activity. But unsecured, or via malicious insider could log information leading to application takeover, privilege escalation.</a:t>
            </a:r>
          </a:p>
          <a:p>
            <a:r>
              <a:rPr lang="en-US" sz="2000"/>
              <a:t>To avoid:</a:t>
            </a:r>
          </a:p>
          <a:p>
            <a:pPr lvl="1"/>
            <a:r>
              <a:rPr lang="en-US" sz="2000"/>
              <a:t>Session tokens in URLs or headers visible in logs</a:t>
            </a:r>
          </a:p>
          <a:p>
            <a:pPr lvl="1"/>
            <a:r>
              <a:rPr lang="en-US" sz="2000"/>
              <a:t>Passwords visible in plain text</a:t>
            </a:r>
          </a:p>
          <a:p>
            <a:pPr lvl="1"/>
            <a:r>
              <a:rPr lang="en-US" sz="2000"/>
              <a:t>Password or sensitive values being base 64 encoded, easily decipherable or predictable, values visible in logs. (think base 64 Basic Auth headers)</a:t>
            </a:r>
          </a:p>
          <a:p>
            <a:pPr lvl="1"/>
            <a:r>
              <a:rPr lang="en-US" sz="2000"/>
              <a:t>Etc.</a:t>
            </a:r>
          </a:p>
        </p:txBody>
      </p:sp>
    </p:spTree>
    <p:extLst>
      <p:ext uri="{BB962C8B-B14F-4D97-AF65-F5344CB8AC3E}">
        <p14:creationId xmlns:p14="http://schemas.microsoft.com/office/powerpoint/2010/main" val="2411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Limited Functionality</a:t>
            </a:r>
          </a:p>
        </p:txBody>
      </p:sp>
      <p:sp>
        <p:nvSpPr>
          <p:cNvPr id="4" name="Footer Placeholder 3">
            <a:extLst>
              <a:ext uri="{FF2B5EF4-FFF2-40B4-BE49-F238E27FC236}">
                <a16:creationId xmlns:a16="http://schemas.microsoft.com/office/drawing/2014/main" id="{226A9706-0D7E-5308-D778-1A5A199B4E2E}"/>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dirty="0">
                <a:solidFill>
                  <a:srgbClr val="92D050"/>
                </a:solidFill>
              </a:rPr>
              <a:t>08/26/23 Blue Team Con 2023</a:t>
            </a:r>
          </a:p>
        </p:txBody>
      </p:sp>
      <p:graphicFrame>
        <p:nvGraphicFramePr>
          <p:cNvPr id="6" name="Content Placeholder 2">
            <a:extLst>
              <a:ext uri="{FF2B5EF4-FFF2-40B4-BE49-F238E27FC236}">
                <a16:creationId xmlns:a16="http://schemas.microsoft.com/office/drawing/2014/main" id="{DA7A5EF4-92C8-328D-8A21-328A93E58A31}"/>
              </a:ext>
            </a:extLst>
          </p:cNvPr>
          <p:cNvGraphicFramePr>
            <a:graphicFrameLocks noGrp="1"/>
          </p:cNvGraphicFramePr>
          <p:nvPr>
            <p:ph idx="1"/>
            <p:extLst>
              <p:ext uri="{D42A27DB-BD31-4B8C-83A1-F6EECF244321}">
                <p14:modId xmlns:p14="http://schemas.microsoft.com/office/powerpoint/2010/main" val="10957287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12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Limited Functionality</a:t>
            </a:r>
          </a:p>
        </p:txBody>
      </p:sp>
      <p:sp>
        <p:nvSpPr>
          <p:cNvPr id="4" name="Footer Placeholder 3">
            <a:extLst>
              <a:ext uri="{FF2B5EF4-FFF2-40B4-BE49-F238E27FC236}">
                <a16:creationId xmlns:a16="http://schemas.microsoft.com/office/drawing/2014/main" id="{226A9706-0D7E-5308-D778-1A5A199B4E2E}"/>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dirty="0">
                <a:solidFill>
                  <a:srgbClr val="92D050"/>
                </a:solidFill>
              </a:rPr>
              <a:t>08/26/23 Blue Team Con 2023</a:t>
            </a:r>
          </a:p>
        </p:txBody>
      </p:sp>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4810259" y="649480"/>
            <a:ext cx="6555347" cy="5546047"/>
          </a:xfrm>
        </p:spPr>
        <p:txBody>
          <a:bodyPr anchor="ctr">
            <a:normAutofit/>
          </a:bodyPr>
          <a:lstStyle/>
          <a:p>
            <a:pPr marL="0" marR="0">
              <a:spcBef>
                <a:spcPts val="0"/>
              </a:spcBef>
              <a:spcAft>
                <a:spcPts val="0"/>
              </a:spcAft>
            </a:pPr>
            <a:endParaRPr lang="en-US" sz="1700" kern="1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700" kern="100" dirty="0">
                <a:effectLst/>
                <a:latin typeface="Times New Roman" panose="02020603050405020304" pitchFamily="18" charset="0"/>
                <a:ea typeface="Calibri" panose="020F0502020204030204" pitchFamily="34" charset="0"/>
              </a:rPr>
              <a:t>APP.com/Stuff/</a:t>
            </a:r>
            <a:r>
              <a:rPr lang="en-US" sz="1700" b="1" kern="100" dirty="0" err="1">
                <a:effectLst/>
                <a:latin typeface="Times New Roman" panose="02020603050405020304" pitchFamily="18" charset="0"/>
                <a:ea typeface="Calibri" panose="020F0502020204030204" pitchFamily="34" charset="0"/>
              </a:rPr>
              <a:t>errorsubmit.cfm</a:t>
            </a:r>
            <a:endParaRPr lang="en-US" sz="1700" kern="100" dirty="0">
              <a:effectLst/>
              <a:latin typeface="Times New Roman" panose="02020603050405020304" pitchFamily="18" charset="0"/>
              <a:ea typeface="Calibri" panose="020F0502020204030204" pitchFamily="34" charset="0"/>
            </a:endParaRPr>
          </a:p>
          <a:p>
            <a:pPr marL="0" marR="0" indent="0">
              <a:spcBef>
                <a:spcPts val="0"/>
              </a:spcBef>
              <a:spcAft>
                <a:spcPts val="0"/>
              </a:spcAft>
              <a:buNone/>
            </a:pPr>
            <a:r>
              <a:rPr lang="en-US" sz="1700" kern="100" dirty="0">
                <a:effectLst/>
                <a:latin typeface="Times New Roman" panose="02020603050405020304" pitchFamily="18" charset="0"/>
                <a:ea typeface="Calibri" panose="020F0502020204030204" pitchFamily="34" charset="0"/>
              </a:rPr>
              <a:t> </a:t>
            </a:r>
          </a:p>
          <a:p>
            <a:pPr marL="457200" lvl="1" indent="0">
              <a:spcBef>
                <a:spcPts val="0"/>
              </a:spcBef>
              <a:buNone/>
            </a:pPr>
            <a:r>
              <a:rPr lang="en-US" sz="1700" i="1" kern="100" dirty="0">
                <a:effectLst/>
                <a:latin typeface="Times New Roman" panose="02020603050405020304" pitchFamily="18" charset="0"/>
                <a:ea typeface="Calibri" panose="020F0502020204030204" pitchFamily="34" charset="0"/>
              </a:rPr>
              <a:t>An error has occurred. Please complete the following information, blah blah blah:</a:t>
            </a:r>
            <a:endParaRPr lang="en-US" sz="1700"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1700" i="1" kern="100" dirty="0">
                <a:effectLst/>
                <a:latin typeface="Times New Roman" panose="02020603050405020304" pitchFamily="18" charset="0"/>
                <a:ea typeface="Calibri" panose="020F0502020204030204" pitchFamily="34" charset="0"/>
              </a:rPr>
              <a:t>ID:</a:t>
            </a:r>
            <a:endParaRPr lang="en-US" sz="1700"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1700" i="1" kern="100" dirty="0">
                <a:effectLst/>
                <a:latin typeface="Times New Roman" panose="02020603050405020304" pitchFamily="18" charset="0"/>
                <a:ea typeface="Calibri" panose="020F0502020204030204" pitchFamily="34" charset="0"/>
              </a:rPr>
              <a:t>Email:</a:t>
            </a:r>
            <a:endParaRPr lang="en-US" sz="1700"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1700" i="1" kern="100" dirty="0">
                <a:effectLst/>
                <a:latin typeface="Times New Roman" panose="02020603050405020304" pitchFamily="18" charset="0"/>
                <a:ea typeface="Calibri" panose="020F0502020204030204" pitchFamily="34" charset="0"/>
              </a:rPr>
              <a:t>Phone:</a:t>
            </a:r>
            <a:endParaRPr lang="en-US" sz="1700" kern="100" dirty="0">
              <a:effectLst/>
              <a:latin typeface="Times New Roman" panose="02020603050405020304" pitchFamily="18" charset="0"/>
              <a:ea typeface="Calibri" panose="020F0502020204030204" pitchFamily="34" charset="0"/>
            </a:endParaRPr>
          </a:p>
          <a:p>
            <a:pPr marL="457200" lvl="1" indent="0">
              <a:spcBef>
                <a:spcPts val="0"/>
              </a:spcBef>
              <a:buNone/>
            </a:pPr>
            <a:r>
              <a:rPr lang="en-US" sz="1700" i="1" kern="100" dirty="0">
                <a:effectLst/>
                <a:latin typeface="Times New Roman" panose="02020603050405020304" pitchFamily="18" charset="0"/>
                <a:ea typeface="Calibri" panose="020F0502020204030204" pitchFamily="34" charset="0"/>
              </a:rPr>
              <a:t>[Next Button Here]</a:t>
            </a:r>
            <a:endParaRPr lang="en-US" sz="1700" kern="100" dirty="0">
              <a:effectLst/>
              <a:latin typeface="Times New Roman" panose="02020603050405020304" pitchFamily="18" charset="0"/>
              <a:ea typeface="Calibri" panose="020F0502020204030204" pitchFamily="34" charset="0"/>
            </a:endParaRPr>
          </a:p>
          <a:p>
            <a:pPr marL="0" marR="0" indent="0">
              <a:spcBef>
                <a:spcPts val="0"/>
              </a:spcBef>
              <a:spcAft>
                <a:spcPts val="0"/>
              </a:spcAft>
              <a:buNone/>
            </a:pPr>
            <a:r>
              <a:rPr lang="en-US" sz="1700" i="1" kern="100" dirty="0">
                <a:effectLst/>
                <a:latin typeface="Times New Roman" panose="02020603050405020304" pitchFamily="18" charset="0"/>
                <a:ea typeface="Calibri" panose="020F0502020204030204" pitchFamily="34" charset="0"/>
              </a:rPr>
              <a:t> </a:t>
            </a:r>
            <a:endParaRPr lang="en-US" sz="1700" kern="1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700" kern="100" dirty="0">
                <a:effectLst/>
                <a:latin typeface="Times New Roman" panose="02020603050405020304" pitchFamily="18" charset="0"/>
                <a:ea typeface="Calibri" panose="020F0502020204030204" pitchFamily="34" charset="0"/>
              </a:rPr>
              <a:t>Found request this triggered, emailing an admin. Found could use to email anyone as admin. Turn into email bomb, use for phishing, bypassing spam filters as valid company email:</a:t>
            </a:r>
          </a:p>
          <a:p>
            <a:pPr marL="0" marR="0" indent="0">
              <a:spcBef>
                <a:spcPts val="0"/>
              </a:spcBef>
              <a:spcAft>
                <a:spcPts val="0"/>
              </a:spcAft>
              <a:buNone/>
            </a:pPr>
            <a:r>
              <a:rPr lang="en-US" sz="1700" kern="100" dirty="0">
                <a:effectLst/>
                <a:latin typeface="Times New Roman" panose="02020603050405020304" pitchFamily="18" charset="0"/>
                <a:ea typeface="Calibri" panose="020F0502020204030204" pitchFamily="34" charset="0"/>
              </a:rPr>
              <a:t> </a:t>
            </a:r>
          </a:p>
          <a:p>
            <a:pPr marL="457200" lvl="1" indent="0">
              <a:spcBef>
                <a:spcPts val="0"/>
              </a:spcBef>
              <a:buNone/>
            </a:pPr>
            <a:r>
              <a:rPr lang="en-US" sz="1700" kern="100" dirty="0">
                <a:effectLst/>
                <a:latin typeface="Times New Roman" panose="02020603050405020304" pitchFamily="18" charset="0"/>
                <a:ea typeface="Calibri" panose="020F0502020204030204" pitchFamily="34" charset="0"/>
              </a:rPr>
              <a:t>POST /Things/</a:t>
            </a:r>
            <a:r>
              <a:rPr lang="en-US" sz="1700" kern="100" dirty="0" err="1">
                <a:effectLst/>
                <a:latin typeface="Times New Roman" panose="02020603050405020304" pitchFamily="18" charset="0"/>
                <a:ea typeface="Calibri" panose="020F0502020204030204" pitchFamily="34" charset="0"/>
              </a:rPr>
              <a:t>searchSite.cfm</a:t>
            </a:r>
            <a:r>
              <a:rPr lang="en-US" sz="1700" kern="100" dirty="0">
                <a:effectLst/>
                <a:latin typeface="Times New Roman" panose="02020603050405020304" pitchFamily="18" charset="0"/>
                <a:ea typeface="Calibri" panose="020F0502020204030204" pitchFamily="34" charset="0"/>
              </a:rPr>
              <a:t> HTTP/1.1</a:t>
            </a:r>
          </a:p>
          <a:p>
            <a:pPr marL="457200" lvl="1" indent="0">
              <a:spcBef>
                <a:spcPts val="0"/>
              </a:spcBef>
              <a:buNone/>
            </a:pPr>
            <a:r>
              <a:rPr lang="en-US" sz="1700" kern="100" dirty="0">
                <a:effectLst/>
                <a:latin typeface="Times New Roman" panose="02020603050405020304" pitchFamily="18" charset="0"/>
                <a:ea typeface="Calibri" panose="020F0502020204030204" pitchFamily="34" charset="0"/>
              </a:rPr>
              <a:t> </a:t>
            </a:r>
          </a:p>
          <a:p>
            <a:pPr marL="457200" lvl="1" indent="0">
              <a:spcBef>
                <a:spcPts val="0"/>
              </a:spcBef>
              <a:buNone/>
            </a:pPr>
            <a:r>
              <a:rPr lang="en-US" sz="1700" kern="100" dirty="0">
                <a:effectLst/>
                <a:latin typeface="Times New Roman" panose="02020603050405020304" pitchFamily="18" charset="0"/>
                <a:ea typeface="Calibri" panose="020F0502020204030204" pitchFamily="34" charset="0"/>
              </a:rPr>
              <a:t>Diagnostics=</a:t>
            </a:r>
            <a:r>
              <a:rPr lang="en-US" sz="1700" kern="100" dirty="0" err="1">
                <a:effectLst/>
                <a:latin typeface="Times New Roman" panose="02020603050405020304" pitchFamily="18" charset="0"/>
                <a:ea typeface="Calibri" panose="020F0502020204030204" pitchFamily="34" charset="0"/>
              </a:rPr>
              <a:t>arbitraryt+text&amp;DateTime</a:t>
            </a:r>
            <a:r>
              <a:rPr lang="en-US" sz="1700" kern="100" dirty="0">
                <a:effectLst/>
                <a:latin typeface="Times New Roman" panose="02020603050405020304" pitchFamily="18" charset="0"/>
                <a:ea typeface="Calibri" panose="020F0502020204030204" pitchFamily="34" charset="0"/>
              </a:rPr>
              <a:t>=URL Encoded Time </a:t>
            </a:r>
            <a:r>
              <a:rPr lang="en-US" sz="1700" kern="100" dirty="0" err="1">
                <a:effectLst/>
                <a:latin typeface="Times New Roman" panose="02020603050405020304" pitchFamily="18" charset="0"/>
                <a:ea typeface="Calibri" panose="020F0502020204030204" pitchFamily="34" charset="0"/>
              </a:rPr>
              <a:t>Value&amp;Browser</a:t>
            </a:r>
            <a:r>
              <a:rPr lang="en-US" sz="1700" kern="100" dirty="0">
                <a:effectLst/>
                <a:latin typeface="Times New Roman" panose="02020603050405020304" pitchFamily="18" charset="0"/>
                <a:ea typeface="Calibri" panose="020F0502020204030204" pitchFamily="34" charset="0"/>
              </a:rPr>
              <a:t>=</a:t>
            </a:r>
            <a:r>
              <a:rPr lang="en-US" sz="1700" kern="100" dirty="0" err="1">
                <a:effectLst/>
                <a:latin typeface="Times New Roman" panose="02020603050405020304" pitchFamily="18" charset="0"/>
                <a:ea typeface="Calibri" panose="020F0502020204030204" pitchFamily="34" charset="0"/>
              </a:rPr>
              <a:t>values&amp;RemoteAddress</a:t>
            </a:r>
            <a:r>
              <a:rPr lang="en-US" sz="1700" kern="100" dirty="0">
                <a:effectLst/>
                <a:latin typeface="Times New Roman" panose="02020603050405020304" pitchFamily="18" charset="0"/>
                <a:ea typeface="Calibri" panose="020F0502020204030204" pitchFamily="34" charset="0"/>
              </a:rPr>
              <a:t>=</a:t>
            </a:r>
            <a:r>
              <a:rPr lang="en-US" sz="1700" kern="100" dirty="0" err="1">
                <a:effectLst/>
                <a:latin typeface="Times New Roman" panose="02020603050405020304" pitchFamily="18" charset="0"/>
                <a:ea typeface="Calibri" panose="020F0502020204030204" pitchFamily="34" charset="0"/>
              </a:rPr>
              <a:t>IP&amp;blahblah</a:t>
            </a:r>
            <a:r>
              <a:rPr lang="en-US" sz="1700" kern="100" dirty="0">
                <a:effectLst/>
                <a:latin typeface="Times New Roman" panose="02020603050405020304" pitchFamily="18" charset="0"/>
                <a:ea typeface="Calibri" panose="020F0502020204030204" pitchFamily="34" charset="0"/>
              </a:rPr>
              <a:t>=</a:t>
            </a:r>
            <a:r>
              <a:rPr lang="en-US" sz="1700" kern="100" dirty="0" err="1">
                <a:effectLst/>
                <a:latin typeface="Times New Roman" panose="02020603050405020304" pitchFamily="18" charset="0"/>
                <a:ea typeface="Calibri" panose="020F0502020204030204" pitchFamily="34" charset="0"/>
              </a:rPr>
              <a:t>stuff&amp;</a:t>
            </a:r>
            <a:r>
              <a:rPr lang="en-US" sz="1700" b="1" kern="100" dirty="0" err="1">
                <a:effectLst/>
                <a:latin typeface="Times New Roman" panose="02020603050405020304" pitchFamily="18" charset="0"/>
                <a:ea typeface="Calibri" panose="020F0502020204030204" pitchFamily="34" charset="0"/>
              </a:rPr>
              <a:t>QueryString</a:t>
            </a:r>
            <a:r>
              <a:rPr lang="en-US" sz="1700" b="1" kern="100" dirty="0">
                <a:effectLst/>
                <a:latin typeface="Times New Roman" panose="02020603050405020304" pitchFamily="18" charset="0"/>
                <a:ea typeface="Calibri" panose="020F0502020204030204" pitchFamily="34" charset="0"/>
              </a:rPr>
              <a:t>=[HTML injection and arbitrary URL possible here]</a:t>
            </a:r>
            <a:r>
              <a:rPr lang="en-US" sz="1700" kern="100" dirty="0">
                <a:effectLst/>
                <a:latin typeface="Times New Roman" panose="02020603050405020304" pitchFamily="18" charset="0"/>
                <a:ea typeface="Calibri" panose="020F0502020204030204" pitchFamily="34" charset="0"/>
              </a:rPr>
              <a:t>&amp;</a:t>
            </a:r>
            <a:r>
              <a:rPr lang="en-US" sz="1700" b="1" kern="100" dirty="0">
                <a:effectLst/>
                <a:latin typeface="Times New Roman" panose="02020603050405020304" pitchFamily="18" charset="0"/>
                <a:ea typeface="Calibri" panose="020F0502020204030204" pitchFamily="34" charset="0"/>
              </a:rPr>
              <a:t>Mailto=</a:t>
            </a:r>
            <a:r>
              <a:rPr lang="en-US" sz="1700" b="1" kern="100" dirty="0">
                <a:effectLst/>
                <a:highlight>
                  <a:srgbClr val="FFFF00"/>
                </a:highlight>
                <a:latin typeface="Times New Roman" panose="02020603050405020304" pitchFamily="18" charset="0"/>
                <a:ea typeface="Calibri" panose="020F0502020204030204" pitchFamily="34" charset="0"/>
              </a:rPr>
              <a:t>VictimEmail@mail.com</a:t>
            </a:r>
            <a:endParaRPr lang="en-US" sz="1700" kern="100" dirty="0">
              <a:effectLst/>
              <a:latin typeface="Times New Roman" panose="02020603050405020304" pitchFamily="18" charset="0"/>
              <a:ea typeface="Calibri" panose="020F0502020204030204" pitchFamily="34" charset="0"/>
            </a:endParaRPr>
          </a:p>
          <a:p>
            <a:pPr marL="0" marR="0" indent="0">
              <a:spcBef>
                <a:spcPts val="0"/>
              </a:spcBef>
              <a:spcAft>
                <a:spcPts val="0"/>
              </a:spcAft>
              <a:buNone/>
            </a:pPr>
            <a:r>
              <a:rPr lang="en-US" sz="1700" kern="1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1700" kern="100" dirty="0">
                <a:effectLst/>
                <a:latin typeface="Times New Roman" panose="02020603050405020304" pitchFamily="18" charset="0"/>
                <a:ea typeface="Calibri" panose="020F0502020204030204" pitchFamily="34" charset="0"/>
              </a:rPr>
              <a:t>Could then </a:t>
            </a:r>
            <a:r>
              <a:rPr lang="en-US" sz="1700" b="1" kern="100" dirty="0">
                <a:effectLst/>
                <a:latin typeface="Times New Roman" panose="02020603050405020304" pitchFamily="18" charset="0"/>
                <a:ea typeface="Calibri" panose="020F0502020204030204" pitchFamily="34" charset="0"/>
              </a:rPr>
              <a:t>automate</a:t>
            </a:r>
            <a:r>
              <a:rPr lang="en-US" sz="1700" kern="100" dirty="0">
                <a:effectLst/>
                <a:latin typeface="Times New Roman" panose="02020603050405020304" pitchFamily="18" charset="0"/>
                <a:ea typeface="Calibri" panose="020F0502020204030204" pitchFamily="34" charset="0"/>
              </a:rPr>
              <a:t> this in </a:t>
            </a:r>
            <a:r>
              <a:rPr lang="en-US" sz="1700" b="1" kern="100" dirty="0">
                <a:effectLst/>
                <a:latin typeface="Times New Roman" panose="02020603050405020304" pitchFamily="18" charset="0"/>
                <a:ea typeface="Calibri" panose="020F0502020204030204" pitchFamily="34" charset="0"/>
              </a:rPr>
              <a:t>Burp Intruder</a:t>
            </a:r>
            <a:endParaRPr lang="en-US" sz="1700" kern="100" dirty="0">
              <a:effectLst/>
              <a:latin typeface="Times New Roman" panose="02020603050405020304" pitchFamily="18" charset="0"/>
              <a:ea typeface="Calibri" panose="020F0502020204030204" pitchFamily="34" charset="0"/>
            </a:endParaRPr>
          </a:p>
          <a:p>
            <a:pPr lvl="1"/>
            <a:endParaRPr lang="en-US" sz="1700" dirty="0"/>
          </a:p>
        </p:txBody>
      </p:sp>
    </p:spTree>
    <p:extLst>
      <p:ext uri="{BB962C8B-B14F-4D97-AF65-F5344CB8AC3E}">
        <p14:creationId xmlns:p14="http://schemas.microsoft.com/office/powerpoint/2010/main" val="274430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F16F-8193-A710-C68B-39B88778705C}"/>
              </a:ext>
            </a:extLst>
          </p:cNvPr>
          <p:cNvSpPr>
            <a:spLocks noGrp="1"/>
          </p:cNvSpPr>
          <p:nvPr>
            <p:ph type="title"/>
          </p:nvPr>
        </p:nvSpPr>
        <p:spPr>
          <a:xfrm>
            <a:off x="976746" y="3703975"/>
            <a:ext cx="4337858" cy="2398713"/>
          </a:xfrm>
        </p:spPr>
        <p:txBody>
          <a:bodyPr>
            <a:normAutofit/>
          </a:bodyPr>
          <a:lstStyle/>
          <a:p>
            <a:pPr algn="ctr"/>
            <a:r>
              <a:rPr lang="en-US" sz="4000"/>
              <a:t>Information Disclosure: Path To High or Crit</a:t>
            </a:r>
          </a:p>
        </p:txBody>
      </p:sp>
      <p:pic>
        <p:nvPicPr>
          <p:cNvPr id="6" name="Picture 5">
            <a:extLst>
              <a:ext uri="{FF2B5EF4-FFF2-40B4-BE49-F238E27FC236}">
                <a16:creationId xmlns:a16="http://schemas.microsoft.com/office/drawing/2014/main" id="{FCAB4C72-01E7-17E8-F7BC-3B6676BBB69C}"/>
              </a:ext>
            </a:extLst>
          </p:cNvPr>
          <p:cNvPicPr>
            <a:picLocks noChangeAspect="1"/>
          </p:cNvPicPr>
          <p:nvPr/>
        </p:nvPicPr>
        <p:blipFill rotWithShape="1">
          <a:blip r:embed="rId2"/>
          <a:srcRect t="34725" b="13276"/>
          <a:stretch/>
        </p:blipFill>
        <p:spPr>
          <a:xfrm>
            <a:off x="2" y="10"/>
            <a:ext cx="12191999" cy="3154014"/>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3" name="Content Placeholder 2">
            <a:extLst>
              <a:ext uri="{FF2B5EF4-FFF2-40B4-BE49-F238E27FC236}">
                <a16:creationId xmlns:a16="http://schemas.microsoft.com/office/drawing/2014/main" id="{E419ABA7-3A59-10F3-026E-CE3E8393AF49}"/>
              </a:ext>
            </a:extLst>
          </p:cNvPr>
          <p:cNvSpPr>
            <a:spLocks noGrp="1"/>
          </p:cNvSpPr>
          <p:nvPr>
            <p:ph idx="1"/>
          </p:nvPr>
        </p:nvSpPr>
        <p:spPr>
          <a:xfrm>
            <a:off x="6096000" y="3703975"/>
            <a:ext cx="5257800" cy="2398713"/>
          </a:xfrm>
        </p:spPr>
        <p:txBody>
          <a:bodyPr anchor="ctr">
            <a:normAutofit/>
          </a:bodyPr>
          <a:lstStyle/>
          <a:p>
            <a:r>
              <a:rPr lang="en-US" sz="2000" dirty="0"/>
              <a:t>Finding high privileged or developer username IDs, potentially using them to emulate them and their privileges.</a:t>
            </a:r>
          </a:p>
          <a:p>
            <a:r>
              <a:rPr lang="en-US" sz="2000" dirty="0"/>
              <a:t>Replacing my user identifier with theirs in request…</a:t>
            </a:r>
          </a:p>
          <a:p>
            <a:r>
              <a:rPr lang="en-US" sz="2000" dirty="0"/>
              <a:t>Match and replace in Burp in requests or responses.</a:t>
            </a:r>
          </a:p>
        </p:txBody>
      </p:sp>
      <p:sp>
        <p:nvSpPr>
          <p:cNvPr id="4" name="Footer Placeholder 3">
            <a:extLst>
              <a:ext uri="{FF2B5EF4-FFF2-40B4-BE49-F238E27FC236}">
                <a16:creationId xmlns:a16="http://schemas.microsoft.com/office/drawing/2014/main" id="{8F7B4B0C-ACDC-AEC7-AE86-5B23D8707F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dirty="0"/>
              <a:t>08/26/23 Blue Team Con 2023</a:t>
            </a:r>
          </a:p>
        </p:txBody>
      </p:sp>
    </p:spTree>
    <p:extLst>
      <p:ext uri="{BB962C8B-B14F-4D97-AF65-F5344CB8AC3E}">
        <p14:creationId xmlns:p14="http://schemas.microsoft.com/office/powerpoint/2010/main" val="1105787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1738</Words>
  <Application>Microsoft Office PowerPoint</Application>
  <PresentationFormat>Widescreen</PresentationFormat>
  <Paragraphs>200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Can’t Trust These Logs</vt:lpstr>
      <vt:lpstr>Assumptions</vt:lpstr>
      <vt:lpstr>Intranet VS Internet</vt:lpstr>
      <vt:lpstr>Intranet VS Internet</vt:lpstr>
      <vt:lpstr>Intranet VS Internet</vt:lpstr>
      <vt:lpstr>Intranet VS Internet</vt:lpstr>
      <vt:lpstr>Limited Functionality</vt:lpstr>
      <vt:lpstr>Limited Functionality</vt:lpstr>
      <vt:lpstr>Information Disclosure: Path To High or Crit</vt:lpstr>
      <vt:lpstr>GUI’s locked down. But the API…</vt:lpstr>
      <vt:lpstr>GUI’s locked down. But the API…</vt:lpstr>
      <vt:lpstr>GUI’s locked down. But the API…</vt:lpstr>
      <vt:lpstr>User impersonation…now what</vt:lpstr>
      <vt:lpstr>Overly Verbose Error</vt:lpstr>
      <vt:lpstr>Overly Verbose Error</vt:lpstr>
      <vt:lpstr>Overly Verbose Error</vt:lpstr>
      <vt:lpstr>Further Research, Building Upon Known Knowns</vt:lpstr>
      <vt:lpstr>Cookie Stripping </vt:lpstr>
      <vt:lpstr>Bringing It Back To Logs</vt:lpstr>
      <vt:lpstr>What can be done</vt:lpstr>
      <vt:lpstr>DIY (Ethically):Google Dorks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 Trust These Logs</dc:title>
  <dc:creator>Jose Martinez</dc:creator>
  <cp:lastModifiedBy>Jose Martinez</cp:lastModifiedBy>
  <cp:revision>32</cp:revision>
  <dcterms:created xsi:type="dcterms:W3CDTF">2023-07-13T03:04:59Z</dcterms:created>
  <dcterms:modified xsi:type="dcterms:W3CDTF">2023-08-26T02:27:46Z</dcterms:modified>
</cp:coreProperties>
</file>