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7" r:id="rId12"/>
    <p:sldId id="278" r:id="rId13"/>
    <p:sldId id="267" r:id="rId14"/>
    <p:sldId id="284" r:id="rId15"/>
    <p:sldId id="268" r:id="rId16"/>
    <p:sldId id="263" r:id="rId17"/>
    <p:sldId id="271" r:id="rId18"/>
    <p:sldId id="272" r:id="rId19"/>
    <p:sldId id="273" r:id="rId20"/>
    <p:sldId id="279" r:id="rId21"/>
    <p:sldId id="280" r:id="rId22"/>
    <p:sldId id="274" r:id="rId23"/>
    <p:sldId id="275" r:id="rId24"/>
    <p:sldId id="276" r:id="rId25"/>
    <p:sldId id="283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570"/>
    <a:srgbClr val="7180AC"/>
    <a:srgbClr val="A8D0DB"/>
    <a:srgbClr val="E49273"/>
    <a:srgbClr val="FF7E79"/>
    <a:srgbClr val="A37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/>
    <p:restoredTop sz="86407"/>
  </p:normalViewPr>
  <p:slideViewPr>
    <p:cSldViewPr snapToGrid="0" snapToObjects="1">
      <p:cViewPr varScale="1">
        <p:scale>
          <a:sx n="93" d="100"/>
          <a:sy n="93" d="100"/>
        </p:scale>
        <p:origin x="63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F655-1043-0440-BBEB-A2F7AF48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5C02C-7603-D54D-B0EF-8FB3F2732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33BE-B4BC-C540-9A35-68FCA4D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8E5DF-4ED5-7642-8A28-604421E1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D5B2-BEF6-AA4F-B32E-58E10996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37C6-35F3-F74C-8B33-132AA95B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ABB06-9F1F-BC4D-B3F9-5ACDDCFFC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5B2C-E97E-BD4A-B6D7-00E9DA67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C954-25A4-A343-A2EE-D8C5E57B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DBD6-A177-DE4F-B9ED-9BAA435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8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D7458-785F-574B-A7E3-61A22ACED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8F86-7305-B349-BC6F-D6F74A2EC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0262-1AFD-1A49-BE0F-48DBC2E5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2CC9-C32B-5F4B-AA8F-0C369609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018A-29EF-9547-9D51-6B92128D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8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0DA0-2017-C94A-A808-96B37EF7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BD75-C62A-1A49-B182-3EB0718D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F43E-06C7-544C-8390-9F08DF7C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A855F-1BCB-9E4E-9C02-C180F370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F0486-633A-E449-A199-5C3BF17B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4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B6BC-BEE9-D044-8870-22B27C1E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6348B-1A4B-254E-8BC0-5A09DD55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DD0D-33AF-E545-9723-E3A2DECA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E84D-0AAC-8F44-B9DA-3E6E3D3E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9E72-F113-3647-9DA0-1BD59769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DFF8-93DA-3247-9C81-5E96A156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9EF0-0FAB-0946-8E0D-180F9411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A92C8-E224-7A45-B4FE-166DFF74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BF94D-D43C-B145-AD71-2ABF15F1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61B32-94D2-7A46-9F11-FCAEB262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E58B-ED66-0E46-9CD0-8EB3586D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6AF5-6FE4-D348-AD6E-B141F5F0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A871-A15F-C14B-95C0-944AB2FF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183B7-66A8-E04B-A891-25DF64EE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723D1-ACA1-5340-ACA0-5AFB31401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BCAEF-19E3-2343-880B-58149AB6B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1FBAB-5853-6643-A2AA-3D74FE2A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4BC71-0951-894E-90A5-88B0B7A2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19146-471B-1B44-9988-8F4A7C80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A4E9-3C6A-6A4C-B300-03AB0B7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261A3-8CEA-AB49-9742-C951AA97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5694E-4017-8443-B679-D243292A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0E962-7F51-9C4E-A560-650516F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DCB6B-E759-774C-A1D9-7DB27D2C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BD5E0-5D7E-0B40-AB4A-8F538877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12058-0CFB-D145-9636-4A7FD9F7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02E1-EBA8-3040-B541-7AF9FFCD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A840-4E48-1043-AC37-932D2953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CDD5D-5974-B64D-8181-C09E4777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6D5EF-4E7F-B04B-A456-D00B0B62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ECE7C-0B6D-DB43-96BC-04D95FEB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70325-0139-A049-9599-B3774D81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A9CB-B7AE-C044-97F4-CB014D09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A0D18-6259-204E-BA60-2F14006D9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33D39-B3B8-7F4D-957C-F30279EBE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BDAE1-4C28-BC45-94F5-9B607E7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C3769-3DC7-FB42-85DF-AA676C8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B8C2C-3C4C-914E-9E1C-C85458BC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C4065-5526-FC4B-913C-5F7A652F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97A32-9DF5-4041-846B-25C28720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B0B3-83FE-B64E-8F48-7E12A8B44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6328-042A-C348-BE62-E43453D23065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6151-7DFD-F148-B589-298C2DE1D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A64A6-A510-7D48-A217-7A3F3332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66C9-F3A8-1547-B350-D9557F3F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research/wp-content/uploads/2006/04/tr-2006-45.pdf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8.58.116.113:4200/add-course" TargetMode="External"/><Relationship Id="rId2" Type="http://schemas.openxmlformats.org/officeDocument/2006/relationships/hyperlink" Target="http://198.58.116.113:4200/course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98.58.116.113:4200/instructors" TargetMode="External"/><Relationship Id="rId4" Type="http://schemas.openxmlformats.org/officeDocument/2006/relationships/hyperlink" Target="http://198.58.116.113:4200/edit-course/EE240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98.58.116.113:4200/instructors/SAA" TargetMode="External"/><Relationship Id="rId2" Type="http://schemas.openxmlformats.org/officeDocument/2006/relationships/hyperlink" Target="http://198.58.116.113:4200/add-instructo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98.58.116.113:4200/courses/EE240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BDB48D-D4D0-5549-AA48-846DE6924DAF}"/>
              </a:ext>
            </a:extLst>
          </p:cNvPr>
          <p:cNvSpPr/>
          <p:nvPr/>
        </p:nvSpPr>
        <p:spPr>
          <a:xfrm>
            <a:off x="304799" y="282028"/>
            <a:ext cx="11582400" cy="6306991"/>
          </a:xfrm>
          <a:prstGeom prst="roundRect">
            <a:avLst>
              <a:gd name="adj" fmla="val 5091"/>
            </a:avLst>
          </a:prstGeom>
          <a:solidFill>
            <a:srgbClr val="2B4570"/>
          </a:solidFill>
          <a:ln w="203200"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B457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28E94-9AD4-554F-8A8B-C9CBDF1DDF5D}"/>
              </a:ext>
            </a:extLst>
          </p:cNvPr>
          <p:cNvSpPr txBox="1"/>
          <p:nvPr/>
        </p:nvSpPr>
        <p:spPr>
          <a:xfrm>
            <a:off x="-1" y="982176"/>
            <a:ext cx="121920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Instructor-Course Assignment Application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aka </a:t>
            </a:r>
            <a:r>
              <a:rPr lang="en-US" sz="3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 </a:t>
            </a:r>
            <a:r>
              <a:rPr lang="en-US" sz="3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coursebrew </a:t>
            </a:r>
            <a:r>
              <a:rPr lang="en-US" sz="3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</a:t>
            </a:r>
            <a:endParaRPr lang="en-US" sz="3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Sponsor: Dr. C. Rich Compeau, Texas State University, Ingram School of Engineering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Team Members: David Johnson, Kiana McDaniel, Phillip Tran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Faculty Advisor: Dr. C. Rich Compeau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7FC7-EA9D-2A4A-B138-A2BD1789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30" y="2561027"/>
            <a:ext cx="1842770" cy="19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3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CB5412-5420-D84A-B817-2D679DAAC973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F96D9-7E41-2D41-A454-877711D9EABF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20C683-6A71-F542-BAFD-1789BE51CD94}"/>
              </a:ext>
            </a:extLst>
          </p:cNvPr>
          <p:cNvSpPr/>
          <p:nvPr/>
        </p:nvSpPr>
        <p:spPr>
          <a:xfrm>
            <a:off x="2631407" y="145904"/>
            <a:ext cx="9536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Making an Instructor-Course 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648A7-B07D-9D44-9A46-629F7ABE2805}"/>
              </a:ext>
            </a:extLst>
          </p:cNvPr>
          <p:cNvSpPr txBox="1"/>
          <p:nvPr/>
        </p:nvSpPr>
        <p:spPr>
          <a:xfrm>
            <a:off x="4968127" y="1246195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 refreshes </a:t>
            </a:r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</a:t>
            </a:r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4" descr="https://i.gyazo.com/532a9e14d3850a995786b204e743c2fc.png">
            <a:extLst>
              <a:ext uri="{FF2B5EF4-FFF2-40B4-BE49-F238E27FC236}">
                <a16:creationId xmlns:a16="http://schemas.microsoft.com/office/drawing/2014/main" id="{6E1B0EEB-95C5-A641-B251-6BC8DFB1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78" y="1951581"/>
            <a:ext cx="9536843" cy="420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FD01F43-777B-41B8-96DE-D8B41679D9E5}"/>
              </a:ext>
            </a:extLst>
          </p:cNvPr>
          <p:cNvSpPr/>
          <p:nvPr/>
        </p:nvSpPr>
        <p:spPr>
          <a:xfrm rot="7076406">
            <a:off x="3902781" y="3845999"/>
            <a:ext cx="665825" cy="1305018"/>
          </a:xfrm>
          <a:prstGeom prst="downArrow">
            <a:avLst/>
          </a:prstGeom>
          <a:solidFill>
            <a:srgbClr val="E4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58F15C2-AA1B-C84B-84BF-7D336760F31D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EBD890-031D-F748-B414-575776D84476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C4AB6-CF0B-A345-964F-B2DF2884F225}"/>
              </a:ext>
            </a:extLst>
          </p:cNvPr>
          <p:cNvSpPr/>
          <p:nvPr/>
        </p:nvSpPr>
        <p:spPr>
          <a:xfrm>
            <a:off x="7509526" y="145904"/>
            <a:ext cx="4658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vendor.js</a:t>
            </a:r>
          </a:p>
        </p:txBody>
      </p:sp>
      <p:pic>
        <p:nvPicPr>
          <p:cNvPr id="5" name="Picture 2" descr="https://i.gyazo.com/5ba3db3253664d03a3c175bb197af605.png">
            <a:extLst>
              <a:ext uri="{FF2B5EF4-FFF2-40B4-BE49-F238E27FC236}">
                <a16:creationId xmlns:a16="http://schemas.microsoft.com/office/drawing/2014/main" id="{EAC9FACF-D286-834A-934C-7D56D9E82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09534"/>
            <a:ext cx="108966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42266-8D85-EB49-8BA6-18622D2FE1A9}"/>
              </a:ext>
            </a:extLst>
          </p:cNvPr>
          <p:cNvSpPr txBox="1"/>
          <p:nvPr/>
        </p:nvSpPr>
        <p:spPr>
          <a:xfrm>
            <a:off x="548844" y="3485647"/>
            <a:ext cx="11218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incur ~250ms wait every time you reload the page on top of the assignment time, synchronous call so you aren’t able to access the GUI during this time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JSON content download (payload) is very small compared to other assets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9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1A0072-DD15-3A44-976C-9C4083CA6966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E7160-D21C-B94E-994B-63BCA773FBA1}"/>
              </a:ext>
            </a:extLst>
          </p:cNvPr>
          <p:cNvSpPr/>
          <p:nvPr/>
        </p:nvSpPr>
        <p:spPr>
          <a:xfrm>
            <a:off x="4151871" y="145904"/>
            <a:ext cx="8016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Database vs. Text Files</a:t>
            </a:r>
          </a:p>
        </p:txBody>
      </p:sp>
      <p:sp>
        <p:nvSpPr>
          <p:cNvPr id="5" name="Rectangle: Rounded Corners 1074">
            <a:extLst>
              <a:ext uri="{FF2B5EF4-FFF2-40B4-BE49-F238E27FC236}">
                <a16:creationId xmlns:a16="http://schemas.microsoft.com/office/drawing/2014/main" id="{ED9FFD87-A557-D047-B824-6C591C685CF2}"/>
              </a:ext>
            </a:extLst>
          </p:cNvPr>
          <p:cNvSpPr/>
          <p:nvPr/>
        </p:nvSpPr>
        <p:spPr>
          <a:xfrm rot="16200000">
            <a:off x="312771" y="985561"/>
            <a:ext cx="5476400" cy="5775424"/>
          </a:xfrm>
          <a:prstGeom prst="roundRect">
            <a:avLst>
              <a:gd name="adj" fmla="val 10041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A5160-934F-804B-9C74-F98E75BB290D}"/>
              </a:ext>
            </a:extLst>
          </p:cNvPr>
          <p:cNvSpPr txBox="1"/>
          <p:nvPr/>
        </p:nvSpPr>
        <p:spPr>
          <a:xfrm>
            <a:off x="390951" y="1411060"/>
            <a:ext cx="55585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NON “DATABASE” OPTION 1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individual text files for each instructor, section, and course with directory system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Rectangle: Rounded Corners 1074">
            <a:extLst>
              <a:ext uri="{FF2B5EF4-FFF2-40B4-BE49-F238E27FC236}">
                <a16:creationId xmlns:a16="http://schemas.microsoft.com/office/drawing/2014/main" id="{EB67EED6-DFC2-484E-8BC1-DA1CDD78EC20}"/>
              </a:ext>
            </a:extLst>
          </p:cNvPr>
          <p:cNvSpPr/>
          <p:nvPr/>
        </p:nvSpPr>
        <p:spPr>
          <a:xfrm rot="16200000">
            <a:off x="6315888" y="987657"/>
            <a:ext cx="5476400" cy="5775424"/>
          </a:xfrm>
          <a:prstGeom prst="roundRect">
            <a:avLst>
              <a:gd name="adj" fmla="val 10041"/>
            </a:avLst>
          </a:prstGeom>
          <a:solidFill>
            <a:srgbClr val="2B4570"/>
          </a:solidFill>
          <a:ln>
            <a:solidFill>
              <a:srgbClr val="2B45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B457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B2E42-F691-434A-9787-167A63EA9314}"/>
              </a:ext>
            </a:extLst>
          </p:cNvPr>
          <p:cNvSpPr txBox="1"/>
          <p:nvPr/>
        </p:nvSpPr>
        <p:spPr>
          <a:xfrm>
            <a:off x="6396008" y="1411059"/>
            <a:ext cx="55585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NON “DATABASE” OPTION 2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parsing one very big text file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9BD85-6804-4598-8494-9FFC385A70BD}"/>
              </a:ext>
            </a:extLst>
          </p:cNvPr>
          <p:cNvSpPr txBox="1"/>
          <p:nvPr/>
        </p:nvSpPr>
        <p:spPr>
          <a:xfrm>
            <a:off x="0" y="3291662"/>
            <a:ext cx="5775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with small data sizes, SQLite reads and writes faster and uses less disk space as the number of records increases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Jim Gray, Microsoft/UC Berkeley (2006)</a:t>
            </a:r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0956-EE98-46C3-A4F3-61FCDBA42D8B}"/>
              </a:ext>
            </a:extLst>
          </p:cNvPr>
          <p:cNvSpPr txBox="1"/>
          <p:nvPr/>
        </p:nvSpPr>
        <p:spPr>
          <a:xfrm>
            <a:off x="6239156" y="2642165"/>
            <a:ext cx="56298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large programming overhead, with the most obvious algorithm (linear search/scan for values) resulting in O(n)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have to keep ALL data in memory as you 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 for characters vs n for record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 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8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12A2F-2D41-B14F-AE24-457C2CCC1059}"/>
              </a:ext>
            </a:extLst>
          </p:cNvPr>
          <p:cNvSpPr/>
          <p:nvPr/>
        </p:nvSpPr>
        <p:spPr>
          <a:xfrm>
            <a:off x="3507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44AEE4-60F0-C34F-BCB0-33E669BE3F26}"/>
              </a:ext>
            </a:extLst>
          </p:cNvPr>
          <p:cNvSpPr/>
          <p:nvPr/>
        </p:nvSpPr>
        <p:spPr>
          <a:xfrm>
            <a:off x="6473605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7CED5-129A-6D40-867B-E207CB4D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9" y="1036429"/>
            <a:ext cx="10473742" cy="57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12A2F-2D41-B14F-AE24-457C2CCC1059}"/>
              </a:ext>
            </a:extLst>
          </p:cNvPr>
          <p:cNvSpPr/>
          <p:nvPr/>
        </p:nvSpPr>
        <p:spPr>
          <a:xfrm>
            <a:off x="3507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44AEE4-60F0-C34F-BCB0-33E669BE3F26}"/>
              </a:ext>
            </a:extLst>
          </p:cNvPr>
          <p:cNvSpPr/>
          <p:nvPr/>
        </p:nvSpPr>
        <p:spPr>
          <a:xfrm>
            <a:off x="4980214" y="145904"/>
            <a:ext cx="7177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Assignment Recommendation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384F4-3DD9-924A-90A9-4CB21C37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982030"/>
            <a:ext cx="95504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4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15370-3DAD-024F-820A-DA2AA8D24661}"/>
              </a:ext>
            </a:extLst>
          </p:cNvPr>
          <p:cNvSpPr/>
          <p:nvPr/>
        </p:nvSpPr>
        <p:spPr>
          <a:xfrm>
            <a:off x="3507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D30A7-7B46-9545-A648-FF290F8E82F1}"/>
              </a:ext>
            </a:extLst>
          </p:cNvPr>
          <p:cNvSpPr/>
          <p:nvPr/>
        </p:nvSpPr>
        <p:spPr>
          <a:xfrm>
            <a:off x="6473605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 Storage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D5992-FE93-5C4D-B5C9-11124B6E8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27904"/>
              </p:ext>
            </p:extLst>
          </p:nvPr>
        </p:nvGraphicFramePr>
        <p:xfrm>
          <a:off x="1044356" y="1697861"/>
          <a:ext cx="2454939" cy="380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39">
                  <a:extLst>
                    <a:ext uri="{9D8B030D-6E8A-4147-A177-3AD203B41FA5}">
                      <a16:colId xmlns:a16="http://schemas.microsoft.com/office/drawing/2014/main" val="1476270366"/>
                    </a:ext>
                  </a:extLst>
                </a:gridCol>
              </a:tblGrid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course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7426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course_id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24837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created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3091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59613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owner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4349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frequencies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23573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year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7315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A01E7F-9D3A-254E-81BD-AD0257A3D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423794"/>
              </p:ext>
            </p:extLst>
          </p:nvPr>
        </p:nvGraphicFramePr>
        <p:xfrm>
          <a:off x="4868530" y="1425732"/>
          <a:ext cx="2454939" cy="435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39">
                  <a:extLst>
                    <a:ext uri="{9D8B030D-6E8A-4147-A177-3AD203B41FA5}">
                      <a16:colId xmlns:a16="http://schemas.microsoft.com/office/drawing/2014/main" val="1476270366"/>
                    </a:ext>
                  </a:extLst>
                </a:gridCol>
              </a:tblGrid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instructor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7426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net_id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24837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created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3091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name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59613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rank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4349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workload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23573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summer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65992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year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5991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48C1D8-6F2B-664C-AE11-1F39A72E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4111"/>
              </p:ext>
            </p:extLst>
          </p:nvPr>
        </p:nvGraphicFramePr>
        <p:xfrm>
          <a:off x="8364279" y="1969990"/>
          <a:ext cx="2454939" cy="326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39">
                  <a:extLst>
                    <a:ext uri="{9D8B030D-6E8A-4147-A177-3AD203B41FA5}">
                      <a16:colId xmlns:a16="http://schemas.microsoft.com/office/drawing/2014/main" val="1476270366"/>
                    </a:ext>
                  </a:extLst>
                </a:gridCol>
              </a:tblGrid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section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7426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section_id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24837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instructor_id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3091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course_id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59613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semester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43495"/>
                  </a:ext>
                </a:extLst>
              </a:tr>
              <a:tr h="544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year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99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72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5D7C3249-83E8-4D09-8E73-1EAA021DDA25}"/>
              </a:ext>
            </a:extLst>
          </p:cNvPr>
          <p:cNvSpPr/>
          <p:nvPr/>
        </p:nvSpPr>
        <p:spPr>
          <a:xfrm>
            <a:off x="1442350" y="1279129"/>
            <a:ext cx="9091432" cy="5105341"/>
          </a:xfrm>
          <a:prstGeom prst="roundRect">
            <a:avLst/>
          </a:prstGeom>
          <a:solidFill>
            <a:srgbClr val="2B4570"/>
          </a:solidFill>
          <a:ln w="38100"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75E6AC-85E7-5D40-B73C-A698346D5CBA}"/>
              </a:ext>
            </a:extLst>
          </p:cNvPr>
          <p:cNvSpPr/>
          <p:nvPr/>
        </p:nvSpPr>
        <p:spPr>
          <a:xfrm>
            <a:off x="3507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212284-773F-384A-BC60-0BD288DFB39D}"/>
              </a:ext>
            </a:extLst>
          </p:cNvPr>
          <p:cNvSpPr/>
          <p:nvPr/>
        </p:nvSpPr>
        <p:spPr>
          <a:xfrm>
            <a:off x="6473605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 Storage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5E275E-2BE4-B944-95BB-1E743831E86D}"/>
              </a:ext>
            </a:extLst>
          </p:cNvPr>
          <p:cNvSpPr/>
          <p:nvPr/>
        </p:nvSpPr>
        <p:spPr>
          <a:xfrm>
            <a:off x="1990225" y="1876904"/>
            <a:ext cx="7995683" cy="4167963"/>
          </a:xfrm>
          <a:prstGeom prst="roundRect">
            <a:avLst/>
          </a:prstGeom>
          <a:solidFill>
            <a:srgbClr val="7180AC"/>
          </a:solidFill>
          <a:ln w="38100"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A8F25-2B9A-2B4C-BBE8-DA215C61568A}"/>
              </a:ext>
            </a:extLst>
          </p:cNvPr>
          <p:cNvSpPr/>
          <p:nvPr/>
        </p:nvSpPr>
        <p:spPr>
          <a:xfrm>
            <a:off x="5547880" y="1279129"/>
            <a:ext cx="936475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rgbClr val="7180A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year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DB17E4-5F06-004B-ABCA-F7C327E52C7F}"/>
              </a:ext>
            </a:extLst>
          </p:cNvPr>
          <p:cNvSpPr/>
          <p:nvPr/>
        </p:nvSpPr>
        <p:spPr>
          <a:xfrm>
            <a:off x="5055515" y="3600716"/>
            <a:ext cx="1867211" cy="707358"/>
          </a:xfrm>
          <a:prstGeom prst="roundRect">
            <a:avLst/>
          </a:prstGeom>
          <a:solidFill>
            <a:srgbClr val="A8D0DB"/>
          </a:solidFill>
          <a:ln w="38100"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9EE7B-1EC3-3E41-BEEE-FF4E728F2375}"/>
              </a:ext>
            </a:extLst>
          </p:cNvPr>
          <p:cNvSpPr/>
          <p:nvPr/>
        </p:nvSpPr>
        <p:spPr>
          <a:xfrm>
            <a:off x="5173581" y="3754340"/>
            <a:ext cx="162897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assignment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BFD1B7-922D-6445-A29F-0BACA766EC7F}"/>
              </a:ext>
            </a:extLst>
          </p:cNvPr>
          <p:cNvCxnSpPr/>
          <p:nvPr/>
        </p:nvCxnSpPr>
        <p:spPr>
          <a:xfrm flipH="1" flipV="1">
            <a:off x="4203863" y="3117728"/>
            <a:ext cx="875402" cy="518578"/>
          </a:xfrm>
          <a:prstGeom prst="line">
            <a:avLst/>
          </a:prstGeom>
          <a:ln w="38100">
            <a:solidFill>
              <a:srgbClr val="A8D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7CF27-903C-C140-A3B6-A3110BE968B1}"/>
              </a:ext>
            </a:extLst>
          </p:cNvPr>
          <p:cNvCxnSpPr>
            <a:cxnSpLocks/>
          </p:cNvCxnSpPr>
          <p:nvPr/>
        </p:nvCxnSpPr>
        <p:spPr>
          <a:xfrm flipH="1">
            <a:off x="6898976" y="3117728"/>
            <a:ext cx="875402" cy="518144"/>
          </a:xfrm>
          <a:prstGeom prst="line">
            <a:avLst/>
          </a:prstGeom>
          <a:ln w="38100">
            <a:solidFill>
              <a:srgbClr val="A8D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6FCB6A-A827-7241-A594-BA31FA47F383}"/>
              </a:ext>
            </a:extLst>
          </p:cNvPr>
          <p:cNvCxnSpPr>
            <a:cxnSpLocks/>
          </p:cNvCxnSpPr>
          <p:nvPr/>
        </p:nvCxnSpPr>
        <p:spPr>
          <a:xfrm flipH="1">
            <a:off x="4203863" y="4272918"/>
            <a:ext cx="875402" cy="518144"/>
          </a:xfrm>
          <a:prstGeom prst="line">
            <a:avLst/>
          </a:prstGeom>
          <a:ln w="38100">
            <a:solidFill>
              <a:srgbClr val="A8D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E41F6F-F551-4248-80FE-8CF5DF5EA405}"/>
              </a:ext>
            </a:extLst>
          </p:cNvPr>
          <p:cNvCxnSpPr/>
          <p:nvPr/>
        </p:nvCxnSpPr>
        <p:spPr>
          <a:xfrm flipH="1" flipV="1">
            <a:off x="6898976" y="4285465"/>
            <a:ext cx="875402" cy="518578"/>
          </a:xfrm>
          <a:prstGeom prst="line">
            <a:avLst/>
          </a:prstGeom>
          <a:ln w="38100">
            <a:solidFill>
              <a:srgbClr val="A8D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A35450A-1330-F94F-88D0-B14791E6B2E8}"/>
              </a:ext>
            </a:extLst>
          </p:cNvPr>
          <p:cNvSpPr/>
          <p:nvPr/>
        </p:nvSpPr>
        <p:spPr>
          <a:xfrm>
            <a:off x="2821452" y="2410370"/>
            <a:ext cx="1867211" cy="707358"/>
          </a:xfrm>
          <a:prstGeom prst="roundRect">
            <a:avLst/>
          </a:prstGeom>
          <a:solidFill>
            <a:srgbClr val="E49273"/>
          </a:solidFill>
          <a:ln w="38100"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7686F0-5089-2342-9616-BD491DAE3F3F}"/>
              </a:ext>
            </a:extLst>
          </p:cNvPr>
          <p:cNvSpPr/>
          <p:nvPr/>
        </p:nvSpPr>
        <p:spPr>
          <a:xfrm>
            <a:off x="3196519" y="2589192"/>
            <a:ext cx="115929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instructor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161BB9F-45A1-5C4E-8EA0-FC3A8C0DB0D5}"/>
              </a:ext>
            </a:extLst>
          </p:cNvPr>
          <p:cNvSpPr/>
          <p:nvPr/>
        </p:nvSpPr>
        <p:spPr>
          <a:xfrm>
            <a:off x="7289581" y="2410370"/>
            <a:ext cx="1867211" cy="707358"/>
          </a:xfrm>
          <a:prstGeom prst="roundRect">
            <a:avLst/>
          </a:prstGeom>
          <a:solidFill>
            <a:srgbClr val="E49273"/>
          </a:solidFill>
          <a:ln w="38100"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51E66-2498-794E-ABE4-1173FC56DE9A}"/>
              </a:ext>
            </a:extLst>
          </p:cNvPr>
          <p:cNvSpPr/>
          <p:nvPr/>
        </p:nvSpPr>
        <p:spPr>
          <a:xfrm>
            <a:off x="7795024" y="2589192"/>
            <a:ext cx="85632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41EEEF3-F5F0-9D40-B840-8154678332AB}"/>
              </a:ext>
            </a:extLst>
          </p:cNvPr>
          <p:cNvSpPr/>
          <p:nvPr/>
        </p:nvSpPr>
        <p:spPr>
          <a:xfrm>
            <a:off x="7289581" y="4804043"/>
            <a:ext cx="1867211" cy="707358"/>
          </a:xfrm>
          <a:prstGeom prst="roundRect">
            <a:avLst/>
          </a:prstGeom>
          <a:solidFill>
            <a:srgbClr val="E49273"/>
          </a:solidFill>
          <a:ln w="38100"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92100-5EA8-514E-9DC0-F04FEB31A272}"/>
              </a:ext>
            </a:extLst>
          </p:cNvPr>
          <p:cNvSpPr/>
          <p:nvPr/>
        </p:nvSpPr>
        <p:spPr>
          <a:xfrm>
            <a:off x="7668387" y="4975929"/>
            <a:ext cx="110959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semester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C245645-9428-1842-B731-0A9903C3BA89}"/>
              </a:ext>
            </a:extLst>
          </p:cNvPr>
          <p:cNvSpPr/>
          <p:nvPr/>
        </p:nvSpPr>
        <p:spPr>
          <a:xfrm>
            <a:off x="2819180" y="4784824"/>
            <a:ext cx="1867211" cy="707358"/>
          </a:xfrm>
          <a:prstGeom prst="roundRect">
            <a:avLst/>
          </a:prstGeom>
          <a:solidFill>
            <a:srgbClr val="E49273"/>
          </a:solidFill>
          <a:ln w="38100">
            <a:solidFill>
              <a:srgbClr val="E49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8D0DB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B63F6B-30DE-9F4A-84D7-00EC79EA6B72}"/>
              </a:ext>
            </a:extLst>
          </p:cNvPr>
          <p:cNvSpPr/>
          <p:nvPr/>
        </p:nvSpPr>
        <p:spPr>
          <a:xfrm>
            <a:off x="3173139" y="4963646"/>
            <a:ext cx="115929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section 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B84574-C53A-4533-9405-DF8BD97C38F5}"/>
              </a:ext>
            </a:extLst>
          </p:cNvPr>
          <p:cNvSpPr/>
          <p:nvPr/>
        </p:nvSpPr>
        <p:spPr>
          <a:xfrm>
            <a:off x="5281782" y="1887150"/>
            <a:ext cx="1459054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422749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BD3E3C-7007-CA4C-A6C2-040F157583C6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18676-2E85-7745-8795-67AE94C3FE46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6DD7A9-5BD6-C940-8C2E-52ECF0228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90632"/>
              </p:ext>
            </p:extLst>
          </p:nvPr>
        </p:nvGraphicFramePr>
        <p:xfrm>
          <a:off x="237461" y="1100224"/>
          <a:ext cx="11717077" cy="484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5">
                  <a:extLst>
                    <a:ext uri="{9D8B030D-6E8A-4147-A177-3AD203B41FA5}">
                      <a16:colId xmlns:a16="http://schemas.microsoft.com/office/drawing/2014/main" val="1315338971"/>
                    </a:ext>
                  </a:extLst>
                </a:gridCol>
                <a:gridCol w="1680819">
                  <a:extLst>
                    <a:ext uri="{9D8B030D-6E8A-4147-A177-3AD203B41FA5}">
                      <a16:colId xmlns:a16="http://schemas.microsoft.com/office/drawing/2014/main" val="3578073280"/>
                    </a:ext>
                  </a:extLst>
                </a:gridCol>
                <a:gridCol w="3678143">
                  <a:extLst>
                    <a:ext uri="{9D8B030D-6E8A-4147-A177-3AD203B41FA5}">
                      <a16:colId xmlns:a16="http://schemas.microsoft.com/office/drawing/2014/main" val="315570293"/>
                    </a:ext>
                  </a:extLst>
                </a:gridCol>
                <a:gridCol w="3459119">
                  <a:extLst>
                    <a:ext uri="{9D8B030D-6E8A-4147-A177-3AD203B41FA5}">
                      <a16:colId xmlns:a16="http://schemas.microsoft.com/office/drawing/2014/main" val="2319534974"/>
                    </a:ext>
                  </a:extLst>
                </a:gridCol>
                <a:gridCol w="2410051">
                  <a:extLst>
                    <a:ext uri="{9D8B030D-6E8A-4147-A177-3AD203B41FA5}">
                      <a16:colId xmlns:a16="http://schemas.microsoft.com/office/drawing/2014/main" val="410265704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TEST CASE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SPECIFICATIONS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RESULT/COMPLIANCE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16996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 output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8222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view courses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database’s stored course data 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list of all courses currently in the system for current school year shown 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http://198.58.116.113:4200/courses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2426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add course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keyboard inputs to fill out course information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 form will appear that shows data fields to be entered by the user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added course shown in “View Courses” page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http://198.58.116.113:4200/add-course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90306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edit course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keyboard inputs to fill out course information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 form will appear that shows data fields filled with current course data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edited course shown in “View Courses” page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http://198.58.116.113:4200/edit-course/EE2400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76978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view instructors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database’s stored instructor data 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list of all instructors currently in the system for current school year shown 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http://198.58.116.113:4200/instructors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47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7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09CCC-92C6-F442-98A8-0D2D766B2A1B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7C059-EBB6-DC4C-B995-28F8E1F7617D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761A36-7E98-9C44-8A17-CD851388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85764"/>
              </p:ext>
            </p:extLst>
          </p:nvPr>
        </p:nvGraphicFramePr>
        <p:xfrm>
          <a:off x="237461" y="1100224"/>
          <a:ext cx="11717077" cy="538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5">
                  <a:extLst>
                    <a:ext uri="{9D8B030D-6E8A-4147-A177-3AD203B41FA5}">
                      <a16:colId xmlns:a16="http://schemas.microsoft.com/office/drawing/2014/main" val="1315338971"/>
                    </a:ext>
                  </a:extLst>
                </a:gridCol>
                <a:gridCol w="1680819">
                  <a:extLst>
                    <a:ext uri="{9D8B030D-6E8A-4147-A177-3AD203B41FA5}">
                      <a16:colId xmlns:a16="http://schemas.microsoft.com/office/drawing/2014/main" val="3578073280"/>
                    </a:ext>
                  </a:extLst>
                </a:gridCol>
                <a:gridCol w="3678143">
                  <a:extLst>
                    <a:ext uri="{9D8B030D-6E8A-4147-A177-3AD203B41FA5}">
                      <a16:colId xmlns:a16="http://schemas.microsoft.com/office/drawing/2014/main" val="315570293"/>
                    </a:ext>
                  </a:extLst>
                </a:gridCol>
                <a:gridCol w="3459119">
                  <a:extLst>
                    <a:ext uri="{9D8B030D-6E8A-4147-A177-3AD203B41FA5}">
                      <a16:colId xmlns:a16="http://schemas.microsoft.com/office/drawing/2014/main" val="2319534974"/>
                    </a:ext>
                  </a:extLst>
                </a:gridCol>
                <a:gridCol w="2410051">
                  <a:extLst>
                    <a:ext uri="{9D8B030D-6E8A-4147-A177-3AD203B41FA5}">
                      <a16:colId xmlns:a16="http://schemas.microsoft.com/office/drawing/2014/main" val="410265704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TEST CASE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SPECIFICATIONS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RESULT/COMPLIANCE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16996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 output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8222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add instructor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keyboard inputs to fill out instructor information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 form will appear that shows data fields to be entered by the user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added instructor shown in “View Instructors” page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http://198.58.116.113:4200/add-instructor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42811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edit instructor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keyboard inputs to fill out instructor information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 form will appear that shows data fields filled with current instructor data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edited instructor shown in “View Instructors” page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http://198.58.116.113:4200/instructors/SAA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18883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make an instructor-course assignment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database’s stored course and instructor data 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 dropdown list of instructors will be shown with top 5 ”best-fit” instructors at the top of the list 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any appropriate warnings generated and displayed 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assignment reflected on the user interface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http://198.58.116.113:4200/courses/EE2400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2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93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7C2E1C-1824-1A4E-8BBC-E39A9B48DAEF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DA55F-696B-4D41-AFA5-A9CD60F77D80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AFBF00-B025-A145-8657-9BC568DC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4860"/>
              </p:ext>
            </p:extLst>
          </p:nvPr>
        </p:nvGraphicFramePr>
        <p:xfrm>
          <a:off x="237461" y="1100224"/>
          <a:ext cx="11717077" cy="5681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5">
                  <a:extLst>
                    <a:ext uri="{9D8B030D-6E8A-4147-A177-3AD203B41FA5}">
                      <a16:colId xmlns:a16="http://schemas.microsoft.com/office/drawing/2014/main" val="1315338971"/>
                    </a:ext>
                  </a:extLst>
                </a:gridCol>
                <a:gridCol w="1680819">
                  <a:extLst>
                    <a:ext uri="{9D8B030D-6E8A-4147-A177-3AD203B41FA5}">
                      <a16:colId xmlns:a16="http://schemas.microsoft.com/office/drawing/2014/main" val="3578073280"/>
                    </a:ext>
                  </a:extLst>
                </a:gridCol>
                <a:gridCol w="3678143">
                  <a:extLst>
                    <a:ext uri="{9D8B030D-6E8A-4147-A177-3AD203B41FA5}">
                      <a16:colId xmlns:a16="http://schemas.microsoft.com/office/drawing/2014/main" val="315570293"/>
                    </a:ext>
                  </a:extLst>
                </a:gridCol>
                <a:gridCol w="3459119">
                  <a:extLst>
                    <a:ext uri="{9D8B030D-6E8A-4147-A177-3AD203B41FA5}">
                      <a16:colId xmlns:a16="http://schemas.microsoft.com/office/drawing/2014/main" val="2319534974"/>
                    </a:ext>
                  </a:extLst>
                </a:gridCol>
                <a:gridCol w="2410051">
                  <a:extLst>
                    <a:ext uri="{9D8B030D-6E8A-4147-A177-3AD203B41FA5}">
                      <a16:colId xmlns:a16="http://schemas.microsoft.com/office/drawing/2014/main" val="410265704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TEST CASE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SPECIFICATIONS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RESULT/COMPLIANCE</a:t>
                      </a:r>
                    </a:p>
                  </a:txBody>
                  <a:tcPr anchor="ctr">
                    <a:solidFill>
                      <a:srgbClr val="E4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16996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 output</a:t>
                      </a: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rgbClr val="7180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8222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assignment recommendation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database’s stored instructor data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top 5 ”best-fit” instructors listed in order of what the system has calculated to be most ideal to least ideal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visually confirmed to generate list containing professors commonly assigned to that course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927751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PDF export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user mouse clicks to navigate web-page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PDF containing all instructor-course assignments for the current year </a:t>
                      </a:r>
                    </a:p>
                  </a:txBody>
                  <a:tcPr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 progress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72575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response time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response time below 50ms on average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verified to be on average 38ms, at most 48ms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105562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11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memory usage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memory usage below 500MB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verified to be on average 43MB, 400MB with browser bloating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28665"/>
                  </a:ext>
                </a:extLst>
              </a:tr>
              <a:tr h="7522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12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security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encrypted data streams</a:t>
                      </a:r>
                    </a:p>
                    <a:p>
                      <a:pPr algn="l"/>
                      <a:endParaRPr lang="en-US" sz="1400" dirty="0">
                        <a:solidFill>
                          <a:srgbClr val="2B457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transmitted data not recovered by entities outside of the system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 progress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37093"/>
                  </a:ext>
                </a:extLst>
              </a:tr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system stability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webpage not “crashed” by a series of statistically random inputs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currently passing by </a:t>
                      </a:r>
                      <a:r>
                        <a:rPr lang="en-US" sz="1400" dirty="0" err="1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monkeytest</a:t>
                      </a:r>
                      <a:r>
                        <a:rPr lang="en-US" sz="140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, must be reverified as program is changed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21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2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074">
            <a:extLst>
              <a:ext uri="{FF2B5EF4-FFF2-40B4-BE49-F238E27FC236}">
                <a16:creationId xmlns:a16="http://schemas.microsoft.com/office/drawing/2014/main" id="{8BDB1C73-87E0-7948-AE1A-17D8766302EC}"/>
              </a:ext>
            </a:extLst>
          </p:cNvPr>
          <p:cNvSpPr/>
          <p:nvPr/>
        </p:nvSpPr>
        <p:spPr>
          <a:xfrm rot="16200000">
            <a:off x="3357372" y="1918611"/>
            <a:ext cx="5477256" cy="3840480"/>
          </a:xfrm>
          <a:prstGeom prst="roundRect">
            <a:avLst>
              <a:gd name="adj" fmla="val 10041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60DC8-8FE4-D344-B0BA-ABF3A9F7725F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0FC62-6ACC-8649-AB15-92CCA36BCC45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Project Overview</a:t>
            </a:r>
          </a:p>
        </p:txBody>
      </p:sp>
      <p:sp>
        <p:nvSpPr>
          <p:cNvPr id="8" name="Rectangle: Rounded Corners 1074">
            <a:extLst>
              <a:ext uri="{FF2B5EF4-FFF2-40B4-BE49-F238E27FC236}">
                <a16:creationId xmlns:a16="http://schemas.microsoft.com/office/drawing/2014/main" id="{6A328591-50D4-6647-8E6D-2B7B7366C809}"/>
              </a:ext>
            </a:extLst>
          </p:cNvPr>
          <p:cNvSpPr/>
          <p:nvPr/>
        </p:nvSpPr>
        <p:spPr>
          <a:xfrm rot="16200000">
            <a:off x="-665576" y="1953462"/>
            <a:ext cx="5477256" cy="3840480"/>
          </a:xfrm>
          <a:prstGeom prst="roundRect">
            <a:avLst>
              <a:gd name="adj" fmla="val 10041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074">
            <a:extLst>
              <a:ext uri="{FF2B5EF4-FFF2-40B4-BE49-F238E27FC236}">
                <a16:creationId xmlns:a16="http://schemas.microsoft.com/office/drawing/2014/main" id="{67D15C5E-5FE3-CD43-8DE5-8AC144BE121B}"/>
              </a:ext>
            </a:extLst>
          </p:cNvPr>
          <p:cNvSpPr/>
          <p:nvPr/>
        </p:nvSpPr>
        <p:spPr>
          <a:xfrm rot="16200000">
            <a:off x="7380749" y="1918184"/>
            <a:ext cx="5476400" cy="3840480"/>
          </a:xfrm>
          <a:prstGeom prst="roundRect">
            <a:avLst>
              <a:gd name="adj" fmla="val 10041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3CE18-1201-A744-A237-E91F405F9D8D}"/>
              </a:ext>
            </a:extLst>
          </p:cNvPr>
          <p:cNvSpPr txBox="1"/>
          <p:nvPr/>
        </p:nvSpPr>
        <p:spPr>
          <a:xfrm>
            <a:off x="261365" y="1328058"/>
            <a:ext cx="362337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WHAT IS coursebrew?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 web-based application developed to easily manage instructor-course assignments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replaces excel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01D18-2224-2E4A-B8EC-2134032A605E}"/>
              </a:ext>
            </a:extLst>
          </p:cNvPr>
          <p:cNvSpPr/>
          <p:nvPr/>
        </p:nvSpPr>
        <p:spPr>
          <a:xfrm>
            <a:off x="4285489" y="1326924"/>
            <a:ext cx="362102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REQUIREMENTS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develop software that…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is intuitive and easy-to-use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is web-based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is able to be used concurrently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is designed to be expandable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209A0-A3AB-A340-A6D6-950AA76DAAA4}"/>
              </a:ext>
            </a:extLst>
          </p:cNvPr>
          <p:cNvSpPr/>
          <p:nvPr/>
        </p:nvSpPr>
        <p:spPr>
          <a:xfrm>
            <a:off x="8308437" y="1328058"/>
            <a:ext cx="36210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TO BE DELIVERED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coursebrew software 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74924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A07F6-30ED-6B42-9684-80D82976AB85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A418C-9DC6-C94B-BA7D-ACB1ECFE7954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E86263-4F53-9843-BFC6-0A64D1CAA328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3E4719-5946-C849-8538-BBA6DF52F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60663"/>
              </p:ext>
            </p:extLst>
          </p:nvPr>
        </p:nvGraphicFramePr>
        <p:xfrm>
          <a:off x="383259" y="1882946"/>
          <a:ext cx="11454513" cy="527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88">
                  <a:extLst>
                    <a:ext uri="{9D8B030D-6E8A-4147-A177-3AD203B41FA5}">
                      <a16:colId xmlns:a16="http://schemas.microsoft.com/office/drawing/2014/main" val="400418043"/>
                    </a:ext>
                  </a:extLst>
                </a:gridCol>
                <a:gridCol w="1643154">
                  <a:extLst>
                    <a:ext uri="{9D8B030D-6E8A-4147-A177-3AD203B41FA5}">
                      <a16:colId xmlns:a16="http://schemas.microsoft.com/office/drawing/2014/main" val="3119389026"/>
                    </a:ext>
                  </a:extLst>
                </a:gridCol>
                <a:gridCol w="3595721">
                  <a:extLst>
                    <a:ext uri="{9D8B030D-6E8A-4147-A177-3AD203B41FA5}">
                      <a16:colId xmlns:a16="http://schemas.microsoft.com/office/drawing/2014/main" val="2494953121"/>
                    </a:ext>
                  </a:extLst>
                </a:gridCol>
                <a:gridCol w="3381605">
                  <a:extLst>
                    <a:ext uri="{9D8B030D-6E8A-4147-A177-3AD203B41FA5}">
                      <a16:colId xmlns:a16="http://schemas.microsoft.com/office/drawing/2014/main" val="1338808370"/>
                    </a:ext>
                  </a:extLst>
                </a:gridCol>
                <a:gridCol w="2356045">
                  <a:extLst>
                    <a:ext uri="{9D8B030D-6E8A-4147-A177-3AD203B41FA5}">
                      <a16:colId xmlns:a16="http://schemas.microsoft.com/office/drawing/2014/main" val="3033030645"/>
                    </a:ext>
                  </a:extLst>
                </a:gridCol>
              </a:tblGrid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response time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response time below 50ms on average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YAY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70667"/>
                  </a:ext>
                </a:extLst>
              </a:tr>
            </a:tbl>
          </a:graphicData>
        </a:graphic>
      </p:graphicFrame>
      <p:pic>
        <p:nvPicPr>
          <p:cNvPr id="6" name="Picture 4" descr="https://i.gyazo.com/169456ecd390482c9d2d0f6e02e0ed0f.png">
            <a:extLst>
              <a:ext uri="{FF2B5EF4-FFF2-40B4-BE49-F238E27FC236}">
                <a16:creationId xmlns:a16="http://schemas.microsoft.com/office/drawing/2014/main" id="{42DF1E63-AA95-A245-A51F-57447C261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72" y="2718743"/>
            <a:ext cx="10491581" cy="206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D20899C4-E410-4346-8313-926BCF56D3E0}"/>
              </a:ext>
            </a:extLst>
          </p:cNvPr>
          <p:cNvSpPr/>
          <p:nvPr/>
        </p:nvSpPr>
        <p:spPr>
          <a:xfrm>
            <a:off x="7169450" y="3482340"/>
            <a:ext cx="2822713" cy="81030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32447-A518-A247-865D-F2BA91CF427E}"/>
              </a:ext>
            </a:extLst>
          </p:cNvPr>
          <p:cNvSpPr txBox="1"/>
          <p:nvPr/>
        </p:nvSpPr>
        <p:spPr>
          <a:xfrm>
            <a:off x="622690" y="4942057"/>
            <a:ext cx="10973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all components report under 50ms TTFB, with average being ~38ms, maximum 45.02ms, minimum 27.97ms; server is located in Dallas, Texas</a:t>
            </a:r>
          </a:p>
        </p:txBody>
      </p:sp>
    </p:spTree>
    <p:extLst>
      <p:ext uri="{BB962C8B-B14F-4D97-AF65-F5344CB8AC3E}">
        <p14:creationId xmlns:p14="http://schemas.microsoft.com/office/powerpoint/2010/main" val="2968879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567792-AEC9-1140-BA17-01D4234C7B3E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3BF6C1-A75C-8A42-B2D8-274E10812A6D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09F6D1-25F8-5844-911B-A84179160BCD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B71F9B-DF26-8A45-8DCF-4FD1921A0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61217"/>
              </p:ext>
            </p:extLst>
          </p:nvPr>
        </p:nvGraphicFramePr>
        <p:xfrm>
          <a:off x="237746" y="1495640"/>
          <a:ext cx="11717077" cy="527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45">
                  <a:extLst>
                    <a:ext uri="{9D8B030D-6E8A-4147-A177-3AD203B41FA5}">
                      <a16:colId xmlns:a16="http://schemas.microsoft.com/office/drawing/2014/main" val="974957447"/>
                    </a:ext>
                  </a:extLst>
                </a:gridCol>
                <a:gridCol w="1680819">
                  <a:extLst>
                    <a:ext uri="{9D8B030D-6E8A-4147-A177-3AD203B41FA5}">
                      <a16:colId xmlns:a16="http://schemas.microsoft.com/office/drawing/2014/main" val="4025549036"/>
                    </a:ext>
                  </a:extLst>
                </a:gridCol>
                <a:gridCol w="3678143">
                  <a:extLst>
                    <a:ext uri="{9D8B030D-6E8A-4147-A177-3AD203B41FA5}">
                      <a16:colId xmlns:a16="http://schemas.microsoft.com/office/drawing/2014/main" val="1973492965"/>
                    </a:ext>
                  </a:extLst>
                </a:gridCol>
                <a:gridCol w="3459119">
                  <a:extLst>
                    <a:ext uri="{9D8B030D-6E8A-4147-A177-3AD203B41FA5}">
                      <a16:colId xmlns:a16="http://schemas.microsoft.com/office/drawing/2014/main" val="624773228"/>
                    </a:ext>
                  </a:extLst>
                </a:gridCol>
                <a:gridCol w="2410051">
                  <a:extLst>
                    <a:ext uri="{9D8B030D-6E8A-4147-A177-3AD203B41FA5}">
                      <a16:colId xmlns:a16="http://schemas.microsoft.com/office/drawing/2014/main" val="3593867749"/>
                    </a:ext>
                  </a:extLst>
                </a:gridCol>
              </a:tblGrid>
              <a:tr h="52726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11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memory usage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standard operation of the program (simulated by first 9 tests) 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memory usage below 500MB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B457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good</a:t>
                      </a:r>
                    </a:p>
                  </a:txBody>
                  <a:tcPr anchor="ctr">
                    <a:solidFill>
                      <a:srgbClr val="A8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6643"/>
                  </a:ext>
                </a:extLst>
              </a:tr>
            </a:tbl>
          </a:graphicData>
        </a:graphic>
      </p:graphicFrame>
      <p:pic>
        <p:nvPicPr>
          <p:cNvPr id="6" name="Picture 4" descr="https://i.gyazo.com/a97cee0c2ee284ff29ca64eb9ff9982f.png">
            <a:extLst>
              <a:ext uri="{FF2B5EF4-FFF2-40B4-BE49-F238E27FC236}">
                <a16:creationId xmlns:a16="http://schemas.microsoft.com/office/drawing/2014/main" id="{FF699180-25EF-2346-93B3-1493C0002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3"/>
          <a:stretch/>
        </p:blipFill>
        <p:spPr bwMode="auto">
          <a:xfrm>
            <a:off x="237745" y="2152116"/>
            <a:ext cx="11716509" cy="300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AF6C9-09E6-E546-8489-1C0F91EF3440}"/>
              </a:ext>
            </a:extLst>
          </p:cNvPr>
          <p:cNvSpPr txBox="1"/>
          <p:nvPr/>
        </p:nvSpPr>
        <p:spPr>
          <a:xfrm>
            <a:off x="237745" y="5358390"/>
            <a:ext cx="1138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average = 42.8MB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with Chrome Overhead = ~400MB, nonrelated addons included</a:t>
            </a:r>
          </a:p>
        </p:txBody>
      </p:sp>
    </p:spTree>
    <p:extLst>
      <p:ext uri="{BB962C8B-B14F-4D97-AF65-F5344CB8AC3E}">
        <p14:creationId xmlns:p14="http://schemas.microsoft.com/office/powerpoint/2010/main" val="427899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0C8EBF-7704-DB41-BB7F-74A3C2BD3598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DD3CC-6170-024B-B91F-410C84E3307F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System Deficiencies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C4A797-2345-9346-9BD3-DE08B3A9177E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55A75-A634-8847-B0AC-1C0CCD687577}"/>
              </a:ext>
            </a:extLst>
          </p:cNvPr>
          <p:cNvSpPr txBox="1"/>
          <p:nvPr/>
        </p:nvSpPr>
        <p:spPr>
          <a:xfrm>
            <a:off x="408278" y="1280143"/>
            <a:ext cx="1138006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LOG IN SYSTEM 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coursebrew needs to be secure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talked with ITAC to see if we can integrate Texas States’ log in system with coursebrew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since they can’t provide the system, create one on our own by implementing a temporary solution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temporary solution currently in place</a:t>
            </a: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1221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D20F94-11D6-F547-AABE-D58A22BB1F0F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36DC1-203B-E94A-B022-9748E7C4C519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Lessons Learned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A81F876-0B1F-BE44-9FD7-90ADBDC88317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D7990-F75C-264C-A275-662081D60663}"/>
              </a:ext>
            </a:extLst>
          </p:cNvPr>
          <p:cNvSpPr txBox="1"/>
          <p:nvPr/>
        </p:nvSpPr>
        <p:spPr>
          <a:xfrm>
            <a:off x="408278" y="1280143"/>
            <a:ext cx="11380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DON’T RELY ON OUTSIDE SOFTWARE INTERFACES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Texas State has strict requirements for anyone who wants to integrate their software with their log in system 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confirm that any software interfaces you plan on using have functions that are consistent with your requirements</a:t>
            </a:r>
          </a:p>
          <a:p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START WITH A COMPLETE DATABASE SCHEMA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having to add new attributes to an entity is a bigger job than you think</a:t>
            </a:r>
          </a:p>
          <a:p>
            <a:r>
              <a:rPr lang="en-US" dirty="0"/>
              <a:t> </a:t>
            </a:r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8920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AE5A0-6CB3-AF45-8EEA-4DF40DB1CF8F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57816-C0B2-CA4E-A670-41F32419AAA5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Acknowledgements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9B2C53-10D8-4140-AB3C-263F92AA177E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CCA22-D60F-614D-A51A-7210B77272BD}"/>
              </a:ext>
            </a:extLst>
          </p:cNvPr>
          <p:cNvSpPr txBox="1"/>
          <p:nvPr/>
        </p:nvSpPr>
        <p:spPr>
          <a:xfrm>
            <a:off x="408278" y="1280143"/>
            <a:ext cx="1138006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 BIG THANK YOU! </a:t>
            </a:r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</a:t>
            </a:r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1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Dr. Compeau (Sponsor &amp; Faculty Advisor) 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Mr. Hinkle (Instructor) 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Dr. McClellan (Faculty Advisor) 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thank you so much for your guidance. we really appreciate it! </a:t>
            </a: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867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AE5A0-6CB3-AF45-8EEA-4DF40DB1CF8F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9B2C53-10D8-4140-AB3C-263F92AA177E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57816-C0B2-CA4E-A670-41F32419AAA5}"/>
              </a:ext>
            </a:extLst>
          </p:cNvPr>
          <p:cNvSpPr/>
          <p:nvPr/>
        </p:nvSpPr>
        <p:spPr>
          <a:xfrm>
            <a:off x="1246215" y="3414928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Extra Slides for Questions</a:t>
            </a:r>
          </a:p>
        </p:txBody>
      </p:sp>
    </p:spTree>
    <p:extLst>
      <p:ext uri="{BB962C8B-B14F-4D97-AF65-F5344CB8AC3E}">
        <p14:creationId xmlns:p14="http://schemas.microsoft.com/office/powerpoint/2010/main" val="353224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AE5A0-6CB3-AF45-8EEA-4DF40DB1CF8F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57816-C0B2-CA4E-A670-41F32419AAA5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Login System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9B2C53-10D8-4140-AB3C-263F92AA177E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F3729-873D-4A3E-ADA1-3D3C23DABBCA}"/>
              </a:ext>
            </a:extLst>
          </p:cNvPr>
          <p:cNvSpPr txBox="1"/>
          <p:nvPr/>
        </p:nvSpPr>
        <p:spPr>
          <a:xfrm>
            <a:off x="960091" y="2448929"/>
            <a:ext cx="2682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scope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user: Fred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password: pass123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year: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default_year</a:t>
            </a: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token: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F7693D3-E9C1-4585-BCF0-F1234E199103}"/>
              </a:ext>
            </a:extLst>
          </p:cNvPr>
          <p:cNvSpPr/>
          <p:nvPr/>
        </p:nvSpPr>
        <p:spPr>
          <a:xfrm rot="19203050">
            <a:off x="2987329" y="1676789"/>
            <a:ext cx="966443" cy="996287"/>
          </a:xfrm>
          <a:prstGeom prst="rightArrow">
            <a:avLst/>
          </a:prstGeom>
          <a:solidFill>
            <a:srgbClr val="E4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F4572-EB09-496C-8A5A-4841A92527E2}"/>
              </a:ext>
            </a:extLst>
          </p:cNvPr>
          <p:cNvSpPr txBox="1"/>
          <p:nvPr/>
        </p:nvSpPr>
        <p:spPr>
          <a:xfrm>
            <a:off x="4259115" y="1220597"/>
            <a:ext cx="343923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IP: 13.333.333.37 METHOD: POST PROTOCOL: HTTPS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798E6-E680-4B01-A44B-B9BA4E2B367C}"/>
              </a:ext>
            </a:extLst>
          </p:cNvPr>
          <p:cNvSpPr txBox="1"/>
          <p:nvPr/>
        </p:nvSpPr>
        <p:spPr>
          <a:xfrm>
            <a:off x="4259115" y="1861895"/>
            <a:ext cx="343923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scope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data..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}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0936F8-EEA6-4B87-80B7-0346C5D8A57F}"/>
              </a:ext>
            </a:extLst>
          </p:cNvPr>
          <p:cNvSpPr/>
          <p:nvPr/>
        </p:nvSpPr>
        <p:spPr>
          <a:xfrm rot="1882574">
            <a:off x="8117178" y="1878441"/>
            <a:ext cx="968991" cy="1080645"/>
          </a:xfrm>
          <a:prstGeom prst="rightArrow">
            <a:avLst/>
          </a:prstGeom>
          <a:solidFill>
            <a:srgbClr val="E4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902D2-5FC5-4FC6-A31C-220D4CDFAC7A}"/>
              </a:ext>
            </a:extLst>
          </p:cNvPr>
          <p:cNvSpPr txBox="1"/>
          <p:nvPr/>
        </p:nvSpPr>
        <p:spPr>
          <a:xfrm>
            <a:off x="9949838" y="2881239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Login cache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DA526-3548-4228-A3BF-405D2CB9D614}"/>
              </a:ext>
            </a:extLst>
          </p:cNvPr>
          <p:cNvSpPr txBox="1"/>
          <p:nvPr/>
        </p:nvSpPr>
        <p:spPr>
          <a:xfrm>
            <a:off x="9557069" y="3164557"/>
            <a:ext cx="271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23.122.45.33 - Bob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21.322.112.324 - Sally 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13.333.333.37 - Fred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5D65F1B-D1D2-48F6-BAD1-28B173F9BF7F}"/>
              </a:ext>
            </a:extLst>
          </p:cNvPr>
          <p:cNvSpPr/>
          <p:nvPr/>
        </p:nvSpPr>
        <p:spPr>
          <a:xfrm rot="2894660">
            <a:off x="7875758" y="4515770"/>
            <a:ext cx="1296537" cy="1160722"/>
          </a:xfrm>
          <a:prstGeom prst="downArrow">
            <a:avLst/>
          </a:prstGeom>
          <a:solidFill>
            <a:srgbClr val="E4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FF681-6E8E-4AB5-AC3A-E6E31154BBCD}"/>
              </a:ext>
            </a:extLst>
          </p:cNvPr>
          <p:cNvSpPr txBox="1"/>
          <p:nvPr/>
        </p:nvSpPr>
        <p:spPr>
          <a:xfrm>
            <a:off x="4329087" y="4046216"/>
            <a:ext cx="343923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RETURN RESPONSE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36B8-1EFF-4F8C-9B93-B66B68DC131F}"/>
              </a:ext>
            </a:extLst>
          </p:cNvPr>
          <p:cNvSpPr txBox="1"/>
          <p:nvPr/>
        </p:nvSpPr>
        <p:spPr>
          <a:xfrm>
            <a:off x="4320202" y="4681570"/>
            <a:ext cx="343923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scope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user: Fred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default_year</a:t>
            </a: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2019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token: XDDD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}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AE7E75F-A67B-4EE0-B1F7-6EE4758B9E44}"/>
              </a:ext>
            </a:extLst>
          </p:cNvPr>
          <p:cNvSpPr/>
          <p:nvPr/>
        </p:nvSpPr>
        <p:spPr>
          <a:xfrm rot="13457120">
            <a:off x="2957060" y="4562551"/>
            <a:ext cx="1183447" cy="996287"/>
          </a:xfrm>
          <a:prstGeom prst="rightArrow">
            <a:avLst/>
          </a:prstGeom>
          <a:solidFill>
            <a:srgbClr val="E4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32F1F-1CF3-4CFD-BC50-FFDEC8A5D700}"/>
              </a:ext>
            </a:extLst>
          </p:cNvPr>
          <p:cNvSpPr txBox="1"/>
          <p:nvPr/>
        </p:nvSpPr>
        <p:spPr>
          <a:xfrm>
            <a:off x="7075266" y="3250571"/>
            <a:ext cx="327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Username| Password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Fred         | pass123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3116B1-DCC8-4487-9D6E-520306F05911}"/>
              </a:ext>
            </a:extLst>
          </p:cNvPr>
          <p:cNvCxnSpPr/>
          <p:nvPr/>
        </p:nvCxnSpPr>
        <p:spPr>
          <a:xfrm>
            <a:off x="9550315" y="2897486"/>
            <a:ext cx="0" cy="14112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22792F-3EC3-43EF-92AF-4952AF315A18}"/>
              </a:ext>
            </a:extLst>
          </p:cNvPr>
          <p:cNvSpPr txBox="1"/>
          <p:nvPr/>
        </p:nvSpPr>
        <p:spPr>
          <a:xfrm>
            <a:off x="960090" y="2456891"/>
            <a:ext cx="2682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scope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user: Fred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password: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year: 2019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default_year</a:t>
            </a: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2019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  token: XDDD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764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929FF79-2810-174C-8E1E-2AE6DCCEA4B9}"/>
              </a:ext>
            </a:extLst>
          </p:cNvPr>
          <p:cNvSpPr/>
          <p:nvPr/>
        </p:nvSpPr>
        <p:spPr>
          <a:xfrm>
            <a:off x="116378" y="1064029"/>
            <a:ext cx="11937077" cy="5669280"/>
          </a:xfrm>
          <a:prstGeom prst="roundRect">
            <a:avLst>
              <a:gd name="adj" fmla="val 3945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E5849A-5828-1B4B-945D-099E8455F2CD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2061C-5A98-6945-9C42-170BBEAA5E4F}"/>
              </a:ext>
            </a:extLst>
          </p:cNvPr>
          <p:cNvSpPr/>
          <p:nvPr/>
        </p:nvSpPr>
        <p:spPr>
          <a:xfrm>
            <a:off x="2514599" y="145904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Project 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18FE-BA40-AB43-932E-268FAC836E86}"/>
              </a:ext>
            </a:extLst>
          </p:cNvPr>
          <p:cNvSpPr txBox="1"/>
          <p:nvPr/>
        </p:nvSpPr>
        <p:spPr>
          <a:xfrm>
            <a:off x="369916" y="1276561"/>
            <a:ext cx="11430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THE CURRENT SOLUTION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 </a:t>
            </a: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itchFamily="2" charset="2"/>
              </a:rPr>
              <a:t>excel spreadsheet is being used to manage instructor-course assignments</a:t>
            </a:r>
          </a:p>
          <a:p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AS WE ALL KNOW…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excel can be a pain in the neck!</a:t>
            </a:r>
          </a:p>
          <a:p>
            <a:pPr marL="1314450" lvl="1" indent="-8572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it’s hard to navigate</a:t>
            </a:r>
          </a:p>
          <a:p>
            <a:pPr marL="1314450" lvl="1" indent="-8572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it’s hard to manage</a:t>
            </a:r>
          </a:p>
          <a:p>
            <a:pPr marL="1314450" lvl="1" indent="-8572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it only exists on the hard drive of the user’s computer</a:t>
            </a:r>
          </a:p>
          <a:p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  <a:p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sym typeface="Wingdings" pitchFamily="2" charset="2"/>
            </a:endParaRPr>
          </a:p>
          <a:p>
            <a:endParaRPr lang="en-US" sz="28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18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8AD80C-018B-B048-83A9-F63396847AC5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B9197-957E-8D43-A45C-58E56CCEACA9}"/>
              </a:ext>
            </a:extLst>
          </p:cNvPr>
          <p:cNvSpPr/>
          <p:nvPr/>
        </p:nvSpPr>
        <p:spPr>
          <a:xfrm>
            <a:off x="8936235" y="145904"/>
            <a:ext cx="3255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Project Goals</a:t>
            </a:r>
          </a:p>
        </p:txBody>
      </p:sp>
      <p:sp>
        <p:nvSpPr>
          <p:cNvPr id="5" name="Rectangle: Rounded Corners 1074">
            <a:extLst>
              <a:ext uri="{FF2B5EF4-FFF2-40B4-BE49-F238E27FC236}">
                <a16:creationId xmlns:a16="http://schemas.microsoft.com/office/drawing/2014/main" id="{FCEF931A-6801-994E-9D26-3D491C5E6B4D}"/>
              </a:ext>
            </a:extLst>
          </p:cNvPr>
          <p:cNvSpPr/>
          <p:nvPr/>
        </p:nvSpPr>
        <p:spPr>
          <a:xfrm rot="16200000">
            <a:off x="312771" y="985561"/>
            <a:ext cx="5476400" cy="5775424"/>
          </a:xfrm>
          <a:prstGeom prst="roundRect">
            <a:avLst>
              <a:gd name="adj" fmla="val 10041"/>
            </a:avLst>
          </a:prstGeom>
          <a:solidFill>
            <a:srgbClr val="71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1DF68-8A2E-714C-AC78-45EE7428D1C1}"/>
              </a:ext>
            </a:extLst>
          </p:cNvPr>
          <p:cNvSpPr txBox="1"/>
          <p:nvPr/>
        </p:nvSpPr>
        <p:spPr>
          <a:xfrm>
            <a:off x="390951" y="1411060"/>
            <a:ext cx="555859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PRIMARY GOALS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design &amp; develop coursebrew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web interface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backend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database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develop and document installation and configuration instructions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conduct live testing with program coordinators to ensure usability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Rectangle: Rounded Corners 1074">
            <a:extLst>
              <a:ext uri="{FF2B5EF4-FFF2-40B4-BE49-F238E27FC236}">
                <a16:creationId xmlns:a16="http://schemas.microsoft.com/office/drawing/2014/main" id="{2E9E75F3-CD6E-6340-AF3F-7FA2149EF862}"/>
              </a:ext>
            </a:extLst>
          </p:cNvPr>
          <p:cNvSpPr/>
          <p:nvPr/>
        </p:nvSpPr>
        <p:spPr>
          <a:xfrm rot="16200000">
            <a:off x="6315888" y="987657"/>
            <a:ext cx="5476400" cy="5775424"/>
          </a:xfrm>
          <a:prstGeom prst="roundRect">
            <a:avLst>
              <a:gd name="adj" fmla="val 10041"/>
            </a:avLst>
          </a:prstGeom>
          <a:solidFill>
            <a:srgbClr val="2B4570"/>
          </a:solidFill>
          <a:ln>
            <a:solidFill>
              <a:srgbClr val="2B45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B457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10FBE-FFBA-8148-B7AF-C383A41A3A64}"/>
              </a:ext>
            </a:extLst>
          </p:cNvPr>
          <p:cNvSpPr txBox="1"/>
          <p:nvPr/>
        </p:nvSpPr>
        <p:spPr>
          <a:xfrm>
            <a:off x="6394067" y="1411060"/>
            <a:ext cx="5558592" cy="492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STRETCH GOALS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implement algorithm to automatically assign instructors to  courses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implement the class (i.e. room, time, and student count) scheduler</a:t>
            </a:r>
          </a:p>
          <a:p>
            <a:endParaRPr lang="en-US" sz="2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20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C18CC5-C609-4149-AD43-4523153E199F}"/>
              </a:ext>
            </a:extLst>
          </p:cNvPr>
          <p:cNvSpPr/>
          <p:nvPr/>
        </p:nvSpPr>
        <p:spPr>
          <a:xfrm>
            <a:off x="1645920" y="1193729"/>
            <a:ext cx="979714" cy="5277394"/>
          </a:xfrm>
          <a:prstGeom prst="roundRect">
            <a:avLst/>
          </a:prstGeom>
          <a:solidFill>
            <a:srgbClr val="A8D0DB"/>
          </a:solidFill>
          <a:ln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80AC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82044E6-C332-894A-9452-92B3B84DCF8E}"/>
              </a:ext>
            </a:extLst>
          </p:cNvPr>
          <p:cNvSpPr/>
          <p:nvPr/>
        </p:nvSpPr>
        <p:spPr>
          <a:xfrm>
            <a:off x="1786690" y="1353141"/>
            <a:ext cx="701229" cy="702129"/>
          </a:xfrm>
          <a:prstGeom prst="ellipse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260637-7740-694E-8373-48609A7DA68F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18F06-ED34-F742-8BD6-66E1395E1C05}"/>
              </a:ext>
            </a:extLst>
          </p:cNvPr>
          <p:cNvSpPr/>
          <p:nvPr/>
        </p:nvSpPr>
        <p:spPr>
          <a:xfrm>
            <a:off x="6461882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Interface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EDEB1F-6E15-6841-8C29-8AE2CD0273E8}"/>
              </a:ext>
            </a:extLst>
          </p:cNvPr>
          <p:cNvSpPr/>
          <p:nvPr/>
        </p:nvSpPr>
        <p:spPr>
          <a:xfrm rot="16200000">
            <a:off x="918290" y="3540038"/>
            <a:ext cx="238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home page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0C09BCC-5F38-1B46-A56C-D05420754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031" y="1434468"/>
            <a:ext cx="484632" cy="48463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3AF4CA0-C0FD-6D4D-9D15-7600BC02E91D}"/>
              </a:ext>
            </a:extLst>
          </p:cNvPr>
          <p:cNvGrpSpPr/>
          <p:nvPr/>
        </p:nvGrpSpPr>
        <p:grpSpPr>
          <a:xfrm>
            <a:off x="2625633" y="1733389"/>
            <a:ext cx="1959429" cy="1533169"/>
            <a:chOff x="2625633" y="1733389"/>
            <a:chExt cx="1959429" cy="15331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C8D2057-3D2D-F340-A632-D7B5E88F3AE8}"/>
                </a:ext>
              </a:extLst>
            </p:cNvPr>
            <p:cNvSpPr/>
            <p:nvPr/>
          </p:nvSpPr>
          <p:spPr>
            <a:xfrm>
              <a:off x="3253099" y="2564429"/>
              <a:ext cx="701229" cy="702129"/>
            </a:xfrm>
            <a:prstGeom prst="ellipse">
              <a:avLst/>
            </a:prstGeom>
            <a:solidFill>
              <a:srgbClr val="A37A74"/>
            </a:solidFill>
            <a:ln>
              <a:solidFill>
                <a:srgbClr val="A37A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5E9022F-6986-2349-8048-1E8C1EA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2625633" y="2481237"/>
              <a:ext cx="1959429" cy="0"/>
            </a:xfrm>
            <a:prstGeom prst="straightConnector1">
              <a:avLst/>
            </a:prstGeom>
            <a:ln w="38100">
              <a:solidFill>
                <a:srgbClr val="E4927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C284BF-EBF5-B342-BA39-9324403E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63107" y="2664488"/>
              <a:ext cx="481211" cy="481211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020F71-88BC-3641-AF1E-8CFBB268893A}"/>
                </a:ext>
              </a:extLst>
            </p:cNvPr>
            <p:cNvSpPr/>
            <p:nvPr/>
          </p:nvSpPr>
          <p:spPr>
            <a:xfrm>
              <a:off x="3043644" y="1742573"/>
              <a:ext cx="112340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hover on book icon 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1B6C3E-F10F-8341-975C-BAD59B43D0BD}"/>
                </a:ext>
              </a:extLst>
            </p:cNvPr>
            <p:cNvCxnSpPr/>
            <p:nvPr/>
          </p:nvCxnSpPr>
          <p:spPr>
            <a:xfrm>
              <a:off x="4585062" y="1733389"/>
              <a:ext cx="0" cy="1449977"/>
            </a:xfrm>
            <a:prstGeom prst="line">
              <a:avLst/>
            </a:prstGeom>
            <a:ln w="38100">
              <a:solidFill>
                <a:srgbClr val="E4927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0D0E7B-D9A7-1442-97A6-8B47C3F55C83}"/>
              </a:ext>
            </a:extLst>
          </p:cNvPr>
          <p:cNvGrpSpPr/>
          <p:nvPr/>
        </p:nvGrpSpPr>
        <p:grpSpPr>
          <a:xfrm>
            <a:off x="2625633" y="4548826"/>
            <a:ext cx="1959429" cy="1537166"/>
            <a:chOff x="2625633" y="4548826"/>
            <a:chExt cx="1959429" cy="153716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8401E18-07BB-D747-8570-F97751F11D42}"/>
                </a:ext>
              </a:extLst>
            </p:cNvPr>
            <p:cNvSpPr/>
            <p:nvPr/>
          </p:nvSpPr>
          <p:spPr>
            <a:xfrm>
              <a:off x="3253097" y="5383863"/>
              <a:ext cx="701229" cy="702129"/>
            </a:xfrm>
            <a:prstGeom prst="ellipse">
              <a:avLst/>
            </a:prstGeom>
            <a:solidFill>
              <a:srgbClr val="A37A74"/>
            </a:solidFill>
            <a:ln>
              <a:solidFill>
                <a:srgbClr val="A37A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C7F3610-A039-5F4B-82CF-0965592A0B3F}"/>
                </a:ext>
              </a:extLst>
            </p:cNvPr>
            <p:cNvCxnSpPr/>
            <p:nvPr/>
          </p:nvCxnSpPr>
          <p:spPr>
            <a:xfrm>
              <a:off x="2625633" y="5287491"/>
              <a:ext cx="1959429" cy="0"/>
            </a:xfrm>
            <a:prstGeom prst="straightConnector1">
              <a:avLst/>
            </a:prstGeom>
            <a:ln w="38100">
              <a:solidFill>
                <a:srgbClr val="E4927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8C99D4-FCE4-8B49-9A12-0263ABAEB699}"/>
                </a:ext>
              </a:extLst>
            </p:cNvPr>
            <p:cNvSpPr/>
            <p:nvPr/>
          </p:nvSpPr>
          <p:spPr>
            <a:xfrm>
              <a:off x="3043644" y="4548826"/>
              <a:ext cx="112340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hover on profile icon 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C777B825-2885-A748-84E6-888075219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64766" y="5480377"/>
              <a:ext cx="484632" cy="484632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A0CCEAE-8B6A-1F44-9A2C-FEFAEC3D31A3}"/>
                </a:ext>
              </a:extLst>
            </p:cNvPr>
            <p:cNvCxnSpPr/>
            <p:nvPr/>
          </p:nvCxnSpPr>
          <p:spPr>
            <a:xfrm>
              <a:off x="4585062" y="4548826"/>
              <a:ext cx="0" cy="1449977"/>
            </a:xfrm>
            <a:prstGeom prst="line">
              <a:avLst/>
            </a:prstGeom>
            <a:ln w="38100">
              <a:solidFill>
                <a:srgbClr val="E4927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C1482-12DA-324E-9018-98056C4B804F}"/>
              </a:ext>
            </a:extLst>
          </p:cNvPr>
          <p:cNvGrpSpPr/>
          <p:nvPr/>
        </p:nvGrpSpPr>
        <p:grpSpPr>
          <a:xfrm>
            <a:off x="4585062" y="1397837"/>
            <a:ext cx="2673530" cy="2121080"/>
            <a:chOff x="4585062" y="1397837"/>
            <a:chExt cx="2673530" cy="2121080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025AA9-B965-ED4C-8950-CD8E0ABC92CB}"/>
                </a:ext>
              </a:extLst>
            </p:cNvPr>
            <p:cNvCxnSpPr/>
            <p:nvPr/>
          </p:nvCxnSpPr>
          <p:spPr>
            <a:xfrm>
              <a:off x="4585062" y="3183366"/>
              <a:ext cx="901337" cy="0"/>
            </a:xfrm>
            <a:prstGeom prst="straightConnector1">
              <a:avLst/>
            </a:prstGeom>
            <a:ln w="38100">
              <a:solidFill>
                <a:srgbClr val="E492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7DCC7E3-A383-9F43-810C-FABC919A7F55}"/>
                </a:ext>
              </a:extLst>
            </p:cNvPr>
            <p:cNvSpPr/>
            <p:nvPr/>
          </p:nvSpPr>
          <p:spPr>
            <a:xfrm>
              <a:off x="5486397" y="2847814"/>
              <a:ext cx="1772195" cy="671103"/>
            </a:xfrm>
            <a:prstGeom prst="roundRect">
              <a:avLst/>
            </a:prstGeom>
            <a:solidFill>
              <a:srgbClr val="E49273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E655B86-B020-9343-BB7E-5DF2F2A70D9F}"/>
                </a:ext>
              </a:extLst>
            </p:cNvPr>
            <p:cNvCxnSpPr/>
            <p:nvPr/>
          </p:nvCxnSpPr>
          <p:spPr>
            <a:xfrm>
              <a:off x="4585062" y="1742573"/>
              <a:ext cx="901337" cy="0"/>
            </a:xfrm>
            <a:prstGeom prst="straightConnector1">
              <a:avLst/>
            </a:prstGeom>
            <a:ln w="38100">
              <a:solidFill>
                <a:srgbClr val="E492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C6D558C-3723-7E41-8AE8-38B49DF9FB08}"/>
                </a:ext>
              </a:extLst>
            </p:cNvPr>
            <p:cNvSpPr/>
            <p:nvPr/>
          </p:nvSpPr>
          <p:spPr>
            <a:xfrm>
              <a:off x="5486397" y="1397837"/>
              <a:ext cx="1772195" cy="671103"/>
            </a:xfrm>
            <a:prstGeom prst="roundRect">
              <a:avLst/>
            </a:prstGeom>
            <a:solidFill>
              <a:srgbClr val="E49273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FF9068A-EC1A-1B46-81E7-552E8C893C82}"/>
                </a:ext>
              </a:extLst>
            </p:cNvPr>
            <p:cNvSpPr/>
            <p:nvPr/>
          </p:nvSpPr>
          <p:spPr>
            <a:xfrm>
              <a:off x="5486397" y="1482355"/>
              <a:ext cx="17558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click on ‘add course’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9D3D131-6E33-7146-8B8D-33E2809CFEDC}"/>
                </a:ext>
              </a:extLst>
            </p:cNvPr>
            <p:cNvSpPr/>
            <p:nvPr/>
          </p:nvSpPr>
          <p:spPr>
            <a:xfrm>
              <a:off x="5494563" y="2921754"/>
              <a:ext cx="17558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click on ‘view courses’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1B8E3F-EC6A-A34A-BFA9-54809251896B}"/>
              </a:ext>
            </a:extLst>
          </p:cNvPr>
          <p:cNvGrpSpPr/>
          <p:nvPr/>
        </p:nvGrpSpPr>
        <p:grpSpPr>
          <a:xfrm>
            <a:off x="4585062" y="4213274"/>
            <a:ext cx="2680604" cy="2121080"/>
            <a:chOff x="4585062" y="4213274"/>
            <a:chExt cx="2680604" cy="212108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8CBBE9-4DDD-1447-AF23-50CAF40C835E}"/>
                </a:ext>
              </a:extLst>
            </p:cNvPr>
            <p:cNvCxnSpPr/>
            <p:nvPr/>
          </p:nvCxnSpPr>
          <p:spPr>
            <a:xfrm>
              <a:off x="4585062" y="4548826"/>
              <a:ext cx="901337" cy="0"/>
            </a:xfrm>
            <a:prstGeom prst="straightConnector1">
              <a:avLst/>
            </a:prstGeom>
            <a:ln w="38100">
              <a:solidFill>
                <a:srgbClr val="E492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5276E22-BAA0-264F-9EEF-A8ED89D7B385}"/>
                </a:ext>
              </a:extLst>
            </p:cNvPr>
            <p:cNvCxnSpPr/>
            <p:nvPr/>
          </p:nvCxnSpPr>
          <p:spPr>
            <a:xfrm>
              <a:off x="4585062" y="5981386"/>
              <a:ext cx="901337" cy="0"/>
            </a:xfrm>
            <a:prstGeom prst="straightConnector1">
              <a:avLst/>
            </a:prstGeom>
            <a:ln w="38100">
              <a:solidFill>
                <a:srgbClr val="E492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C160149-51E2-714A-B16A-823C74ED8CC7}"/>
                </a:ext>
              </a:extLst>
            </p:cNvPr>
            <p:cNvSpPr/>
            <p:nvPr/>
          </p:nvSpPr>
          <p:spPr>
            <a:xfrm>
              <a:off x="5486398" y="4213274"/>
              <a:ext cx="1772195" cy="671103"/>
            </a:xfrm>
            <a:prstGeom prst="roundRect">
              <a:avLst/>
            </a:prstGeom>
            <a:solidFill>
              <a:srgbClr val="E49273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E579D6FA-CF3C-6F44-A002-9082457254D7}"/>
                </a:ext>
              </a:extLst>
            </p:cNvPr>
            <p:cNvSpPr/>
            <p:nvPr/>
          </p:nvSpPr>
          <p:spPr>
            <a:xfrm>
              <a:off x="5486397" y="5663251"/>
              <a:ext cx="1772195" cy="671103"/>
            </a:xfrm>
            <a:prstGeom prst="roundRect">
              <a:avLst/>
            </a:prstGeom>
            <a:solidFill>
              <a:srgbClr val="E49273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CA5EE3-E28D-EB40-B7E5-29230FF78FF1}"/>
                </a:ext>
              </a:extLst>
            </p:cNvPr>
            <p:cNvSpPr/>
            <p:nvPr/>
          </p:nvSpPr>
          <p:spPr>
            <a:xfrm>
              <a:off x="5509802" y="4297791"/>
              <a:ext cx="17558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click on ‘add instructor’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122B08B-7184-5142-8755-9CBF32FF54D9}"/>
                </a:ext>
              </a:extLst>
            </p:cNvPr>
            <p:cNvSpPr/>
            <p:nvPr/>
          </p:nvSpPr>
          <p:spPr>
            <a:xfrm>
              <a:off x="5494562" y="5732060"/>
              <a:ext cx="17558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click on ‘view instructor’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7FC5CF-F4DC-FB43-85EF-CE89B8A7F61A}"/>
              </a:ext>
            </a:extLst>
          </p:cNvPr>
          <p:cNvGrpSpPr/>
          <p:nvPr/>
        </p:nvGrpSpPr>
        <p:grpSpPr>
          <a:xfrm>
            <a:off x="7258592" y="1404358"/>
            <a:ext cx="2781842" cy="2104158"/>
            <a:chOff x="7258592" y="1404358"/>
            <a:chExt cx="2781842" cy="2104158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8F831ED-4C55-A74D-A467-ED6AE237657F}"/>
                </a:ext>
              </a:extLst>
            </p:cNvPr>
            <p:cNvCxnSpPr/>
            <p:nvPr/>
          </p:nvCxnSpPr>
          <p:spPr>
            <a:xfrm>
              <a:off x="7265666" y="3186236"/>
              <a:ext cx="901337" cy="0"/>
            </a:xfrm>
            <a:prstGeom prst="straightConnector1">
              <a:avLst/>
            </a:prstGeom>
            <a:ln w="38100">
              <a:solidFill>
                <a:srgbClr val="7180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E9126ED4-FE99-9746-8157-87E24329EF02}"/>
                </a:ext>
              </a:extLst>
            </p:cNvPr>
            <p:cNvSpPr/>
            <p:nvPr/>
          </p:nvSpPr>
          <p:spPr>
            <a:xfrm>
              <a:off x="8159925" y="2837413"/>
              <a:ext cx="1772195" cy="671103"/>
            </a:xfrm>
            <a:prstGeom prst="roundRect">
              <a:avLst/>
            </a:prstGeom>
            <a:solidFill>
              <a:srgbClr val="7180AC"/>
            </a:solidFill>
            <a:ln>
              <a:solidFill>
                <a:srgbClr val="7180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FC8466F-17D3-2445-B9D9-C86B80DACC7E}"/>
                </a:ext>
              </a:extLst>
            </p:cNvPr>
            <p:cNvCxnSpPr/>
            <p:nvPr/>
          </p:nvCxnSpPr>
          <p:spPr>
            <a:xfrm>
              <a:off x="7258592" y="1742573"/>
              <a:ext cx="901337" cy="0"/>
            </a:xfrm>
            <a:prstGeom prst="straightConnector1">
              <a:avLst/>
            </a:prstGeom>
            <a:ln w="38100">
              <a:solidFill>
                <a:srgbClr val="7180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F1C58937-5DB7-EB49-95D4-9D463822178A}"/>
                </a:ext>
              </a:extLst>
            </p:cNvPr>
            <p:cNvSpPr/>
            <p:nvPr/>
          </p:nvSpPr>
          <p:spPr>
            <a:xfrm>
              <a:off x="8159926" y="1404358"/>
              <a:ext cx="1772195" cy="671103"/>
            </a:xfrm>
            <a:prstGeom prst="roundRect">
              <a:avLst/>
            </a:prstGeom>
            <a:solidFill>
              <a:srgbClr val="7180AC"/>
            </a:solidFill>
            <a:ln>
              <a:solidFill>
                <a:srgbClr val="7180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BCBC88D-9FEB-1D4C-AEEB-8B546730C456}"/>
                </a:ext>
              </a:extLst>
            </p:cNvPr>
            <p:cNvSpPr/>
            <p:nvPr/>
          </p:nvSpPr>
          <p:spPr>
            <a:xfrm>
              <a:off x="8159925" y="1478299"/>
              <a:ext cx="1772195" cy="527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user lands on 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add a course</a:t>
              </a:r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page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9E99CE-758A-3143-83E9-3FA8B5A398BB}"/>
                </a:ext>
              </a:extLst>
            </p:cNvPr>
            <p:cNvSpPr/>
            <p:nvPr/>
          </p:nvSpPr>
          <p:spPr>
            <a:xfrm>
              <a:off x="8065765" y="2931906"/>
              <a:ext cx="19746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user lands on 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view courses</a:t>
              </a:r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page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728B06-89B6-A445-A579-F2C550537F98}"/>
              </a:ext>
            </a:extLst>
          </p:cNvPr>
          <p:cNvGrpSpPr/>
          <p:nvPr/>
        </p:nvGrpSpPr>
        <p:grpSpPr>
          <a:xfrm>
            <a:off x="7265666" y="4211631"/>
            <a:ext cx="2774768" cy="2117590"/>
            <a:chOff x="7265666" y="4211631"/>
            <a:chExt cx="2774768" cy="2117590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A5269BC-5B2F-C244-AFF9-4700F967E7FE}"/>
                </a:ext>
              </a:extLst>
            </p:cNvPr>
            <p:cNvCxnSpPr/>
            <p:nvPr/>
          </p:nvCxnSpPr>
          <p:spPr>
            <a:xfrm>
              <a:off x="7265666" y="4547343"/>
              <a:ext cx="901337" cy="0"/>
            </a:xfrm>
            <a:prstGeom prst="straightConnector1">
              <a:avLst/>
            </a:prstGeom>
            <a:ln w="38100">
              <a:solidFill>
                <a:srgbClr val="7180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F4E0064-69F9-3C49-AF4F-F14E7544FD5C}"/>
                </a:ext>
              </a:extLst>
            </p:cNvPr>
            <p:cNvCxnSpPr/>
            <p:nvPr/>
          </p:nvCxnSpPr>
          <p:spPr>
            <a:xfrm>
              <a:off x="7265666" y="5993670"/>
              <a:ext cx="901337" cy="0"/>
            </a:xfrm>
            <a:prstGeom prst="straightConnector1">
              <a:avLst/>
            </a:prstGeom>
            <a:ln w="38100">
              <a:solidFill>
                <a:srgbClr val="7180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F94C87C6-625E-174A-91AE-0C943D3B0EBD}"/>
                </a:ext>
              </a:extLst>
            </p:cNvPr>
            <p:cNvSpPr/>
            <p:nvPr/>
          </p:nvSpPr>
          <p:spPr>
            <a:xfrm>
              <a:off x="8167003" y="4211631"/>
              <a:ext cx="1772195" cy="671103"/>
            </a:xfrm>
            <a:prstGeom prst="roundRect">
              <a:avLst/>
            </a:prstGeom>
            <a:solidFill>
              <a:srgbClr val="7180AC"/>
            </a:solidFill>
            <a:ln>
              <a:solidFill>
                <a:srgbClr val="7180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7F0582B9-8331-DC4F-A8AE-7598E0D325F9}"/>
                </a:ext>
              </a:extLst>
            </p:cNvPr>
            <p:cNvSpPr/>
            <p:nvPr/>
          </p:nvSpPr>
          <p:spPr>
            <a:xfrm>
              <a:off x="8167003" y="5658118"/>
              <a:ext cx="1772195" cy="671103"/>
            </a:xfrm>
            <a:prstGeom prst="roundRect">
              <a:avLst/>
            </a:prstGeom>
            <a:solidFill>
              <a:srgbClr val="7180AC"/>
            </a:solidFill>
            <a:ln>
              <a:solidFill>
                <a:srgbClr val="7180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6403DD-C373-104A-8613-127121C09DC3}"/>
                </a:ext>
              </a:extLst>
            </p:cNvPr>
            <p:cNvSpPr/>
            <p:nvPr/>
          </p:nvSpPr>
          <p:spPr>
            <a:xfrm>
              <a:off x="8065765" y="4285572"/>
              <a:ext cx="19746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user lands on 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add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an instructor</a:t>
              </a:r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page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DEB1BA1-3CC6-C642-A81E-0EE2B687379C}"/>
                </a:ext>
              </a:extLst>
            </p:cNvPr>
            <p:cNvSpPr/>
            <p:nvPr/>
          </p:nvSpPr>
          <p:spPr>
            <a:xfrm>
              <a:off x="8058687" y="5732060"/>
              <a:ext cx="19746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user lands on </a:t>
              </a:r>
              <a:r>
                <a:rPr lang="en-US" sz="14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view instructors</a:t>
              </a:r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5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AD1B06-77CB-B64B-9422-755D018D5FB5}"/>
              </a:ext>
            </a:extLst>
          </p:cNvPr>
          <p:cNvSpPr/>
          <p:nvPr/>
        </p:nvSpPr>
        <p:spPr>
          <a:xfrm>
            <a:off x="3507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D6472E-C1E7-0D49-B46D-001F43371D6D}"/>
              </a:ext>
            </a:extLst>
          </p:cNvPr>
          <p:cNvSpPr/>
          <p:nvPr/>
        </p:nvSpPr>
        <p:spPr>
          <a:xfrm>
            <a:off x="6473605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Interface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2F3FDF-7AFD-CB4A-BF3F-5BF227214F12}"/>
              </a:ext>
            </a:extLst>
          </p:cNvPr>
          <p:cNvSpPr/>
          <p:nvPr/>
        </p:nvSpPr>
        <p:spPr>
          <a:xfrm>
            <a:off x="1512728" y="1363286"/>
            <a:ext cx="979714" cy="2148840"/>
          </a:xfrm>
          <a:prstGeom prst="roundRect">
            <a:avLst/>
          </a:prstGeom>
          <a:solidFill>
            <a:srgbClr val="A8D0DB"/>
          </a:solidFill>
          <a:ln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80AC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353B81-D455-C547-A7D9-2C81196B284B}"/>
              </a:ext>
            </a:extLst>
          </p:cNvPr>
          <p:cNvSpPr/>
          <p:nvPr/>
        </p:nvSpPr>
        <p:spPr>
          <a:xfrm>
            <a:off x="1464325" y="4341603"/>
            <a:ext cx="979714" cy="2148840"/>
          </a:xfrm>
          <a:prstGeom prst="roundRect">
            <a:avLst/>
          </a:prstGeom>
          <a:solidFill>
            <a:srgbClr val="A8D0DB"/>
          </a:solidFill>
          <a:ln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80AC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2ACD4D-A9D8-FA4B-88CC-17685208FCF0}"/>
              </a:ext>
            </a:extLst>
          </p:cNvPr>
          <p:cNvSpPr/>
          <p:nvPr/>
        </p:nvSpPr>
        <p:spPr>
          <a:xfrm>
            <a:off x="311393" y="3512126"/>
            <a:ext cx="701229" cy="702129"/>
          </a:xfrm>
          <a:prstGeom prst="ellipse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C1B6CC-08B0-0B4C-B45C-52B70102180A}"/>
              </a:ext>
            </a:extLst>
          </p:cNvPr>
          <p:cNvSpPr/>
          <p:nvPr/>
        </p:nvSpPr>
        <p:spPr>
          <a:xfrm rot="16200000">
            <a:off x="961280" y="2096725"/>
            <a:ext cx="20826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add an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instructor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CDC11-C222-8A4C-BEC7-8590C833BB66}"/>
              </a:ext>
            </a:extLst>
          </p:cNvPr>
          <p:cNvSpPr/>
          <p:nvPr/>
        </p:nvSpPr>
        <p:spPr>
          <a:xfrm rot="16200000">
            <a:off x="859975" y="5062079"/>
            <a:ext cx="21884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view instructors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page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96E6C2-6AB1-8046-9A42-561D86A67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91" y="3620874"/>
            <a:ext cx="484632" cy="48463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96AC52-2D34-F14D-8071-B83766FFD2B9}"/>
              </a:ext>
            </a:extLst>
          </p:cNvPr>
          <p:cNvGrpSpPr/>
          <p:nvPr/>
        </p:nvGrpSpPr>
        <p:grpSpPr>
          <a:xfrm>
            <a:off x="8099718" y="2444082"/>
            <a:ext cx="1903910" cy="1005840"/>
            <a:chOff x="8099718" y="2444082"/>
            <a:chExt cx="1903910" cy="100584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DD5449-A4AA-3E4B-A379-FB1A45912690}"/>
                </a:ext>
              </a:extLst>
            </p:cNvPr>
            <p:cNvCxnSpPr/>
            <p:nvPr/>
          </p:nvCxnSpPr>
          <p:spPr>
            <a:xfrm>
              <a:off x="8099718" y="2800713"/>
              <a:ext cx="901337" cy="0"/>
            </a:xfrm>
            <a:prstGeom prst="straightConnector1">
              <a:avLst/>
            </a:prstGeom>
            <a:ln w="38100">
              <a:solidFill>
                <a:srgbClr val="A37A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4360C2-9533-BF46-9512-25A30C35B54B}"/>
                </a:ext>
              </a:extLst>
            </p:cNvPr>
            <p:cNvSpPr/>
            <p:nvPr/>
          </p:nvSpPr>
          <p:spPr>
            <a:xfrm>
              <a:off x="8341711" y="2821604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no</a:t>
              </a:r>
              <a:endParaRPr lang="en-US" sz="14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1334C4C-B36C-C748-B663-FB6CEA34E869}"/>
                </a:ext>
              </a:extLst>
            </p:cNvPr>
            <p:cNvSpPr/>
            <p:nvPr/>
          </p:nvSpPr>
          <p:spPr>
            <a:xfrm>
              <a:off x="8997788" y="2444082"/>
              <a:ext cx="1005840" cy="1005840"/>
            </a:xfrm>
            <a:prstGeom prst="ellipse">
              <a:avLst/>
            </a:prstGeom>
            <a:solidFill>
              <a:srgbClr val="2B4570"/>
            </a:solidFill>
            <a:ln>
              <a:solidFill>
                <a:srgbClr val="2B45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C17A080-9A00-114D-AEC8-CE89F1DB6163}"/>
              </a:ext>
            </a:extLst>
          </p:cNvPr>
          <p:cNvSpPr/>
          <p:nvPr/>
        </p:nvSpPr>
        <p:spPr>
          <a:xfrm>
            <a:off x="8967409" y="2696643"/>
            <a:ext cx="1105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instructor added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01EAD5D-D157-B343-929D-1E621C3102BC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 flipV="1">
            <a:off x="6698538" y="-1489191"/>
            <a:ext cx="98075" cy="6605480"/>
          </a:xfrm>
          <a:prstGeom prst="bentConnector3">
            <a:avLst>
              <a:gd name="adj1" fmla="val -233087"/>
            </a:avLst>
          </a:prstGeom>
          <a:ln w="38100">
            <a:solidFill>
              <a:srgbClr val="E49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3A3EFB8-5033-9748-B9B1-187D361608F8}"/>
              </a:ext>
            </a:extLst>
          </p:cNvPr>
          <p:cNvGrpSpPr/>
          <p:nvPr/>
        </p:nvGrpSpPr>
        <p:grpSpPr>
          <a:xfrm>
            <a:off x="2492442" y="1862587"/>
            <a:ext cx="1542504" cy="1144128"/>
            <a:chOff x="2492442" y="1862587"/>
            <a:chExt cx="1542504" cy="114412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BA769FE-7035-D041-84EE-3062EB83D053}"/>
                </a:ext>
              </a:extLst>
            </p:cNvPr>
            <p:cNvSpPr/>
            <p:nvPr/>
          </p:nvSpPr>
          <p:spPr>
            <a:xfrm>
              <a:off x="2854725" y="1862587"/>
              <a:ext cx="1180221" cy="1144128"/>
            </a:xfrm>
            <a:prstGeom prst="roundRect">
              <a:avLst/>
            </a:prstGeom>
            <a:solidFill>
              <a:srgbClr val="E49273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49BBBA-0CE7-3640-9480-B1F29E6530E6}"/>
                </a:ext>
              </a:extLst>
            </p:cNvPr>
            <p:cNvSpPr/>
            <p:nvPr/>
          </p:nvSpPr>
          <p:spPr>
            <a:xfrm>
              <a:off x="2903372" y="1958107"/>
              <a:ext cx="112340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user enters instructor data in form fields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364B2E7-A375-5244-B050-C9CA09AE6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442" y="2434651"/>
              <a:ext cx="362283" cy="3055"/>
            </a:xfrm>
            <a:prstGeom prst="straightConnector1">
              <a:avLst/>
            </a:prstGeom>
            <a:ln w="38100">
              <a:solidFill>
                <a:srgbClr val="E4927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53A66F-EB1A-F74F-8BD2-C9C443C09715}"/>
              </a:ext>
            </a:extLst>
          </p:cNvPr>
          <p:cNvGrpSpPr/>
          <p:nvPr/>
        </p:nvGrpSpPr>
        <p:grpSpPr>
          <a:xfrm>
            <a:off x="6497931" y="1936116"/>
            <a:ext cx="1854337" cy="1066066"/>
            <a:chOff x="6497931" y="1936116"/>
            <a:chExt cx="1854337" cy="106606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8FAC485-E96A-7447-9FF9-48D9E3EAB9E9}"/>
                </a:ext>
              </a:extLst>
            </p:cNvPr>
            <p:cNvSpPr/>
            <p:nvPr/>
          </p:nvSpPr>
          <p:spPr>
            <a:xfrm rot="18892437">
              <a:off x="7296356" y="1936116"/>
              <a:ext cx="1005840" cy="1005840"/>
            </a:xfrm>
            <a:prstGeom prst="roundRect">
              <a:avLst/>
            </a:prstGeom>
            <a:solidFill>
              <a:srgbClr val="A37A74"/>
            </a:solidFill>
            <a:ln>
              <a:solidFill>
                <a:srgbClr val="A37A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F99381-7F0F-7741-B0BB-49E05713EB00}"/>
                </a:ext>
              </a:extLst>
            </p:cNvPr>
            <p:cNvSpPr/>
            <p:nvPr/>
          </p:nvSpPr>
          <p:spPr>
            <a:xfrm>
              <a:off x="7246284" y="2048075"/>
              <a:ext cx="110598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instructor matches record in DB?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9D71E3-AF4B-E643-9E17-71B2DEB45407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6497931" y="2434651"/>
              <a:ext cx="640080" cy="2652"/>
            </a:xfrm>
            <a:prstGeom prst="straightConnector1">
              <a:avLst/>
            </a:prstGeom>
            <a:ln w="38100">
              <a:solidFill>
                <a:srgbClr val="A37A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B6A7690-D475-CF41-AC45-F13AF1FB7C49}"/>
              </a:ext>
            </a:extLst>
          </p:cNvPr>
          <p:cNvGrpSpPr/>
          <p:nvPr/>
        </p:nvGrpSpPr>
        <p:grpSpPr>
          <a:xfrm>
            <a:off x="4026778" y="2101751"/>
            <a:ext cx="2471153" cy="671103"/>
            <a:chOff x="4026778" y="2101751"/>
            <a:chExt cx="2471153" cy="67110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7F4E3A1-3C5F-104B-A6FC-36B70C07C77D}"/>
                </a:ext>
              </a:extLst>
            </p:cNvPr>
            <p:cNvSpPr/>
            <p:nvPr/>
          </p:nvSpPr>
          <p:spPr>
            <a:xfrm>
              <a:off x="4725736" y="2101751"/>
              <a:ext cx="1772195" cy="671103"/>
            </a:xfrm>
            <a:prstGeom prst="roundRect">
              <a:avLst/>
            </a:prstGeom>
            <a:solidFill>
              <a:srgbClr val="E49273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AFD520-2E68-F943-AFCE-48D282482292}"/>
                </a:ext>
              </a:extLst>
            </p:cNvPr>
            <p:cNvSpPr/>
            <p:nvPr/>
          </p:nvSpPr>
          <p:spPr>
            <a:xfrm>
              <a:off x="4725736" y="2199943"/>
              <a:ext cx="17558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click on ‘ADD’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7A52EE-617A-F64E-9DF6-37EF61863182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4026778" y="2435161"/>
              <a:ext cx="698958" cy="2142"/>
            </a:xfrm>
            <a:prstGeom prst="straightConnector1">
              <a:avLst/>
            </a:prstGeom>
            <a:ln w="38100">
              <a:solidFill>
                <a:srgbClr val="E4927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E8428A-24C5-1A4F-96A9-9B947CB6E6CA}"/>
              </a:ext>
            </a:extLst>
          </p:cNvPr>
          <p:cNvGrpSpPr/>
          <p:nvPr/>
        </p:nvGrpSpPr>
        <p:grpSpPr>
          <a:xfrm>
            <a:off x="2454983" y="5080471"/>
            <a:ext cx="2673532" cy="671103"/>
            <a:chOff x="2454983" y="5080471"/>
            <a:chExt cx="2673532" cy="67110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D2C3D8B-8036-414F-AE63-BA83EE2ACD58}"/>
                </a:ext>
              </a:extLst>
            </p:cNvPr>
            <p:cNvSpPr/>
            <p:nvPr/>
          </p:nvSpPr>
          <p:spPr>
            <a:xfrm>
              <a:off x="3356320" y="5080471"/>
              <a:ext cx="1772195" cy="671103"/>
            </a:xfrm>
            <a:prstGeom prst="roundRect">
              <a:avLst/>
            </a:prstGeom>
            <a:solidFill>
              <a:srgbClr val="E49273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AC19BFE-3918-E846-A0F7-9D31DF2AF980}"/>
                </a:ext>
              </a:extLst>
            </p:cNvPr>
            <p:cNvSpPr/>
            <p:nvPr/>
          </p:nvSpPr>
          <p:spPr>
            <a:xfrm>
              <a:off x="3356320" y="5164989"/>
              <a:ext cx="17558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click on an instructor’s name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6EBF80-8AD1-6341-B3D8-40E4957B9DFB}"/>
                </a:ext>
              </a:extLst>
            </p:cNvPr>
            <p:cNvCxnSpPr/>
            <p:nvPr/>
          </p:nvCxnSpPr>
          <p:spPr>
            <a:xfrm>
              <a:off x="2454983" y="5426599"/>
              <a:ext cx="901337" cy="0"/>
            </a:xfrm>
            <a:prstGeom prst="straightConnector1">
              <a:avLst/>
            </a:prstGeom>
            <a:ln w="38100">
              <a:solidFill>
                <a:srgbClr val="E492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3E5AE7-AD08-5148-A934-B03B3FDEC9AE}"/>
              </a:ext>
            </a:extLst>
          </p:cNvPr>
          <p:cNvGrpSpPr/>
          <p:nvPr/>
        </p:nvGrpSpPr>
        <p:grpSpPr>
          <a:xfrm>
            <a:off x="5124059" y="4960630"/>
            <a:ext cx="2675217" cy="961421"/>
            <a:chOff x="5124059" y="4960630"/>
            <a:chExt cx="2675217" cy="96142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2AE1B76-61B6-3049-906A-9801C0DBADA3}"/>
                </a:ext>
              </a:extLst>
            </p:cNvPr>
            <p:cNvCxnSpPr>
              <a:cxnSpLocks/>
            </p:cNvCxnSpPr>
            <p:nvPr/>
          </p:nvCxnSpPr>
          <p:spPr>
            <a:xfrm>
              <a:off x="5124059" y="5426599"/>
              <a:ext cx="905256" cy="0"/>
            </a:xfrm>
            <a:prstGeom prst="straightConnector1">
              <a:avLst/>
            </a:prstGeom>
            <a:ln w="38100">
              <a:solidFill>
                <a:srgbClr val="A37A7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7D8BB69-7EC8-B34C-BBD4-3D0C4ADE8BCD}"/>
                </a:ext>
              </a:extLst>
            </p:cNvPr>
            <p:cNvSpPr/>
            <p:nvPr/>
          </p:nvSpPr>
          <p:spPr>
            <a:xfrm>
              <a:off x="6027081" y="4960630"/>
              <a:ext cx="1772195" cy="910783"/>
            </a:xfrm>
            <a:prstGeom prst="roundRect">
              <a:avLst/>
            </a:prstGeom>
            <a:solidFill>
              <a:srgbClr val="A37A74"/>
            </a:solidFill>
            <a:ln>
              <a:solidFill>
                <a:srgbClr val="A37A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B7A5D2-A9F7-9E42-B668-02C9352A3023}"/>
                </a:ext>
              </a:extLst>
            </p:cNvPr>
            <p:cNvSpPr/>
            <p:nvPr/>
          </p:nvSpPr>
          <p:spPr>
            <a:xfrm>
              <a:off x="6043412" y="4967944"/>
              <a:ext cx="17558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form fields populated with current instructor data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A66D76-22CB-6641-8F0D-168AB2BF3A66}"/>
              </a:ext>
            </a:extLst>
          </p:cNvPr>
          <p:cNvGrpSpPr/>
          <p:nvPr/>
        </p:nvGrpSpPr>
        <p:grpSpPr>
          <a:xfrm>
            <a:off x="7799276" y="4824515"/>
            <a:ext cx="2086012" cy="1144128"/>
            <a:chOff x="7799276" y="4824515"/>
            <a:chExt cx="2086012" cy="11441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924EF6A-A30A-0E47-BAD7-1F3236E482A5}"/>
                </a:ext>
              </a:extLst>
            </p:cNvPr>
            <p:cNvCxnSpPr>
              <a:cxnSpLocks/>
            </p:cNvCxnSpPr>
            <p:nvPr/>
          </p:nvCxnSpPr>
          <p:spPr>
            <a:xfrm>
              <a:off x="7799276" y="5426599"/>
              <a:ext cx="901337" cy="0"/>
            </a:xfrm>
            <a:prstGeom prst="straightConnector1">
              <a:avLst/>
            </a:prstGeom>
            <a:ln w="38100">
              <a:solidFill>
                <a:srgbClr val="E492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854974C4-3EC1-0E43-BC9D-8412BA6C3F6E}"/>
                </a:ext>
              </a:extLst>
            </p:cNvPr>
            <p:cNvSpPr/>
            <p:nvPr/>
          </p:nvSpPr>
          <p:spPr>
            <a:xfrm>
              <a:off x="8705067" y="4824515"/>
              <a:ext cx="1180221" cy="1144128"/>
            </a:xfrm>
            <a:prstGeom prst="roundRect">
              <a:avLst/>
            </a:prstGeom>
            <a:solidFill>
              <a:srgbClr val="E49273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64F78F9-BE78-8A45-8669-911A32A5E090}"/>
                </a:ext>
              </a:extLst>
            </p:cNvPr>
            <p:cNvSpPr/>
            <p:nvPr/>
          </p:nvSpPr>
          <p:spPr>
            <a:xfrm>
              <a:off x="8753714" y="4920035"/>
              <a:ext cx="112340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user enters instructor data in form fields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B9B08-8D0A-8C47-B38B-C23C0808B142}"/>
              </a:ext>
            </a:extLst>
          </p:cNvPr>
          <p:cNvGrpSpPr/>
          <p:nvPr/>
        </p:nvGrpSpPr>
        <p:grpSpPr>
          <a:xfrm>
            <a:off x="8109915" y="1740539"/>
            <a:ext cx="3052305" cy="633204"/>
            <a:chOff x="8109915" y="1740539"/>
            <a:chExt cx="3052305" cy="633204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408F19A-6FED-574E-886C-B06CD536E7E5}"/>
                </a:ext>
              </a:extLst>
            </p:cNvPr>
            <p:cNvCxnSpPr/>
            <p:nvPr/>
          </p:nvCxnSpPr>
          <p:spPr>
            <a:xfrm>
              <a:off x="8109915" y="2069127"/>
              <a:ext cx="901337" cy="0"/>
            </a:xfrm>
            <a:prstGeom prst="straightConnector1">
              <a:avLst/>
            </a:prstGeom>
            <a:ln w="38100">
              <a:solidFill>
                <a:srgbClr val="A37A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D448E0E-3614-3845-A1C2-7689FBD6EC6F}"/>
                </a:ext>
              </a:extLst>
            </p:cNvPr>
            <p:cNvSpPr/>
            <p:nvPr/>
          </p:nvSpPr>
          <p:spPr>
            <a:xfrm>
              <a:off x="8321891" y="1740539"/>
              <a:ext cx="4651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yes</a:t>
              </a:r>
              <a:endParaRPr lang="en-US" sz="1400" dirty="0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8AE31AD5-B56C-3B48-AA8D-9C99751DAD22}"/>
                </a:ext>
              </a:extLst>
            </p:cNvPr>
            <p:cNvSpPr/>
            <p:nvPr/>
          </p:nvSpPr>
          <p:spPr>
            <a:xfrm>
              <a:off x="8997789" y="1764512"/>
              <a:ext cx="2105054" cy="609231"/>
            </a:xfrm>
            <a:prstGeom prst="roundRect">
              <a:avLst/>
            </a:prstGeom>
            <a:solidFill>
              <a:srgbClr val="A37A74"/>
            </a:solidFill>
            <a:ln>
              <a:solidFill>
                <a:srgbClr val="A37A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4E86C6F-D1C4-9047-9CF7-4AFD39713AD1}"/>
                </a:ext>
              </a:extLst>
            </p:cNvPr>
            <p:cNvSpPr/>
            <p:nvPr/>
          </p:nvSpPr>
          <p:spPr>
            <a:xfrm>
              <a:off x="8962165" y="1807517"/>
              <a:ext cx="22000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user notified that instructor already exists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612283-178B-0E42-942B-C9EFC42F47F0}"/>
              </a:ext>
            </a:extLst>
          </p:cNvPr>
          <p:cNvGrpSpPr/>
          <p:nvPr/>
        </p:nvGrpSpPr>
        <p:grpSpPr>
          <a:xfrm>
            <a:off x="9895091" y="4840752"/>
            <a:ext cx="2103387" cy="1169551"/>
            <a:chOff x="9895091" y="4840752"/>
            <a:chExt cx="2103387" cy="1169551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84FB0B0-C484-8E43-9D65-2D9A9E20620B}"/>
                </a:ext>
              </a:extLst>
            </p:cNvPr>
            <p:cNvCxnSpPr>
              <a:cxnSpLocks/>
            </p:cNvCxnSpPr>
            <p:nvPr/>
          </p:nvCxnSpPr>
          <p:spPr>
            <a:xfrm>
              <a:off x="9895091" y="5425528"/>
              <a:ext cx="698958" cy="2142"/>
            </a:xfrm>
            <a:prstGeom prst="straightConnector1">
              <a:avLst/>
            </a:prstGeom>
            <a:ln w="38100">
              <a:solidFill>
                <a:srgbClr val="E4927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1797BE6-C495-2F48-A001-5A289634C750}"/>
                </a:ext>
              </a:extLst>
            </p:cNvPr>
            <p:cNvSpPr/>
            <p:nvPr/>
          </p:nvSpPr>
          <p:spPr>
            <a:xfrm>
              <a:off x="10594049" y="4840752"/>
              <a:ext cx="1404429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E49273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**goes through same checking process as above**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7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7374C-A819-B940-9238-166A85CBDFA7}"/>
              </a:ext>
            </a:extLst>
          </p:cNvPr>
          <p:cNvSpPr/>
          <p:nvPr/>
        </p:nvSpPr>
        <p:spPr>
          <a:xfrm>
            <a:off x="3507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85D56-B7C7-AD42-87CB-89F3ADD9E6F5}"/>
              </a:ext>
            </a:extLst>
          </p:cNvPr>
          <p:cNvSpPr/>
          <p:nvPr/>
        </p:nvSpPr>
        <p:spPr>
          <a:xfrm>
            <a:off x="6473605" y="145904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User Interface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F6DE6AC-59C4-EA41-8240-5C639B441611}"/>
              </a:ext>
            </a:extLst>
          </p:cNvPr>
          <p:cNvSpPr/>
          <p:nvPr/>
        </p:nvSpPr>
        <p:spPr>
          <a:xfrm>
            <a:off x="1566673" y="1351411"/>
            <a:ext cx="979714" cy="2148840"/>
          </a:xfrm>
          <a:prstGeom prst="roundRect">
            <a:avLst/>
          </a:prstGeom>
          <a:solidFill>
            <a:srgbClr val="A8D0DB"/>
          </a:solidFill>
          <a:ln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80AC"/>
              </a:solidFill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4BFEAB8-7260-764B-8033-362D791D0592}"/>
              </a:ext>
            </a:extLst>
          </p:cNvPr>
          <p:cNvSpPr/>
          <p:nvPr/>
        </p:nvSpPr>
        <p:spPr>
          <a:xfrm>
            <a:off x="1518270" y="4329728"/>
            <a:ext cx="979714" cy="2148840"/>
          </a:xfrm>
          <a:prstGeom prst="roundRect">
            <a:avLst/>
          </a:prstGeom>
          <a:solidFill>
            <a:srgbClr val="A8D0DB"/>
          </a:solidFill>
          <a:ln>
            <a:solidFill>
              <a:srgbClr val="A8D0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80AC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3CB236D-FAB4-0442-95BB-09760DBE80ED}"/>
              </a:ext>
            </a:extLst>
          </p:cNvPr>
          <p:cNvSpPr/>
          <p:nvPr/>
        </p:nvSpPr>
        <p:spPr>
          <a:xfrm>
            <a:off x="365338" y="3500251"/>
            <a:ext cx="701229" cy="702129"/>
          </a:xfrm>
          <a:prstGeom prst="ellipse">
            <a:avLst/>
          </a:prstGeom>
          <a:solidFill>
            <a:srgbClr val="A37A74"/>
          </a:solidFill>
          <a:ln>
            <a:solidFill>
              <a:srgbClr val="A37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45B15654-3551-BD44-8EDD-12EB8EA4B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46" y="3600310"/>
            <a:ext cx="481211" cy="4812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44B28-5EDC-974A-893C-C391E797B999}"/>
              </a:ext>
            </a:extLst>
          </p:cNvPr>
          <p:cNvSpPr/>
          <p:nvPr/>
        </p:nvSpPr>
        <p:spPr>
          <a:xfrm rot="16200000">
            <a:off x="1127433" y="2084850"/>
            <a:ext cx="1858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add a course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E5C172-55ED-5E41-A004-3F148BE2D6B3}"/>
              </a:ext>
            </a:extLst>
          </p:cNvPr>
          <p:cNvSpPr/>
          <p:nvPr/>
        </p:nvSpPr>
        <p:spPr>
          <a:xfrm rot="16200000">
            <a:off x="1103071" y="5050204"/>
            <a:ext cx="1810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view courses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45B4DB-5456-8346-B70F-22CC02E7941D}"/>
              </a:ext>
            </a:extLst>
          </p:cNvPr>
          <p:cNvGrpSpPr/>
          <p:nvPr/>
        </p:nvGrpSpPr>
        <p:grpSpPr>
          <a:xfrm>
            <a:off x="2546387" y="1850712"/>
            <a:ext cx="1542504" cy="1144128"/>
            <a:chOff x="2546387" y="1850712"/>
            <a:chExt cx="1542504" cy="1144128"/>
          </a:xfrm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D92E4C38-3597-524A-8DDC-58503D8F6B6F}"/>
                </a:ext>
              </a:extLst>
            </p:cNvPr>
            <p:cNvSpPr/>
            <p:nvPr/>
          </p:nvSpPr>
          <p:spPr>
            <a:xfrm>
              <a:off x="2908670" y="1850712"/>
              <a:ext cx="1180221" cy="1144128"/>
            </a:xfrm>
            <a:prstGeom prst="roundRect">
              <a:avLst/>
            </a:prstGeom>
            <a:solidFill>
              <a:srgbClr val="E49273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F0BD2BE-FDB9-0248-80BA-0FCE50BA82AE}"/>
                </a:ext>
              </a:extLst>
            </p:cNvPr>
            <p:cNvCxnSpPr>
              <a:cxnSpLocks/>
              <a:stCxn id="85" idx="3"/>
              <a:endCxn id="122" idx="1"/>
            </p:cNvCxnSpPr>
            <p:nvPr/>
          </p:nvCxnSpPr>
          <p:spPr>
            <a:xfrm flipV="1">
              <a:off x="2546387" y="2422776"/>
              <a:ext cx="362283" cy="3055"/>
            </a:xfrm>
            <a:prstGeom prst="straightConnector1">
              <a:avLst/>
            </a:prstGeom>
            <a:ln w="38100">
              <a:solidFill>
                <a:srgbClr val="E4927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71D6F7F-A583-0F41-8106-C0082A5063E0}"/>
                </a:ext>
              </a:extLst>
            </p:cNvPr>
            <p:cNvSpPr/>
            <p:nvPr/>
          </p:nvSpPr>
          <p:spPr>
            <a:xfrm>
              <a:off x="2957317" y="1946232"/>
              <a:ext cx="112340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user enters course data in form fields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98D220-753C-014E-94A1-4F4CF60D6AC0}"/>
              </a:ext>
            </a:extLst>
          </p:cNvPr>
          <p:cNvGrpSpPr/>
          <p:nvPr/>
        </p:nvGrpSpPr>
        <p:grpSpPr>
          <a:xfrm>
            <a:off x="6551876" y="1924241"/>
            <a:ext cx="1854337" cy="1018566"/>
            <a:chOff x="6551876" y="1924241"/>
            <a:chExt cx="1854337" cy="101856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DA81405-F729-3A40-B293-D9DD1DE55AC9}"/>
                </a:ext>
              </a:extLst>
            </p:cNvPr>
            <p:cNvSpPr/>
            <p:nvPr/>
          </p:nvSpPr>
          <p:spPr>
            <a:xfrm rot="18892437">
              <a:off x="7350301" y="1924241"/>
              <a:ext cx="1005840" cy="1005840"/>
            </a:xfrm>
            <a:prstGeom prst="roundRect">
              <a:avLst/>
            </a:prstGeom>
            <a:solidFill>
              <a:srgbClr val="A37A74"/>
            </a:solidFill>
            <a:ln>
              <a:solidFill>
                <a:srgbClr val="A37A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2F6DFE0-A052-D34C-94F4-1432B628BAD8}"/>
                </a:ext>
              </a:extLst>
            </p:cNvPr>
            <p:cNvSpPr/>
            <p:nvPr/>
          </p:nvSpPr>
          <p:spPr>
            <a:xfrm>
              <a:off x="7300229" y="1988700"/>
              <a:ext cx="110598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course matches record in DB?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212CC63-B998-8442-8AF8-3AEB30ECF504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 flipV="1">
              <a:off x="6551876" y="2422776"/>
              <a:ext cx="640080" cy="2652"/>
            </a:xfrm>
            <a:prstGeom prst="straightConnector1">
              <a:avLst/>
            </a:prstGeom>
            <a:ln w="38100">
              <a:solidFill>
                <a:srgbClr val="A37A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740C2D-E480-8740-981E-F13C0EF5AC65}"/>
              </a:ext>
            </a:extLst>
          </p:cNvPr>
          <p:cNvGrpSpPr/>
          <p:nvPr/>
        </p:nvGrpSpPr>
        <p:grpSpPr>
          <a:xfrm>
            <a:off x="8153663" y="2432208"/>
            <a:ext cx="1955183" cy="1005840"/>
            <a:chOff x="8153663" y="2432208"/>
            <a:chExt cx="1955183" cy="1005840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6895D0D-331D-9E45-B6B7-C56AF88A9B9B}"/>
                </a:ext>
              </a:extLst>
            </p:cNvPr>
            <p:cNvCxnSpPr/>
            <p:nvPr/>
          </p:nvCxnSpPr>
          <p:spPr>
            <a:xfrm>
              <a:off x="8153663" y="2788838"/>
              <a:ext cx="901337" cy="0"/>
            </a:xfrm>
            <a:prstGeom prst="straightConnector1">
              <a:avLst/>
            </a:prstGeom>
            <a:ln w="38100">
              <a:solidFill>
                <a:srgbClr val="A37A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484BDAA-1064-DF4D-90EB-6AC5356DEAC9}"/>
                </a:ext>
              </a:extLst>
            </p:cNvPr>
            <p:cNvSpPr/>
            <p:nvPr/>
          </p:nvSpPr>
          <p:spPr>
            <a:xfrm>
              <a:off x="8395656" y="2809729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no</a:t>
              </a:r>
              <a:endParaRPr lang="en-US" sz="1400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51F94A-857A-DB4A-BD15-8F898FF87807}"/>
                </a:ext>
              </a:extLst>
            </p:cNvPr>
            <p:cNvSpPr/>
            <p:nvPr/>
          </p:nvSpPr>
          <p:spPr>
            <a:xfrm>
              <a:off x="9051733" y="2432208"/>
              <a:ext cx="1005840" cy="1005840"/>
            </a:xfrm>
            <a:prstGeom prst="ellipse">
              <a:avLst/>
            </a:prstGeom>
            <a:solidFill>
              <a:srgbClr val="2B4570"/>
            </a:solidFill>
            <a:ln>
              <a:solidFill>
                <a:srgbClr val="2B45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30FD3EF-F1AE-0A44-9E64-832048EE6123}"/>
                </a:ext>
              </a:extLst>
            </p:cNvPr>
            <p:cNvSpPr/>
            <p:nvPr/>
          </p:nvSpPr>
          <p:spPr>
            <a:xfrm>
              <a:off x="9002862" y="2675706"/>
              <a:ext cx="11059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course added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FD77F-4ED6-F547-8B47-B9B3F5CCA7CE}"/>
              </a:ext>
            </a:extLst>
          </p:cNvPr>
          <p:cNvGrpSpPr/>
          <p:nvPr/>
        </p:nvGrpSpPr>
        <p:grpSpPr>
          <a:xfrm>
            <a:off x="8163860" y="1728664"/>
            <a:ext cx="2820284" cy="633204"/>
            <a:chOff x="8163860" y="1728664"/>
            <a:chExt cx="2820284" cy="633204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A821344-6B10-E84E-B289-C26A1EBF248F}"/>
                </a:ext>
              </a:extLst>
            </p:cNvPr>
            <p:cNvCxnSpPr/>
            <p:nvPr/>
          </p:nvCxnSpPr>
          <p:spPr>
            <a:xfrm>
              <a:off x="8163860" y="2057252"/>
              <a:ext cx="901337" cy="0"/>
            </a:xfrm>
            <a:prstGeom prst="straightConnector1">
              <a:avLst/>
            </a:prstGeom>
            <a:ln w="38100">
              <a:solidFill>
                <a:srgbClr val="A37A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ED5B9F-49AC-DD46-AB01-93DAC9A00396}"/>
                </a:ext>
              </a:extLst>
            </p:cNvPr>
            <p:cNvSpPr/>
            <p:nvPr/>
          </p:nvSpPr>
          <p:spPr>
            <a:xfrm>
              <a:off x="8375836" y="1728664"/>
              <a:ext cx="4651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yes</a:t>
              </a:r>
              <a:endParaRPr lang="en-US" sz="1400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137CD00-9219-2B42-A0EB-702E14DE3785}"/>
                </a:ext>
              </a:extLst>
            </p:cNvPr>
            <p:cNvSpPr/>
            <p:nvPr/>
          </p:nvSpPr>
          <p:spPr>
            <a:xfrm>
              <a:off x="9051734" y="1752637"/>
              <a:ext cx="1932410" cy="609231"/>
            </a:xfrm>
            <a:prstGeom prst="roundRect">
              <a:avLst/>
            </a:prstGeom>
            <a:solidFill>
              <a:srgbClr val="A37A74"/>
            </a:solidFill>
            <a:ln>
              <a:solidFill>
                <a:srgbClr val="A37A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8D4B733-39F0-344C-A80A-5ABADE157113}"/>
                </a:ext>
              </a:extLst>
            </p:cNvPr>
            <p:cNvSpPr/>
            <p:nvPr/>
          </p:nvSpPr>
          <p:spPr>
            <a:xfrm>
              <a:off x="9051734" y="1795642"/>
              <a:ext cx="19324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user notified that course already exists</a:t>
              </a:r>
            </a:p>
          </p:txBody>
        </p:sp>
      </p:grp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616C72D-FB14-684E-A4A0-9C741A000357}"/>
              </a:ext>
            </a:extLst>
          </p:cNvPr>
          <p:cNvCxnSpPr>
            <a:cxnSpLocks/>
            <a:stCxn id="18" idx="0"/>
            <a:endCxn id="122" idx="0"/>
          </p:cNvCxnSpPr>
          <p:nvPr/>
        </p:nvCxnSpPr>
        <p:spPr>
          <a:xfrm rot="16200000" flipH="1" flipV="1">
            <a:off x="6709322" y="-1457905"/>
            <a:ext cx="98075" cy="6519158"/>
          </a:xfrm>
          <a:prstGeom prst="bentConnector3">
            <a:avLst>
              <a:gd name="adj1" fmla="val -233087"/>
            </a:avLst>
          </a:prstGeom>
          <a:ln w="38100">
            <a:solidFill>
              <a:srgbClr val="E49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70C5AA-9955-314D-BC7C-72CBF873A50A}"/>
              </a:ext>
            </a:extLst>
          </p:cNvPr>
          <p:cNvGrpSpPr/>
          <p:nvPr/>
        </p:nvGrpSpPr>
        <p:grpSpPr>
          <a:xfrm>
            <a:off x="2486107" y="4550861"/>
            <a:ext cx="2438397" cy="671103"/>
            <a:chOff x="2486107" y="4550861"/>
            <a:chExt cx="2438397" cy="671103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F17E266B-1A4E-EB42-9DA0-482CE986AB9C}"/>
                </a:ext>
              </a:extLst>
            </p:cNvPr>
            <p:cNvSpPr/>
            <p:nvPr/>
          </p:nvSpPr>
          <p:spPr>
            <a:xfrm>
              <a:off x="3152309" y="4550861"/>
              <a:ext cx="1772195" cy="671103"/>
            </a:xfrm>
            <a:prstGeom prst="roundRect">
              <a:avLst/>
            </a:prstGeom>
            <a:solidFill>
              <a:srgbClr val="E49273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0B80016-93F3-5B42-8C65-A0C5A948A134}"/>
                </a:ext>
              </a:extLst>
            </p:cNvPr>
            <p:cNvSpPr/>
            <p:nvPr/>
          </p:nvSpPr>
          <p:spPr>
            <a:xfrm>
              <a:off x="3138397" y="4631627"/>
              <a:ext cx="17558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click on a course name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A98E657-A237-974F-AA13-3778FD5C91FB}"/>
                </a:ext>
              </a:extLst>
            </p:cNvPr>
            <p:cNvCxnSpPr>
              <a:cxnSpLocks/>
            </p:cNvCxnSpPr>
            <p:nvPr/>
          </p:nvCxnSpPr>
          <p:spPr>
            <a:xfrm>
              <a:off x="2486107" y="4886413"/>
              <a:ext cx="667401" cy="0"/>
            </a:xfrm>
            <a:prstGeom prst="straightConnector1">
              <a:avLst/>
            </a:prstGeom>
            <a:ln w="38100">
              <a:solidFill>
                <a:srgbClr val="E4927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5547F1-B437-F94D-9D0F-BEAAD637FB3A}"/>
              </a:ext>
            </a:extLst>
          </p:cNvPr>
          <p:cNvGrpSpPr/>
          <p:nvPr/>
        </p:nvGrpSpPr>
        <p:grpSpPr>
          <a:xfrm>
            <a:off x="8890516" y="4355888"/>
            <a:ext cx="3074320" cy="2020923"/>
            <a:chOff x="8890516" y="4355888"/>
            <a:chExt cx="3074320" cy="202092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392B8DB-1C04-7B4A-ACD4-DD39B0B80AA9}"/>
                </a:ext>
              </a:extLst>
            </p:cNvPr>
            <p:cNvSpPr/>
            <p:nvPr/>
          </p:nvSpPr>
          <p:spPr>
            <a:xfrm>
              <a:off x="9722823" y="4355888"/>
              <a:ext cx="224201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instructors sorted by recommendation algorithm</a:t>
              </a: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D54F8AE-A97C-E942-944C-3DC819136D19}"/>
                </a:ext>
              </a:extLst>
            </p:cNvPr>
            <p:cNvSpPr/>
            <p:nvPr/>
          </p:nvSpPr>
          <p:spPr>
            <a:xfrm>
              <a:off x="9474395" y="5705708"/>
              <a:ext cx="1772195" cy="671103"/>
            </a:xfrm>
            <a:prstGeom prst="roundRect">
              <a:avLst/>
            </a:prstGeom>
            <a:solidFill>
              <a:srgbClr val="7180AC"/>
            </a:solidFill>
            <a:ln>
              <a:solidFill>
                <a:srgbClr val="7180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D11D235B-4CC0-034D-98E6-0C60F9788926}"/>
                </a:ext>
              </a:extLst>
            </p:cNvPr>
            <p:cNvCxnSpPr>
              <a:cxnSpLocks/>
              <a:stCxn id="112" idx="3"/>
              <a:endCxn id="115" idx="0"/>
            </p:cNvCxnSpPr>
            <p:nvPr/>
          </p:nvCxnSpPr>
          <p:spPr>
            <a:xfrm>
              <a:off x="8890516" y="4888726"/>
              <a:ext cx="1469977" cy="816982"/>
            </a:xfrm>
            <a:prstGeom prst="bentConnector2">
              <a:avLst/>
            </a:prstGeom>
            <a:ln w="38100">
              <a:solidFill>
                <a:srgbClr val="7180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6F52EC9-1EAC-F649-9CAF-F6DDB0515317}"/>
                </a:ext>
              </a:extLst>
            </p:cNvPr>
            <p:cNvSpPr/>
            <p:nvPr/>
          </p:nvSpPr>
          <p:spPr>
            <a:xfrm>
              <a:off x="9474395" y="5779649"/>
              <a:ext cx="17558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user chooses instructor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F911677-89D7-854B-ADC5-43EB7A87E918}"/>
              </a:ext>
            </a:extLst>
          </p:cNvPr>
          <p:cNvGrpSpPr/>
          <p:nvPr/>
        </p:nvGrpSpPr>
        <p:grpSpPr>
          <a:xfrm>
            <a:off x="4080723" y="2089876"/>
            <a:ext cx="2471153" cy="671103"/>
            <a:chOff x="4080723" y="2089876"/>
            <a:chExt cx="2471153" cy="671103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CE91BF9-3667-F448-A353-A55AA9C8EFA7}"/>
                </a:ext>
              </a:extLst>
            </p:cNvPr>
            <p:cNvSpPr/>
            <p:nvPr/>
          </p:nvSpPr>
          <p:spPr>
            <a:xfrm>
              <a:off x="4779681" y="2089876"/>
              <a:ext cx="1772195" cy="671103"/>
            </a:xfrm>
            <a:prstGeom prst="roundRect">
              <a:avLst/>
            </a:prstGeom>
            <a:solidFill>
              <a:srgbClr val="E49273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AD7C352-254D-FD44-9334-D90B76786E46}"/>
                </a:ext>
              </a:extLst>
            </p:cNvPr>
            <p:cNvSpPr/>
            <p:nvPr/>
          </p:nvSpPr>
          <p:spPr>
            <a:xfrm>
              <a:off x="4779681" y="2188068"/>
              <a:ext cx="17558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click on ‘ADD’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14D198D-61DC-4C45-B390-103E9F76AF0C}"/>
                </a:ext>
              </a:extLst>
            </p:cNvPr>
            <p:cNvCxnSpPr>
              <a:cxnSpLocks/>
              <a:stCxn id="94" idx="3"/>
              <a:endCxn id="91" idx="1"/>
            </p:cNvCxnSpPr>
            <p:nvPr/>
          </p:nvCxnSpPr>
          <p:spPr>
            <a:xfrm>
              <a:off x="4080723" y="2423286"/>
              <a:ext cx="698958" cy="2142"/>
            </a:xfrm>
            <a:prstGeom prst="straightConnector1">
              <a:avLst/>
            </a:prstGeom>
            <a:ln w="38100">
              <a:solidFill>
                <a:srgbClr val="E4927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705D6F-FF54-7D48-BDFA-C9A54BC6BABE}"/>
              </a:ext>
            </a:extLst>
          </p:cNvPr>
          <p:cNvGrpSpPr/>
          <p:nvPr/>
        </p:nvGrpSpPr>
        <p:grpSpPr>
          <a:xfrm>
            <a:off x="4700604" y="5482994"/>
            <a:ext cx="1700893" cy="1005840"/>
            <a:chOff x="4700604" y="5482994"/>
            <a:chExt cx="1700893" cy="1005840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C73A9DB-842B-6A48-8415-6F237BD0B6B6}"/>
                </a:ext>
              </a:extLst>
            </p:cNvPr>
            <p:cNvCxnSpPr/>
            <p:nvPr/>
          </p:nvCxnSpPr>
          <p:spPr>
            <a:xfrm flipH="1" flipV="1">
              <a:off x="5743129" y="6055073"/>
              <a:ext cx="658368" cy="1"/>
            </a:xfrm>
            <a:prstGeom prst="straightConnector1">
              <a:avLst/>
            </a:prstGeom>
            <a:ln w="38100">
              <a:solidFill>
                <a:srgbClr val="7180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1D4566-48E7-C34B-A43E-8208BE492B02}"/>
                </a:ext>
              </a:extLst>
            </p:cNvPr>
            <p:cNvGrpSpPr/>
            <p:nvPr/>
          </p:nvGrpSpPr>
          <p:grpSpPr>
            <a:xfrm>
              <a:off x="4700604" y="5482994"/>
              <a:ext cx="1105984" cy="1005840"/>
              <a:chOff x="4700604" y="5482994"/>
              <a:chExt cx="1105984" cy="1005840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BD7E8412-CB74-794D-A41E-5C24DA3DB443}"/>
                  </a:ext>
                </a:extLst>
              </p:cNvPr>
              <p:cNvSpPr/>
              <p:nvPr/>
            </p:nvSpPr>
            <p:spPr>
              <a:xfrm>
                <a:off x="4748200" y="5482994"/>
                <a:ext cx="1005840" cy="1005840"/>
              </a:xfrm>
              <a:prstGeom prst="ellipse">
                <a:avLst/>
              </a:prstGeom>
              <a:solidFill>
                <a:srgbClr val="2B4570"/>
              </a:solidFill>
              <a:ln>
                <a:solidFill>
                  <a:srgbClr val="2B45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8ED0F8D-EF05-2841-B507-374962B6FEA0}"/>
                  </a:ext>
                </a:extLst>
              </p:cNvPr>
              <p:cNvSpPr/>
              <p:nvPr/>
            </p:nvSpPr>
            <p:spPr>
              <a:xfrm>
                <a:off x="4700604" y="5665351"/>
                <a:ext cx="110598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instructor assigned section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5FE36-43FF-D144-AFB9-D617496CB906}"/>
              </a:ext>
            </a:extLst>
          </p:cNvPr>
          <p:cNvGrpSpPr/>
          <p:nvPr/>
        </p:nvGrpSpPr>
        <p:grpSpPr>
          <a:xfrm>
            <a:off x="4924504" y="4039687"/>
            <a:ext cx="3974178" cy="1218371"/>
            <a:chOff x="4924504" y="4039687"/>
            <a:chExt cx="3974178" cy="1218371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9A2513D-2AF6-9E4B-A0EB-4AD496851423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4924504" y="4886413"/>
              <a:ext cx="2190108" cy="0"/>
            </a:xfrm>
            <a:prstGeom prst="straightConnector1">
              <a:avLst/>
            </a:prstGeom>
            <a:ln w="38100">
              <a:solidFill>
                <a:srgbClr val="7180A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172FE75-A779-5F43-81E4-E68B29B9FB4C}"/>
                </a:ext>
              </a:extLst>
            </p:cNvPr>
            <p:cNvSpPr/>
            <p:nvPr/>
          </p:nvSpPr>
          <p:spPr>
            <a:xfrm>
              <a:off x="4978554" y="4170952"/>
              <a:ext cx="152182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course sections per semester shown</a:t>
              </a: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11E09F5A-ECFD-6E40-B39E-7F460F953F19}"/>
                </a:ext>
              </a:extLst>
            </p:cNvPr>
            <p:cNvSpPr/>
            <p:nvPr/>
          </p:nvSpPr>
          <p:spPr>
            <a:xfrm>
              <a:off x="7126487" y="4540284"/>
              <a:ext cx="1772195" cy="671103"/>
            </a:xfrm>
            <a:prstGeom prst="roundRect">
              <a:avLst/>
            </a:prstGeom>
            <a:solidFill>
              <a:srgbClr val="7180AC"/>
            </a:solidFill>
            <a:ln>
              <a:solidFill>
                <a:srgbClr val="7180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11D09B1-2BA5-CC4E-94A3-C84F13BE4E7C}"/>
                </a:ext>
              </a:extLst>
            </p:cNvPr>
            <p:cNvSpPr/>
            <p:nvPr/>
          </p:nvSpPr>
          <p:spPr>
            <a:xfrm>
              <a:off x="7134652" y="4519394"/>
              <a:ext cx="175586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click on ’choose instructor’ dropdown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68CC5E-D408-EF47-A29B-AE1B711A2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2031" y="4505067"/>
              <a:ext cx="0" cy="373857"/>
            </a:xfrm>
            <a:prstGeom prst="straightConnector1">
              <a:avLst/>
            </a:prstGeom>
            <a:ln w="38100">
              <a:solidFill>
                <a:srgbClr val="E4927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612EA7-7614-FE41-A42F-1E8465850DED}"/>
                </a:ext>
              </a:extLst>
            </p:cNvPr>
            <p:cNvGrpSpPr/>
            <p:nvPr/>
          </p:nvGrpSpPr>
          <p:grpSpPr>
            <a:xfrm>
              <a:off x="6523788" y="4039687"/>
              <a:ext cx="457200" cy="457200"/>
              <a:chOff x="6523788" y="4039687"/>
              <a:chExt cx="457200" cy="457200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F8B851C1-8AC6-8344-A83F-1789B5ED7628}"/>
                  </a:ext>
                </a:extLst>
              </p:cNvPr>
              <p:cNvSpPr/>
              <p:nvPr/>
            </p:nvSpPr>
            <p:spPr>
              <a:xfrm>
                <a:off x="6523788" y="4039687"/>
                <a:ext cx="457200" cy="457200"/>
              </a:xfrm>
              <a:prstGeom prst="roundRect">
                <a:avLst/>
              </a:prstGeom>
              <a:solidFill>
                <a:srgbClr val="E49273"/>
              </a:solidFill>
              <a:ln>
                <a:solidFill>
                  <a:srgbClr val="E492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3" name="Graphic 52">
                <a:extLst>
                  <a:ext uri="{FF2B5EF4-FFF2-40B4-BE49-F238E27FC236}">
                    <a16:creationId xmlns:a16="http://schemas.microsoft.com/office/drawing/2014/main" id="{75D23E00-A0D1-5741-BE7E-85A65A77C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91816" y="4086855"/>
                <a:ext cx="365760" cy="36576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DE5091-5598-3F43-B2A9-08D308CE9DCB}"/>
              </a:ext>
            </a:extLst>
          </p:cNvPr>
          <p:cNvGrpSpPr/>
          <p:nvPr/>
        </p:nvGrpSpPr>
        <p:grpSpPr>
          <a:xfrm>
            <a:off x="6315969" y="5719347"/>
            <a:ext cx="3158426" cy="671103"/>
            <a:chOff x="6315969" y="5719347"/>
            <a:chExt cx="3158426" cy="671103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68C0F0DA-607E-0946-96E9-F17C201F742C}"/>
                </a:ext>
              </a:extLst>
            </p:cNvPr>
            <p:cNvSpPr/>
            <p:nvPr/>
          </p:nvSpPr>
          <p:spPr>
            <a:xfrm>
              <a:off x="6391665" y="5719347"/>
              <a:ext cx="1772195" cy="671103"/>
            </a:xfrm>
            <a:prstGeom prst="roundRect">
              <a:avLst/>
            </a:prstGeom>
            <a:solidFill>
              <a:srgbClr val="7180AC"/>
            </a:solidFill>
            <a:ln>
              <a:solidFill>
                <a:srgbClr val="7180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AC4036D-7748-F245-AD51-7DE0EDD671B7}"/>
                </a:ext>
              </a:extLst>
            </p:cNvPr>
            <p:cNvSpPr/>
            <p:nvPr/>
          </p:nvSpPr>
          <p:spPr>
            <a:xfrm>
              <a:off x="6315969" y="5793288"/>
              <a:ext cx="193240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mouse click on ’SAVE and SUBMIT’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CB57367-83F0-1D48-B50B-3DCAFA391975}"/>
                </a:ext>
              </a:extLst>
            </p:cNvPr>
            <p:cNvCxnSpPr>
              <a:cxnSpLocks/>
              <a:stCxn id="116" idx="1"/>
            </p:cNvCxnSpPr>
            <p:nvPr/>
          </p:nvCxnSpPr>
          <p:spPr>
            <a:xfrm flipH="1">
              <a:off x="8163860" y="6041259"/>
              <a:ext cx="1310535" cy="12891"/>
            </a:xfrm>
            <a:prstGeom prst="straightConnector1">
              <a:avLst/>
            </a:prstGeom>
            <a:ln w="38100">
              <a:solidFill>
                <a:srgbClr val="7180A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7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E1C04D-BCA1-C24C-B28F-BA149E031698}"/>
              </a:ext>
            </a:extLst>
          </p:cNvPr>
          <p:cNvSpPr/>
          <p:nvPr/>
        </p:nvSpPr>
        <p:spPr>
          <a:xfrm>
            <a:off x="0" y="-809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CDADD7-456A-9247-8ED1-DC996138911B}"/>
              </a:ext>
            </a:extLst>
          </p:cNvPr>
          <p:cNvSpPr/>
          <p:nvPr/>
        </p:nvSpPr>
        <p:spPr>
          <a:xfrm>
            <a:off x="7509526" y="145904"/>
            <a:ext cx="4658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RESTful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673C0-9535-D44D-9810-D04C4381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72" y="946229"/>
            <a:ext cx="10500415" cy="59186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4206A-42AF-7443-AD16-1FC6963BEE5B}"/>
              </a:ext>
            </a:extLst>
          </p:cNvPr>
          <p:cNvCxnSpPr>
            <a:cxnSpLocks/>
          </p:cNvCxnSpPr>
          <p:nvPr/>
        </p:nvCxnSpPr>
        <p:spPr>
          <a:xfrm flipV="1">
            <a:off x="8383980" y="2030681"/>
            <a:ext cx="1187532" cy="225630"/>
          </a:xfrm>
          <a:prstGeom prst="line">
            <a:avLst/>
          </a:prstGeom>
          <a:ln w="38100">
            <a:solidFill>
              <a:srgbClr val="E4927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949AF2-04D9-C848-8939-29946F53EEF7}"/>
              </a:ext>
            </a:extLst>
          </p:cNvPr>
          <p:cNvSpPr/>
          <p:nvPr/>
        </p:nvSpPr>
        <p:spPr>
          <a:xfrm>
            <a:off x="8130524" y="1794646"/>
            <a:ext cx="1755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E4927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84511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7CCE52-B863-6E49-9619-5019E1834FBE}"/>
              </a:ext>
            </a:extLst>
          </p:cNvPr>
          <p:cNvGrpSpPr/>
          <p:nvPr/>
        </p:nvGrpSpPr>
        <p:grpSpPr>
          <a:xfrm>
            <a:off x="4351671" y="1067474"/>
            <a:ext cx="7642421" cy="3734337"/>
            <a:chOff x="4351671" y="1067474"/>
            <a:chExt cx="7642421" cy="373433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E9B94A3-8E88-F945-A772-1A38FA9668F7}"/>
                </a:ext>
              </a:extLst>
            </p:cNvPr>
            <p:cNvSpPr/>
            <p:nvPr/>
          </p:nvSpPr>
          <p:spPr>
            <a:xfrm>
              <a:off x="4569483" y="1067474"/>
              <a:ext cx="7424609" cy="3734337"/>
            </a:xfrm>
            <a:prstGeom prst="roundRect">
              <a:avLst/>
            </a:prstGeom>
            <a:solidFill>
              <a:srgbClr val="A8D0DB"/>
            </a:solidFill>
            <a:ln>
              <a:solidFill>
                <a:srgbClr val="A8D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98CD823-EB47-5F4D-AFE5-704DA273CDFB}"/>
                </a:ext>
              </a:extLst>
            </p:cNvPr>
            <p:cNvSpPr/>
            <p:nvPr/>
          </p:nvSpPr>
          <p:spPr>
            <a:xfrm>
              <a:off x="4844030" y="2889867"/>
              <a:ext cx="701229" cy="70212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7190F9-B403-1F49-8CF6-EB9ABB7C5B38}"/>
                </a:ext>
              </a:extLst>
            </p:cNvPr>
            <p:cNvSpPr txBox="1"/>
            <p:nvPr/>
          </p:nvSpPr>
          <p:spPr>
            <a:xfrm>
              <a:off x="4351671" y="2531358"/>
              <a:ext cx="1705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warning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5FB2C50F-B8C0-B343-B0DD-B0C950CEF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88468" y="3041997"/>
              <a:ext cx="432374" cy="432374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21681B5-7BA5-D340-BA0A-26BA5E02DD80}"/>
                </a:ext>
              </a:extLst>
            </p:cNvPr>
            <p:cNvGrpSpPr/>
            <p:nvPr/>
          </p:nvGrpSpPr>
          <p:grpSpPr>
            <a:xfrm>
              <a:off x="5847789" y="1129019"/>
              <a:ext cx="4180817" cy="3502689"/>
              <a:chOff x="5847789" y="1129019"/>
              <a:chExt cx="4180817" cy="3502689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6D1BFE32-64DD-264D-BE00-A387F89E8EC6}"/>
                  </a:ext>
                </a:extLst>
              </p:cNvPr>
              <p:cNvSpPr/>
              <p:nvPr/>
            </p:nvSpPr>
            <p:spPr>
              <a:xfrm>
                <a:off x="5847789" y="1529129"/>
                <a:ext cx="2000338" cy="3102579"/>
              </a:xfrm>
              <a:prstGeom prst="roundRect">
                <a:avLst/>
              </a:prstGeom>
              <a:solidFill>
                <a:srgbClr val="7180AC"/>
              </a:solidFill>
              <a:ln>
                <a:solidFill>
                  <a:srgbClr val="7180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F7D567-E3E8-BD4A-8E96-B4D51B8EFE69}"/>
                  </a:ext>
                </a:extLst>
              </p:cNvPr>
              <p:cNvSpPr txBox="1"/>
              <p:nvPr/>
            </p:nvSpPr>
            <p:spPr>
              <a:xfrm>
                <a:off x="5903194" y="1629524"/>
                <a:ext cx="196884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section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{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  …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  id: 223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  year: 2016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  owner: Fred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  instructor: N/A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  net_id: N/A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  …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}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6D52099-5BEC-8F43-AE7A-597CD6CDEE8B}"/>
                  </a:ext>
                </a:extLst>
              </p:cNvPr>
              <p:cNvSpPr/>
              <p:nvPr/>
            </p:nvSpPr>
            <p:spPr>
              <a:xfrm>
                <a:off x="7996594" y="1529129"/>
                <a:ext cx="2000338" cy="3102579"/>
              </a:xfrm>
              <a:prstGeom prst="roundRect">
                <a:avLst/>
              </a:prstGeom>
              <a:solidFill>
                <a:srgbClr val="7180AC"/>
              </a:solidFill>
              <a:ln>
                <a:solidFill>
                  <a:srgbClr val="7180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A88FDE-6509-A14D-9AE5-C79F8C976F58}"/>
                  </a:ext>
                </a:extLst>
              </p:cNvPr>
              <p:cNvSpPr txBox="1"/>
              <p:nvPr/>
            </p:nvSpPr>
            <p:spPr>
              <a:xfrm>
                <a:off x="6034633" y="1129019"/>
                <a:ext cx="17059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7180AC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Section[]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FBA537-905B-8549-A266-A38361E8B277}"/>
                  </a:ext>
                </a:extLst>
              </p:cNvPr>
              <p:cNvSpPr txBox="1"/>
              <p:nvPr/>
            </p:nvSpPr>
            <p:spPr>
              <a:xfrm>
                <a:off x="8175453" y="1129019"/>
                <a:ext cx="17059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7180AC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Instructor[]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C264415-4246-9445-8E0B-C9C147F8B4B2}"/>
                  </a:ext>
                </a:extLst>
              </p:cNvPr>
              <p:cNvSpPr/>
              <p:nvPr/>
            </p:nvSpPr>
            <p:spPr>
              <a:xfrm>
                <a:off x="8028268" y="1643561"/>
                <a:ext cx="2000338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instructor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{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   name: Bob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   net_id: B10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   c_workload: 2  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   m_workload: 2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}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8AD9722-97CC-7946-8C64-9BD3198649FA}"/>
                </a:ext>
              </a:extLst>
            </p:cNvPr>
            <p:cNvSpPr/>
            <p:nvPr/>
          </p:nvSpPr>
          <p:spPr>
            <a:xfrm>
              <a:off x="10154931" y="1714391"/>
              <a:ext cx="1712836" cy="2306564"/>
            </a:xfrm>
            <a:prstGeom prst="roundRect">
              <a:avLst/>
            </a:prstGeom>
            <a:solidFill>
              <a:srgbClr val="7180AC"/>
            </a:solidFill>
            <a:ln>
              <a:solidFill>
                <a:srgbClr val="7180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4F09200-7B83-9744-BCC9-0BACE1ED2C1E}"/>
                </a:ext>
              </a:extLst>
            </p:cNvPr>
            <p:cNvSpPr/>
            <p:nvPr/>
          </p:nvSpPr>
          <p:spPr>
            <a:xfrm>
              <a:off x="10726060" y="1783826"/>
              <a:ext cx="702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page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748B055-5C0C-F04F-98E1-D512BACCB3FA}"/>
              </a:ext>
            </a:extLst>
          </p:cNvPr>
          <p:cNvSpPr/>
          <p:nvPr/>
        </p:nvSpPr>
        <p:spPr>
          <a:xfrm>
            <a:off x="0" y="0"/>
            <a:ext cx="12192000" cy="954320"/>
          </a:xfrm>
          <a:prstGeom prst="rect">
            <a:avLst/>
          </a:prstGeom>
          <a:solidFill>
            <a:srgbClr val="A3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7A7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97BB0C-CF84-364F-843D-2C67C30D2905}"/>
              </a:ext>
            </a:extLst>
          </p:cNvPr>
          <p:cNvSpPr/>
          <p:nvPr/>
        </p:nvSpPr>
        <p:spPr>
          <a:xfrm>
            <a:off x="2697957" y="145904"/>
            <a:ext cx="9470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rgbClr val="A8D0D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Making an Instructor-Course Assignment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81D329-9100-FA40-86A7-76D7AD739FBC}"/>
              </a:ext>
            </a:extLst>
          </p:cNvPr>
          <p:cNvGrpSpPr/>
          <p:nvPr/>
        </p:nvGrpSpPr>
        <p:grpSpPr>
          <a:xfrm>
            <a:off x="197908" y="1067475"/>
            <a:ext cx="1920240" cy="2373557"/>
            <a:chOff x="197908" y="1067475"/>
            <a:chExt cx="1920240" cy="237355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88D74A5-825C-AE42-96A4-21CE19532983}"/>
                </a:ext>
              </a:extLst>
            </p:cNvPr>
            <p:cNvSpPr/>
            <p:nvPr/>
          </p:nvSpPr>
          <p:spPr>
            <a:xfrm>
              <a:off x="197908" y="1067475"/>
              <a:ext cx="1920240" cy="2373557"/>
            </a:xfrm>
            <a:prstGeom prst="roundRect">
              <a:avLst/>
            </a:prstGeom>
            <a:solidFill>
              <a:srgbClr val="7180AC"/>
            </a:solidFill>
            <a:ln>
              <a:solidFill>
                <a:srgbClr val="7180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0C8141-704B-4F45-9697-B127E91555BD}"/>
                </a:ext>
              </a:extLst>
            </p:cNvPr>
            <p:cNvSpPr txBox="1"/>
            <p:nvPr/>
          </p:nvSpPr>
          <p:spPr>
            <a:xfrm>
              <a:off x="306459" y="1377089"/>
              <a:ext cx="1705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scope</a:t>
              </a:r>
            </a:p>
            <a:p>
              <a:r>
                <a:rPr lang="en-US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  year: 2016</a:t>
              </a:r>
            </a:p>
            <a:p>
              <a:r>
                <a:rPr lang="en-US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  user: Fred</a:t>
              </a:r>
            </a:p>
            <a:p>
              <a:r>
                <a:rPr lang="en-US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  …</a:t>
              </a:r>
            </a:p>
            <a:p>
              <a:r>
                <a:rPr lang="en-US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}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6392BA-C688-4942-AE52-FC0B84764B99}"/>
              </a:ext>
            </a:extLst>
          </p:cNvPr>
          <p:cNvCxnSpPr>
            <a:cxnSpLocks/>
          </p:cNvCxnSpPr>
          <p:nvPr/>
        </p:nvCxnSpPr>
        <p:spPr>
          <a:xfrm>
            <a:off x="2141621" y="2254253"/>
            <a:ext cx="649705" cy="0"/>
          </a:xfrm>
          <a:prstGeom prst="straightConnector1">
            <a:avLst/>
          </a:prstGeom>
          <a:ln w="38100">
            <a:solidFill>
              <a:srgbClr val="7180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3BC4C9-2E3E-AB49-998C-6FE856917E00}"/>
              </a:ext>
            </a:extLst>
          </p:cNvPr>
          <p:cNvCxnSpPr>
            <a:cxnSpLocks/>
          </p:cNvCxnSpPr>
          <p:nvPr/>
        </p:nvCxnSpPr>
        <p:spPr>
          <a:xfrm>
            <a:off x="3919779" y="2254252"/>
            <a:ext cx="649705" cy="0"/>
          </a:xfrm>
          <a:prstGeom prst="straightConnector1">
            <a:avLst/>
          </a:prstGeom>
          <a:ln w="38100">
            <a:solidFill>
              <a:srgbClr val="7180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DC5095D-6895-1446-B378-5B07C59B93AD}"/>
              </a:ext>
            </a:extLst>
          </p:cNvPr>
          <p:cNvCxnSpPr>
            <a:cxnSpLocks/>
          </p:cNvCxnSpPr>
          <p:nvPr/>
        </p:nvCxnSpPr>
        <p:spPr>
          <a:xfrm>
            <a:off x="10063545" y="1285730"/>
            <a:ext cx="1056567" cy="357831"/>
          </a:xfrm>
          <a:prstGeom prst="bentConnector3">
            <a:avLst>
              <a:gd name="adj1" fmla="val 100317"/>
            </a:avLst>
          </a:prstGeom>
          <a:ln w="38100">
            <a:solidFill>
              <a:srgbClr val="7180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56A5CC2-4B85-F941-BFF1-ACC5656FAA28}"/>
              </a:ext>
            </a:extLst>
          </p:cNvPr>
          <p:cNvGrpSpPr/>
          <p:nvPr/>
        </p:nvGrpSpPr>
        <p:grpSpPr>
          <a:xfrm>
            <a:off x="2502568" y="1431481"/>
            <a:ext cx="1730032" cy="2160515"/>
            <a:chOff x="2502568" y="1431481"/>
            <a:chExt cx="1730032" cy="216051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92BA34-E31F-F14E-A543-51BC410926C9}"/>
                </a:ext>
              </a:extLst>
            </p:cNvPr>
            <p:cNvGrpSpPr/>
            <p:nvPr/>
          </p:nvGrpSpPr>
          <p:grpSpPr>
            <a:xfrm>
              <a:off x="2502568" y="1431481"/>
              <a:ext cx="1730032" cy="1299932"/>
              <a:chOff x="2502568" y="1431481"/>
              <a:chExt cx="1730032" cy="1299932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ADCB45D-606A-1A42-AB9A-808E5159AEE6}"/>
                  </a:ext>
                </a:extLst>
              </p:cNvPr>
              <p:cNvSpPr/>
              <p:nvPr/>
            </p:nvSpPr>
            <p:spPr>
              <a:xfrm>
                <a:off x="2791326" y="1777092"/>
                <a:ext cx="1128453" cy="954321"/>
              </a:xfrm>
              <a:prstGeom prst="roundRect">
                <a:avLst/>
              </a:prstGeom>
              <a:solidFill>
                <a:srgbClr val="7180AC"/>
              </a:solidFill>
              <a:ln>
                <a:solidFill>
                  <a:srgbClr val="7180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82CEA1-2D9B-2B47-BEA8-1CFFE1BDB531}"/>
                  </a:ext>
                </a:extLst>
              </p:cNvPr>
              <p:cNvSpPr txBox="1"/>
              <p:nvPr/>
            </p:nvSpPr>
            <p:spPr>
              <a:xfrm>
                <a:off x="2526632" y="1643561"/>
                <a:ext cx="17059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onInit()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POST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8CBFA4-D5A1-A348-AFDE-606AE3D24809}"/>
                  </a:ext>
                </a:extLst>
              </p:cNvPr>
              <p:cNvSpPr txBox="1"/>
              <p:nvPr/>
            </p:nvSpPr>
            <p:spPr>
              <a:xfrm>
                <a:off x="2502568" y="1431481"/>
                <a:ext cx="1705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180AC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JSON</a:t>
                </a:r>
              </a:p>
            </p:txBody>
          </p:sp>
        </p:grp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D25DB24F-995E-194F-9603-51640688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97957" y="2893269"/>
              <a:ext cx="698727" cy="698727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8DC4B1C9-F13F-B84B-8F0E-2D147A05A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1503" y="2898827"/>
              <a:ext cx="693169" cy="693169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B72B4E-1B8A-8F4B-BAEB-CA2E47F7D28E}"/>
              </a:ext>
            </a:extLst>
          </p:cNvPr>
          <p:cNvGrpSpPr/>
          <p:nvPr/>
        </p:nvGrpSpPr>
        <p:grpSpPr>
          <a:xfrm>
            <a:off x="6944116" y="3319396"/>
            <a:ext cx="4175996" cy="1034728"/>
            <a:chOff x="6944116" y="3319396"/>
            <a:chExt cx="4175996" cy="1034728"/>
          </a:xfrm>
        </p:grpSpPr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88D01955-88C8-404B-A241-7140CB439D7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214744" y="4144351"/>
              <a:ext cx="905368" cy="209773"/>
            </a:xfrm>
            <a:prstGeom prst="bentConnector3">
              <a:avLst>
                <a:gd name="adj1" fmla="val -2393"/>
              </a:avLst>
            </a:prstGeom>
            <a:ln w="38100">
              <a:solidFill>
                <a:srgbClr val="7180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0C75F4D6-5EAC-7344-A309-41F64D204C64}"/>
                </a:ext>
              </a:extLst>
            </p:cNvPr>
            <p:cNvSpPr/>
            <p:nvPr/>
          </p:nvSpPr>
          <p:spPr>
            <a:xfrm>
              <a:off x="7283296" y="3319396"/>
              <a:ext cx="678359" cy="272600"/>
            </a:xfrm>
            <a:prstGeom prst="roundRect">
              <a:avLst/>
            </a:prstGeom>
            <a:solidFill>
              <a:srgbClr val="E49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Bob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960DDEAB-0DD4-2846-BD65-15BED15362CE}"/>
                </a:ext>
              </a:extLst>
            </p:cNvPr>
            <p:cNvSpPr/>
            <p:nvPr/>
          </p:nvSpPr>
          <p:spPr>
            <a:xfrm>
              <a:off x="6944116" y="3608355"/>
              <a:ext cx="678359" cy="272600"/>
            </a:xfrm>
            <a:prstGeom prst="roundRect">
              <a:avLst/>
            </a:prstGeom>
            <a:solidFill>
              <a:srgbClr val="E49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B10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8F74F63-2D3F-4B47-99E9-204B8202412E}"/>
              </a:ext>
            </a:extLst>
          </p:cNvPr>
          <p:cNvGrpSpPr/>
          <p:nvPr/>
        </p:nvGrpSpPr>
        <p:grpSpPr>
          <a:xfrm>
            <a:off x="6958706" y="4625380"/>
            <a:ext cx="3848029" cy="702129"/>
            <a:chOff x="6986002" y="4720916"/>
            <a:chExt cx="3848029" cy="70212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2BA533D-FBD2-104E-A8BF-A4C5EA12D31D}"/>
                </a:ext>
              </a:extLst>
            </p:cNvPr>
            <p:cNvGrpSpPr/>
            <p:nvPr/>
          </p:nvGrpSpPr>
          <p:grpSpPr>
            <a:xfrm>
              <a:off x="10132802" y="4720916"/>
              <a:ext cx="701229" cy="702129"/>
              <a:chOff x="6186388" y="7191862"/>
              <a:chExt cx="701229" cy="70212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AFC7731-244E-754F-AAC8-71BECE080701}"/>
                  </a:ext>
                </a:extLst>
              </p:cNvPr>
              <p:cNvSpPr/>
              <p:nvPr/>
            </p:nvSpPr>
            <p:spPr>
              <a:xfrm>
                <a:off x="6186388" y="7191862"/>
                <a:ext cx="701229" cy="70212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D10F5B33-B2B6-BA47-AE20-D055AD979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286338" y="7279998"/>
                <a:ext cx="529775" cy="529775"/>
              </a:xfrm>
              <a:prstGeom prst="rect">
                <a:avLst/>
              </a:prstGeom>
            </p:spPr>
          </p:pic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EBABDE-4A07-2B4A-8D58-9518221622DB}"/>
                </a:ext>
              </a:extLst>
            </p:cNvPr>
            <p:cNvSpPr/>
            <p:nvPr/>
          </p:nvSpPr>
          <p:spPr>
            <a:xfrm>
              <a:off x="6986002" y="5009074"/>
              <a:ext cx="3048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assignment observable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5B6FF6C-3432-2647-9864-789C4829F4F6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7986963" y="4774125"/>
              <a:ext cx="2145839" cy="297856"/>
            </a:xfrm>
            <a:prstGeom prst="straightConnector1">
              <a:avLst/>
            </a:prstGeom>
            <a:ln w="38100">
              <a:solidFill>
                <a:srgbClr val="7180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48458CF-8068-E94F-A893-018A748CCFD6}"/>
              </a:ext>
            </a:extLst>
          </p:cNvPr>
          <p:cNvSpPr/>
          <p:nvPr/>
        </p:nvSpPr>
        <p:spPr>
          <a:xfrm>
            <a:off x="10365489" y="2176682"/>
            <a:ext cx="1527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&lt;input&gt;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2016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Section List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belonging to Fred</a:t>
            </a:r>
          </a:p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&lt;/input&gt;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00C6700-E7EE-6E47-84A6-7DC8E25283BA}"/>
              </a:ext>
            </a:extLst>
          </p:cNvPr>
          <p:cNvSpPr/>
          <p:nvPr/>
        </p:nvSpPr>
        <p:spPr>
          <a:xfrm>
            <a:off x="10434897" y="2537770"/>
            <a:ext cx="1222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input Bob to section 223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81CC237-967E-E04A-9CFD-D26CD265D85C}"/>
              </a:ext>
            </a:extLst>
          </p:cNvPr>
          <p:cNvGrpSpPr/>
          <p:nvPr/>
        </p:nvGrpSpPr>
        <p:grpSpPr>
          <a:xfrm>
            <a:off x="7066321" y="4625380"/>
            <a:ext cx="4801446" cy="2194786"/>
            <a:chOff x="7051277" y="4623540"/>
            <a:chExt cx="4801446" cy="219478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96F320D-118D-B045-98D0-E86CBF9F18AC}"/>
                </a:ext>
              </a:extLst>
            </p:cNvPr>
            <p:cNvSpPr/>
            <p:nvPr/>
          </p:nvSpPr>
          <p:spPr>
            <a:xfrm>
              <a:off x="10391587" y="5914431"/>
              <a:ext cx="701229" cy="70212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E1B2F33D-88DA-A34D-957B-F0EAC0B2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7483" y="5912257"/>
              <a:ext cx="698727" cy="698727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A2C9281E-234C-C048-B587-0FBCE724A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81029" y="5917815"/>
              <a:ext cx="693169" cy="693169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2002DDF-A75B-5644-8BE4-22287575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467881" y="5987300"/>
              <a:ext cx="548640" cy="54864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E9DD02-3178-754D-9C4A-30DCDE984DAD}"/>
                </a:ext>
              </a:extLst>
            </p:cNvPr>
            <p:cNvSpPr txBox="1"/>
            <p:nvPr/>
          </p:nvSpPr>
          <p:spPr>
            <a:xfrm>
              <a:off x="8814863" y="5406289"/>
              <a:ext cx="248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assign() POST JSON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F4D8F6-2D2E-AC4C-BFD0-C0364E27309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6521" y="5084556"/>
              <a:ext cx="823950" cy="0"/>
            </a:xfrm>
            <a:prstGeom prst="line">
              <a:avLst/>
            </a:prstGeom>
            <a:ln w="38100">
              <a:solidFill>
                <a:srgbClr val="7180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7ECE153-E11E-914E-BB12-D70799036F0F}"/>
                </a:ext>
              </a:extLst>
            </p:cNvPr>
            <p:cNvCxnSpPr>
              <a:cxnSpLocks/>
            </p:cNvCxnSpPr>
            <p:nvPr/>
          </p:nvCxnSpPr>
          <p:spPr>
            <a:xfrm>
              <a:off x="11852723" y="5062698"/>
              <a:ext cx="0" cy="938250"/>
            </a:xfrm>
            <a:prstGeom prst="line">
              <a:avLst/>
            </a:prstGeom>
            <a:ln w="38100">
              <a:solidFill>
                <a:srgbClr val="7180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06EEE20-983D-CA44-A7CC-C147677B7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96010" y="5976635"/>
              <a:ext cx="543841" cy="0"/>
            </a:xfrm>
            <a:prstGeom prst="straightConnector1">
              <a:avLst/>
            </a:prstGeom>
            <a:ln w="38100">
              <a:solidFill>
                <a:srgbClr val="7180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627ED4-6C76-5F4F-9AAD-1C8DE413803F}"/>
                </a:ext>
              </a:extLst>
            </p:cNvPr>
            <p:cNvCxnSpPr>
              <a:cxnSpLocks/>
            </p:cNvCxnSpPr>
            <p:nvPr/>
          </p:nvCxnSpPr>
          <p:spPr>
            <a:xfrm>
              <a:off x="7959667" y="6093700"/>
              <a:ext cx="823950" cy="0"/>
            </a:xfrm>
            <a:prstGeom prst="line">
              <a:avLst/>
            </a:prstGeom>
            <a:ln w="38100">
              <a:solidFill>
                <a:srgbClr val="7180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EAA56B7-853D-3B49-89CA-6ED0FF2C6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7771" y="5600063"/>
              <a:ext cx="1527" cy="504631"/>
            </a:xfrm>
            <a:prstGeom prst="line">
              <a:avLst/>
            </a:prstGeom>
            <a:ln w="38100">
              <a:solidFill>
                <a:srgbClr val="7180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E9F51FA-F242-FA49-BEFC-10EAD9686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9933" y="5323489"/>
              <a:ext cx="328048" cy="297856"/>
            </a:xfrm>
            <a:prstGeom prst="straightConnector1">
              <a:avLst/>
            </a:prstGeom>
            <a:ln w="38100">
              <a:solidFill>
                <a:srgbClr val="7180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9377354-4729-CD4F-9BB0-837F5AE1C37F}"/>
                </a:ext>
              </a:extLst>
            </p:cNvPr>
            <p:cNvGrpSpPr/>
            <p:nvPr/>
          </p:nvGrpSpPr>
          <p:grpSpPr>
            <a:xfrm>
              <a:off x="10096226" y="4623540"/>
              <a:ext cx="701229" cy="702129"/>
              <a:chOff x="7614048" y="7191862"/>
              <a:chExt cx="701229" cy="70212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53D17B8-6154-4D4D-B703-4FB7B5C6D515}"/>
                  </a:ext>
                </a:extLst>
              </p:cNvPr>
              <p:cNvSpPr/>
              <p:nvPr/>
            </p:nvSpPr>
            <p:spPr>
              <a:xfrm>
                <a:off x="7614048" y="7191862"/>
                <a:ext cx="701229" cy="70212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D639DF87-450C-4349-A891-92A45A2FD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722076" y="7278038"/>
                <a:ext cx="529775" cy="529775"/>
              </a:xfrm>
              <a:prstGeom prst="rect">
                <a:avLst/>
              </a:prstGeom>
            </p:spPr>
          </p:pic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66E10D1-2D7F-3A49-8713-0F8768996874}"/>
                </a:ext>
              </a:extLst>
            </p:cNvPr>
            <p:cNvSpPr txBox="1"/>
            <p:nvPr/>
          </p:nvSpPr>
          <p:spPr>
            <a:xfrm>
              <a:off x="7051277" y="6171995"/>
              <a:ext cx="2145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update sections and instructors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4FBDD5B-7ACE-884B-830A-6260B09C5379}"/>
              </a:ext>
            </a:extLst>
          </p:cNvPr>
          <p:cNvGrpSpPr/>
          <p:nvPr/>
        </p:nvGrpSpPr>
        <p:grpSpPr>
          <a:xfrm>
            <a:off x="1495583" y="4125388"/>
            <a:ext cx="8596083" cy="1742282"/>
            <a:chOff x="1495583" y="4125388"/>
            <a:chExt cx="8596083" cy="1742282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4557880-2775-3448-92E8-2C89573B1F63}"/>
                </a:ext>
              </a:extLst>
            </p:cNvPr>
            <p:cNvGrpSpPr/>
            <p:nvPr/>
          </p:nvGrpSpPr>
          <p:grpSpPr>
            <a:xfrm>
              <a:off x="5226923" y="4542818"/>
              <a:ext cx="701229" cy="702129"/>
              <a:chOff x="3569164" y="6563205"/>
              <a:chExt cx="701229" cy="702129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F93AFCB-98F8-1A43-9B7D-A71F04AB69E6}"/>
                  </a:ext>
                </a:extLst>
              </p:cNvPr>
              <p:cNvSpPr/>
              <p:nvPr/>
            </p:nvSpPr>
            <p:spPr>
              <a:xfrm>
                <a:off x="3569164" y="6563205"/>
                <a:ext cx="701229" cy="70212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8" name="Graphic 127">
                <a:extLst>
                  <a:ext uri="{FF2B5EF4-FFF2-40B4-BE49-F238E27FC236}">
                    <a16:creationId xmlns:a16="http://schemas.microsoft.com/office/drawing/2014/main" id="{467D52C9-5ABD-D649-917B-47B30C899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69114" y="6651341"/>
                <a:ext cx="529775" cy="529775"/>
              </a:xfrm>
              <a:prstGeom prst="rect">
                <a:avLst/>
              </a:prstGeom>
            </p:spPr>
          </p:pic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C543AD7-D566-AE45-A78A-177A42D71EEE}"/>
                </a:ext>
              </a:extLst>
            </p:cNvPr>
            <p:cNvGrpSpPr/>
            <p:nvPr/>
          </p:nvGrpSpPr>
          <p:grpSpPr>
            <a:xfrm>
              <a:off x="4351671" y="4125388"/>
              <a:ext cx="701229" cy="702129"/>
              <a:chOff x="3569164" y="6563205"/>
              <a:chExt cx="701229" cy="702129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7F99D66-FE25-F44C-BF54-156AD757F4AF}"/>
                  </a:ext>
                </a:extLst>
              </p:cNvPr>
              <p:cNvSpPr/>
              <p:nvPr/>
            </p:nvSpPr>
            <p:spPr>
              <a:xfrm>
                <a:off x="3569164" y="6563205"/>
                <a:ext cx="701229" cy="70212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2" name="Graphic 131">
                <a:extLst>
                  <a:ext uri="{FF2B5EF4-FFF2-40B4-BE49-F238E27FC236}">
                    <a16:creationId xmlns:a16="http://schemas.microsoft.com/office/drawing/2014/main" id="{FDBDACA6-90D7-5444-9B5E-ACC01BB2D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69114" y="6651341"/>
                <a:ext cx="529775" cy="529775"/>
              </a:xfrm>
              <a:prstGeom prst="rect">
                <a:avLst/>
              </a:prstGeom>
            </p:spPr>
          </p:pic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4B0E68D-4EDC-0F40-BA46-D98996D373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0928" y="4411686"/>
              <a:ext cx="4930738" cy="418635"/>
            </a:xfrm>
            <a:prstGeom prst="straightConnector1">
              <a:avLst/>
            </a:prstGeom>
            <a:ln w="38100">
              <a:solidFill>
                <a:srgbClr val="A37A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FAFE2B7-AD95-3C46-845C-CDBEF9E1E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2338" y="4844271"/>
              <a:ext cx="4048142" cy="58274"/>
            </a:xfrm>
            <a:prstGeom prst="straightConnector1">
              <a:avLst/>
            </a:prstGeom>
            <a:ln w="38100">
              <a:solidFill>
                <a:srgbClr val="A37A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1710B9E-DDB3-1344-B149-BA9096939981}"/>
                </a:ext>
              </a:extLst>
            </p:cNvPr>
            <p:cNvSpPr txBox="1"/>
            <p:nvPr/>
          </p:nvSpPr>
          <p:spPr>
            <a:xfrm>
              <a:off x="1495583" y="4144612"/>
              <a:ext cx="2873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    warning observable</a:t>
              </a:r>
            </a:p>
            <a:p>
              <a:r>
                <a:rPr lang="en-US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getWarnings() GET JSON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3C123E0-F47F-664D-B284-72DA0B7E35B7}"/>
                </a:ext>
              </a:extLst>
            </p:cNvPr>
            <p:cNvSpPr txBox="1"/>
            <p:nvPr/>
          </p:nvSpPr>
          <p:spPr>
            <a:xfrm>
              <a:off x="2754205" y="5221339"/>
              <a:ext cx="3086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instructor observable</a:t>
              </a:r>
            </a:p>
            <a:p>
              <a:pPr algn="ctr"/>
              <a:r>
                <a:rPr lang="en-US" dirty="0">
                  <a:solidFill>
                    <a:srgbClr val="7180AC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getInstructors() GET JSON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B58EFC4-B34D-0B45-827B-CA03293C9871}"/>
              </a:ext>
            </a:extLst>
          </p:cNvPr>
          <p:cNvGrpSpPr/>
          <p:nvPr/>
        </p:nvGrpSpPr>
        <p:grpSpPr>
          <a:xfrm>
            <a:off x="4372687" y="2758709"/>
            <a:ext cx="5687592" cy="2464098"/>
            <a:chOff x="4372687" y="2758709"/>
            <a:chExt cx="5687592" cy="2464098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D152E9D-2E89-264F-908A-5FA3DB4A5EE4}"/>
                </a:ext>
              </a:extLst>
            </p:cNvPr>
            <p:cNvGrpSpPr/>
            <p:nvPr/>
          </p:nvGrpSpPr>
          <p:grpSpPr>
            <a:xfrm>
              <a:off x="5229919" y="4520678"/>
              <a:ext cx="701229" cy="702129"/>
              <a:chOff x="5693141" y="6172512"/>
              <a:chExt cx="701229" cy="70212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44308B2-E859-5C40-9871-8C2E3321B3FB}"/>
                  </a:ext>
                </a:extLst>
              </p:cNvPr>
              <p:cNvSpPr/>
              <p:nvPr/>
            </p:nvSpPr>
            <p:spPr>
              <a:xfrm>
                <a:off x="5693141" y="6172512"/>
                <a:ext cx="701229" cy="70212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4" name="Graphic 153">
                <a:extLst>
                  <a:ext uri="{FF2B5EF4-FFF2-40B4-BE49-F238E27FC236}">
                    <a16:creationId xmlns:a16="http://schemas.microsoft.com/office/drawing/2014/main" id="{6D168BBA-5FDD-5D41-A9F3-8474C05F07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01169" y="6258688"/>
                <a:ext cx="529775" cy="529775"/>
              </a:xfrm>
              <a:prstGeom prst="rect">
                <a:avLst/>
              </a:prstGeom>
            </p:spPr>
          </p:pic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1D31E6F-AFB2-C143-B4A4-A9BB1BEB5D8C}"/>
                </a:ext>
              </a:extLst>
            </p:cNvPr>
            <p:cNvGrpSpPr/>
            <p:nvPr/>
          </p:nvGrpSpPr>
          <p:grpSpPr>
            <a:xfrm>
              <a:off x="4372687" y="4125388"/>
              <a:ext cx="701229" cy="702129"/>
              <a:chOff x="5693141" y="6172512"/>
              <a:chExt cx="701229" cy="702129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06B8BCDC-B2C5-6D4B-86AB-6F5B5CB735C6}"/>
                  </a:ext>
                </a:extLst>
              </p:cNvPr>
              <p:cNvSpPr/>
              <p:nvPr/>
            </p:nvSpPr>
            <p:spPr>
              <a:xfrm>
                <a:off x="5693141" y="6172512"/>
                <a:ext cx="701229" cy="70212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8" name="Graphic 157">
                <a:extLst>
                  <a:ext uri="{FF2B5EF4-FFF2-40B4-BE49-F238E27FC236}">
                    <a16:creationId xmlns:a16="http://schemas.microsoft.com/office/drawing/2014/main" id="{F9721A30-7CB8-4347-ADB6-5788DECC2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01169" y="6258688"/>
                <a:ext cx="529775" cy="529775"/>
              </a:xfrm>
              <a:prstGeom prst="rect">
                <a:avLst/>
              </a:prstGeom>
            </p:spPr>
          </p:pic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DD0BA06-400C-2F4D-A443-AA23AB46AA91}"/>
                </a:ext>
              </a:extLst>
            </p:cNvPr>
            <p:cNvGrpSpPr/>
            <p:nvPr/>
          </p:nvGrpSpPr>
          <p:grpSpPr>
            <a:xfrm>
              <a:off x="4838262" y="2887289"/>
              <a:ext cx="701229" cy="702129"/>
              <a:chOff x="539433" y="3705350"/>
              <a:chExt cx="701229" cy="702129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7DFEB6D-923B-2E49-932E-02C5CD2168D2}"/>
                  </a:ext>
                </a:extLst>
              </p:cNvPr>
              <p:cNvSpPr/>
              <p:nvPr/>
            </p:nvSpPr>
            <p:spPr>
              <a:xfrm>
                <a:off x="539433" y="3705350"/>
                <a:ext cx="701229" cy="702129"/>
              </a:xfrm>
              <a:prstGeom prst="ellipse">
                <a:avLst/>
              </a:prstGeom>
              <a:solidFill>
                <a:srgbClr val="FF7E7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1" name="Graphic 160">
                <a:extLst>
                  <a:ext uri="{FF2B5EF4-FFF2-40B4-BE49-F238E27FC236}">
                    <a16:creationId xmlns:a16="http://schemas.microsoft.com/office/drawing/2014/main" id="{DE9AEE00-A739-C748-8D5F-613AC788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88811" y="3841530"/>
                <a:ext cx="429768" cy="429768"/>
              </a:xfrm>
              <a:prstGeom prst="rect">
                <a:avLst/>
              </a:prstGeom>
            </p:spPr>
          </p:pic>
        </p:grp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FDF3389B-6059-1C44-A664-9C8D07C9EA3A}"/>
                </a:ext>
              </a:extLst>
            </p:cNvPr>
            <p:cNvSpPr/>
            <p:nvPr/>
          </p:nvSpPr>
          <p:spPr>
            <a:xfrm>
              <a:off x="9676892" y="2758709"/>
              <a:ext cx="383387" cy="277934"/>
            </a:xfrm>
            <a:prstGeom prst="roundRect">
              <a:avLst/>
            </a:prstGeom>
            <a:solidFill>
              <a:srgbClr val="E49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DEB09D0C-A663-2D44-B66A-709BB69E4108}"/>
              </a:ext>
            </a:extLst>
          </p:cNvPr>
          <p:cNvSpPr txBox="1"/>
          <p:nvPr/>
        </p:nvSpPr>
        <p:spPr>
          <a:xfrm>
            <a:off x="304777" y="5867622"/>
            <a:ext cx="2225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2B457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74294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76" grpId="0"/>
      <p:bldP spid="1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1609</Words>
  <Application>Microsoft Macintosh PowerPoint</Application>
  <PresentationFormat>Widescreen</PresentationFormat>
  <Paragraphs>400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Yu Gothic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McDaniel, Kiana C</dc:creator>
  <cp:lastModifiedBy>McDaniel, Kiana C</cp:lastModifiedBy>
  <cp:revision>88</cp:revision>
  <dcterms:created xsi:type="dcterms:W3CDTF">2019-04-06T20:06:00Z</dcterms:created>
  <dcterms:modified xsi:type="dcterms:W3CDTF">2019-04-17T03:13:27Z</dcterms:modified>
</cp:coreProperties>
</file>