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79" r:id="rId12"/>
    <p:sldId id="280" r:id="rId13"/>
    <p:sldId id="281" r:id="rId14"/>
    <p:sldId id="267" r:id="rId15"/>
    <p:sldId id="268" r:id="rId16"/>
    <p:sldId id="263" r:id="rId17"/>
    <p:sldId id="269" r:id="rId18"/>
    <p:sldId id="271" r:id="rId19"/>
    <p:sldId id="272" r:id="rId20"/>
    <p:sldId id="273" r:id="rId21"/>
    <p:sldId id="282" r:id="rId22"/>
    <p:sldId id="28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0AC"/>
    <a:srgbClr val="2B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0"/>
    <p:restoredTop sz="94627"/>
  </p:normalViewPr>
  <p:slideViewPr>
    <p:cSldViewPr snapToGrid="0" snapToObjects="1">
      <p:cViewPr varScale="1">
        <p:scale>
          <a:sx n="53" d="100"/>
          <a:sy n="53" d="100"/>
        </p:scale>
        <p:origin x="16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655-1043-0440-BBEB-A2F7AF48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5C02C-7603-D54D-B0EF-8FB3F273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33BE-B4BC-C540-9A35-68FCA4D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E5DF-4ED5-7642-8A28-604421E1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D5B2-BEF6-AA4F-B32E-58E10996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37C6-35F3-F74C-8B33-132AA95B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ABB06-9F1F-BC4D-B3F9-5ACDDCFFC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5B2C-E97E-BD4A-B6D7-00E9DA67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C954-25A4-A343-A2EE-D8C5E57B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DBD6-A177-DE4F-B9ED-9BAA435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7458-785F-574B-A7E3-61A22ACED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8F86-7305-B349-BC6F-D6F74A2EC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0262-1AFD-1A49-BE0F-48DBC2E5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2CC9-C32B-5F4B-AA8F-0C369609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018A-29EF-9547-9D51-6B92128D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DA0-2017-C94A-A808-96B37EF7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BD75-C62A-1A49-B182-3EB0718D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F43E-06C7-544C-8390-9F08DF7C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855F-1BCB-9E4E-9C02-C180F370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0486-633A-E449-A199-5C3BF17B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B6BC-BEE9-D044-8870-22B27C1E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348B-1A4B-254E-8BC0-5A09DD55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DD0D-33AF-E545-9723-E3A2DECA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E84D-0AAC-8F44-B9DA-3E6E3D3E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9E72-F113-3647-9DA0-1BD5976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DFF8-93DA-3247-9C81-5E96A156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9EF0-0FAB-0946-8E0D-180F9411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92C8-E224-7A45-B4FE-166DFF74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F94D-D43C-B145-AD71-2ABF15F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1B32-94D2-7A46-9F11-FCAEB262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E58B-ED66-0E46-9CD0-8EB3586D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6AF5-6FE4-D348-AD6E-B141F5F0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871-A15F-C14B-95C0-944AB2FF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183B7-66A8-E04B-A891-25DF64EE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23D1-ACA1-5340-ACA0-5AFB31401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BCAEF-19E3-2343-880B-58149AB6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1FBAB-5853-6643-A2AA-3D74FE2A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4BC71-0951-894E-90A5-88B0B7A2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19146-471B-1B44-9988-8F4A7C8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4E9-3C6A-6A4C-B300-03AB0B7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61A3-8CEA-AB49-9742-C951AA97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5694E-4017-8443-B679-D243292A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E962-7F51-9C4E-A560-650516F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DCB6B-E759-774C-A1D9-7DB27D2C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BD5E0-5D7E-0B40-AB4A-8F538877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12058-0CFB-D145-9636-4A7FD9F7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02E1-EBA8-3040-B541-7AF9FFCD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840-4E48-1043-AC37-932D2953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CDD5D-5974-B64D-8181-C09E4777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D5EF-4E7F-B04B-A456-D00B0B62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CE7C-0B6D-DB43-96BC-04D95FEB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0325-0139-A049-9599-B3774D8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A9CB-B7AE-C044-97F4-CB014D09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A0D18-6259-204E-BA60-2F14006D9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33D39-B3B8-7F4D-957C-F30279EB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AE1-4C28-BC45-94F5-9B607E7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3769-3DC7-FB42-85DF-AA676C8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B8C2C-3C4C-914E-9E1C-C85458BC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C4065-5526-FC4B-913C-5F7A652F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7A32-9DF5-4041-846B-25C28720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B0B3-83FE-B64E-8F48-7E12A8B44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6328-042A-C348-BE62-E43453D2306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6151-7DFD-F148-B589-298C2DE1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64A6-A510-7D48-A217-7A3F3332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06/04/tr-2006-45.pd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8.116.113:4200/add-course" TargetMode="External"/><Relationship Id="rId2" Type="http://schemas.openxmlformats.org/officeDocument/2006/relationships/hyperlink" Target="http://198.58.116.113:4200/cours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98.58.116.113:4200/instructors" TargetMode="External"/><Relationship Id="rId4" Type="http://schemas.openxmlformats.org/officeDocument/2006/relationships/hyperlink" Target="http://198.58.116.113:4200/edit-course/EE240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8.116.113:4200/instructors/SAA" TargetMode="External"/><Relationship Id="rId2" Type="http://schemas.openxmlformats.org/officeDocument/2006/relationships/hyperlink" Target="http://198.58.116.113:4200/add-instruc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8.58.116.113:4200/courses/EE24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BDB48D-D4D0-5549-AA48-846DE6924DAF}"/>
              </a:ext>
            </a:extLst>
          </p:cNvPr>
          <p:cNvSpPr/>
          <p:nvPr/>
        </p:nvSpPr>
        <p:spPr>
          <a:xfrm>
            <a:off x="304799" y="282028"/>
            <a:ext cx="11582400" cy="6306991"/>
          </a:xfrm>
          <a:prstGeom prst="roundRect">
            <a:avLst>
              <a:gd name="adj" fmla="val 5091"/>
            </a:avLst>
          </a:prstGeom>
          <a:solidFill>
            <a:srgbClr val="2B4570"/>
          </a:solidFill>
          <a:ln w="2032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57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8E94-9AD4-554F-8A8B-C9CBDF1DDF5D}"/>
              </a:ext>
            </a:extLst>
          </p:cNvPr>
          <p:cNvSpPr txBox="1"/>
          <p:nvPr/>
        </p:nvSpPr>
        <p:spPr>
          <a:xfrm>
            <a:off x="-1" y="982176"/>
            <a:ext cx="121920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Instructor-Course Assignment Application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aka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</a:t>
            </a:r>
            <a:endParaRPr lang="en-US" sz="3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Sponsor: Dr. C. Rich Compeau, Texas State University, Ingram School of Engineering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Team Members: David Johnson, Kiana McDaniel, Phillip Tran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Faculty Advisor: Dr. C. Rich Compeau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7FC7-EA9D-2A4A-B138-A2BD1789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30" y="2561027"/>
            <a:ext cx="1842770" cy="19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gyazo.com/532a9e14d3850a995786b204e743c2fc.png">
            <a:extLst>
              <a:ext uri="{FF2B5EF4-FFF2-40B4-BE49-F238E27FC236}">
                <a16:creationId xmlns:a16="http://schemas.microsoft.com/office/drawing/2014/main" id="{D1A8EC95-2268-4183-AFCD-DD8C3BA5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1109659"/>
            <a:ext cx="11544300" cy="50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10788-310C-4557-831F-5DE316E2B1E1}"/>
              </a:ext>
            </a:extLst>
          </p:cNvPr>
          <p:cNvSpPr txBox="1"/>
          <p:nvPr/>
        </p:nvSpPr>
        <p:spPr>
          <a:xfrm>
            <a:off x="4192137" y="226845"/>
            <a:ext cx="3807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No Refreshes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46265BC-217C-4603-828E-D84FF4868A27}"/>
              </a:ext>
            </a:extLst>
          </p:cNvPr>
          <p:cNvSpPr/>
          <p:nvPr/>
        </p:nvSpPr>
        <p:spPr>
          <a:xfrm rot="7305173">
            <a:off x="3317797" y="3654201"/>
            <a:ext cx="569843" cy="10336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.gyazo.com/5ba3db3253664d03a3c175bb197af605.png">
            <a:extLst>
              <a:ext uri="{FF2B5EF4-FFF2-40B4-BE49-F238E27FC236}">
                <a16:creationId xmlns:a16="http://schemas.microsoft.com/office/drawing/2014/main" id="{4115A862-AFC0-4BD4-B8AF-73D56DCE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9" y="1119514"/>
            <a:ext cx="108966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982B5-C54F-4EEC-826E-BF6A06F9C387}"/>
              </a:ext>
            </a:extLst>
          </p:cNvPr>
          <p:cNvSpPr txBox="1"/>
          <p:nvPr/>
        </p:nvSpPr>
        <p:spPr>
          <a:xfrm>
            <a:off x="390109" y="2995879"/>
            <a:ext cx="11218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Incur ~250MS wait </a:t>
            </a:r>
            <a:r>
              <a:rPr lang="en-US" sz="4000" dirty="0" err="1"/>
              <a:t>everytime</a:t>
            </a:r>
            <a:r>
              <a:rPr lang="en-US" sz="4000" dirty="0"/>
              <a:t> you reload the page on top of the assignment time, synchronous call so you aren’t able to access the GUI during this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52D13-0450-420D-978F-736EB6D0CC5E}"/>
              </a:ext>
            </a:extLst>
          </p:cNvPr>
          <p:cNvSpPr txBox="1"/>
          <p:nvPr/>
        </p:nvSpPr>
        <p:spPr>
          <a:xfrm>
            <a:off x="390109" y="5085407"/>
            <a:ext cx="8216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JSON Content download (Payload) is very small compared to other assets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03BAB-F17C-48FD-BA80-9587BA3436C9}"/>
              </a:ext>
            </a:extLst>
          </p:cNvPr>
          <p:cNvSpPr txBox="1"/>
          <p:nvPr/>
        </p:nvSpPr>
        <p:spPr>
          <a:xfrm>
            <a:off x="390109" y="169158"/>
            <a:ext cx="364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vendor.js</a:t>
            </a:r>
          </a:p>
        </p:txBody>
      </p:sp>
    </p:spTree>
    <p:extLst>
      <p:ext uri="{BB962C8B-B14F-4D97-AF65-F5344CB8AC3E}">
        <p14:creationId xmlns:p14="http://schemas.microsoft.com/office/powerpoint/2010/main" val="142605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E41D5-F6BD-4894-BA94-4758554F0492}"/>
              </a:ext>
            </a:extLst>
          </p:cNvPr>
          <p:cNvSpPr txBox="1"/>
          <p:nvPr/>
        </p:nvSpPr>
        <p:spPr>
          <a:xfrm>
            <a:off x="3498574" y="9276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Why use a database?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C7D99-F5F4-41D2-B367-A80F92F80ED3}"/>
              </a:ext>
            </a:extLst>
          </p:cNvPr>
          <p:cNvSpPr txBox="1"/>
          <p:nvPr/>
        </p:nvSpPr>
        <p:spPr>
          <a:xfrm>
            <a:off x="231913" y="1256646"/>
            <a:ext cx="117281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 Database Option:</a:t>
            </a:r>
          </a:p>
          <a:p>
            <a:endParaRPr lang="en-US" sz="3200" dirty="0"/>
          </a:p>
          <a:p>
            <a:r>
              <a:rPr lang="en-US" sz="3200" dirty="0"/>
              <a:t>1. Individual text files for each instructor, section, and course records</a:t>
            </a:r>
          </a:p>
          <a:p>
            <a:endParaRPr lang="en-US" sz="3200" dirty="0"/>
          </a:p>
          <a:p>
            <a:r>
              <a:rPr lang="en-US" sz="3200" dirty="0"/>
              <a:t>With small data sizes, SQLite reads and writes faster + uses less disk space as the number of records increases.</a:t>
            </a:r>
          </a:p>
          <a:p>
            <a:r>
              <a:rPr lang="en-US" sz="3200" dirty="0">
                <a:hlinkClick r:id="rId2"/>
              </a:rPr>
              <a:t>https://www.microsoft.com/en-us/research/wp-content/uploads/2006/04/tr-2006-45.pdf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61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B17ED-A492-4104-B1F3-B04050FADE77}"/>
              </a:ext>
            </a:extLst>
          </p:cNvPr>
          <p:cNvSpPr txBox="1"/>
          <p:nvPr/>
        </p:nvSpPr>
        <p:spPr>
          <a:xfrm>
            <a:off x="231913" y="1256646"/>
            <a:ext cx="117281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 Database Option:</a:t>
            </a:r>
          </a:p>
          <a:p>
            <a:endParaRPr lang="en-US" sz="3200" dirty="0"/>
          </a:p>
          <a:p>
            <a:r>
              <a:rPr lang="en-US" sz="3200" dirty="0"/>
              <a:t>2. Parsing one very big text file</a:t>
            </a:r>
          </a:p>
          <a:p>
            <a:endParaRPr lang="en-US" sz="3200" dirty="0"/>
          </a:p>
          <a:p>
            <a:r>
              <a:rPr lang="en-US" sz="3200" dirty="0"/>
              <a:t>Large programming overhead, with the most obvious algorithm (linear search for values) resulting in O(n)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Bad Big O results depending on programming. SQL search algorithms are consistent, usually </a:t>
            </a:r>
            <a:r>
              <a:rPr lang="el-GR" sz="3200" dirty="0"/>
              <a:t>Ο(</a:t>
            </a:r>
            <a:r>
              <a:rPr lang="en-US" sz="3200" dirty="0"/>
              <a:t>n log n). </a:t>
            </a:r>
          </a:p>
        </p:txBody>
      </p:sp>
    </p:spTree>
    <p:extLst>
      <p:ext uri="{BB962C8B-B14F-4D97-AF65-F5344CB8AC3E}">
        <p14:creationId xmlns:p14="http://schemas.microsoft.com/office/powerpoint/2010/main" val="366066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12A2F-2D41-B14F-AE24-457C2CCC1059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4AEE4-60F0-C34F-BCB0-33E669BE3F26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7CED5-129A-6D40-867B-E207CB4D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9" y="1036429"/>
            <a:ext cx="10473742" cy="57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15370-3DAD-024F-820A-DA2AA8D24661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D30A7-7B46-9545-A648-FF290F8E82F1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Storage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D5992-FE93-5C4D-B5C9-11124B6E89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4356" y="1697861"/>
          <a:ext cx="2454939" cy="435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created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owner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freq_spr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5330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freq_sum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05496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freq_fal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235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01E7F-9D3A-254E-81BD-AD0257A3D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530" y="1425732"/>
          <a:ext cx="2454939" cy="489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instructor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net_id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created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rank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preps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5330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wl_credits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05496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wl_courses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2357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summer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659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8C1D8-6F2B-664C-AE11-1F39A72E87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4279" y="2514248"/>
          <a:ext cx="2454939" cy="272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section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section_id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instructor_id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semester/year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2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5E6AC-85E7-5D40-B73C-A698346D5CBA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212284-773F-384A-BC60-0BD288DFB39D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Storage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5E275E-2BE4-B944-95BB-1E743831E86D}"/>
              </a:ext>
            </a:extLst>
          </p:cNvPr>
          <p:cNvSpPr/>
          <p:nvPr/>
        </p:nvSpPr>
        <p:spPr>
          <a:xfrm>
            <a:off x="1990225" y="1876904"/>
            <a:ext cx="7995683" cy="4167963"/>
          </a:xfrm>
          <a:prstGeom prst="roundRect">
            <a:avLst/>
          </a:prstGeom>
          <a:solidFill>
            <a:srgbClr val="7180AC"/>
          </a:solidFill>
          <a:ln w="38100"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A8F25-2B9A-2B4C-BBE8-DA215C61568A}"/>
              </a:ext>
            </a:extLst>
          </p:cNvPr>
          <p:cNvSpPr/>
          <p:nvPr/>
        </p:nvSpPr>
        <p:spPr>
          <a:xfrm>
            <a:off x="5259594" y="1353684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DB17E4-5F06-004B-ABCA-F7C327E52C7F}"/>
              </a:ext>
            </a:extLst>
          </p:cNvPr>
          <p:cNvSpPr/>
          <p:nvPr/>
        </p:nvSpPr>
        <p:spPr>
          <a:xfrm>
            <a:off x="5055515" y="3600716"/>
            <a:ext cx="1867211" cy="707358"/>
          </a:xfrm>
          <a:prstGeom prst="roundRect">
            <a:avLst/>
          </a:prstGeom>
          <a:solidFill>
            <a:srgbClr val="A8D0DB"/>
          </a:solidFill>
          <a:ln w="38100"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9EE7B-1EC3-3E41-BEEE-FF4E728F2375}"/>
              </a:ext>
            </a:extLst>
          </p:cNvPr>
          <p:cNvSpPr/>
          <p:nvPr/>
        </p:nvSpPr>
        <p:spPr>
          <a:xfrm>
            <a:off x="5173581" y="3754340"/>
            <a:ext cx="162897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assignment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FD1B7-922D-6445-A29F-0BACA766EC7F}"/>
              </a:ext>
            </a:extLst>
          </p:cNvPr>
          <p:cNvCxnSpPr/>
          <p:nvPr/>
        </p:nvCxnSpPr>
        <p:spPr>
          <a:xfrm flipH="1" flipV="1">
            <a:off x="4203863" y="3117728"/>
            <a:ext cx="875402" cy="518578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7CF27-903C-C140-A3B6-A3110BE968B1}"/>
              </a:ext>
            </a:extLst>
          </p:cNvPr>
          <p:cNvCxnSpPr>
            <a:cxnSpLocks/>
          </p:cNvCxnSpPr>
          <p:nvPr/>
        </p:nvCxnSpPr>
        <p:spPr>
          <a:xfrm flipH="1">
            <a:off x="6898976" y="3117728"/>
            <a:ext cx="875402" cy="518144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FCB6A-A827-7241-A594-BA31FA47F383}"/>
              </a:ext>
            </a:extLst>
          </p:cNvPr>
          <p:cNvCxnSpPr>
            <a:cxnSpLocks/>
          </p:cNvCxnSpPr>
          <p:nvPr/>
        </p:nvCxnSpPr>
        <p:spPr>
          <a:xfrm flipH="1">
            <a:off x="4203863" y="4272918"/>
            <a:ext cx="875402" cy="518144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E41F6F-F551-4248-80FE-8CF5DF5EA405}"/>
              </a:ext>
            </a:extLst>
          </p:cNvPr>
          <p:cNvCxnSpPr/>
          <p:nvPr/>
        </p:nvCxnSpPr>
        <p:spPr>
          <a:xfrm flipH="1" flipV="1">
            <a:off x="6898976" y="4285465"/>
            <a:ext cx="875402" cy="518578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A35450A-1330-F94F-88D0-B14791E6B2E8}"/>
              </a:ext>
            </a:extLst>
          </p:cNvPr>
          <p:cNvSpPr/>
          <p:nvPr/>
        </p:nvSpPr>
        <p:spPr>
          <a:xfrm>
            <a:off x="2821452" y="2410370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7686F0-5089-2342-9616-BD491DAE3F3F}"/>
              </a:ext>
            </a:extLst>
          </p:cNvPr>
          <p:cNvSpPr/>
          <p:nvPr/>
        </p:nvSpPr>
        <p:spPr>
          <a:xfrm>
            <a:off x="3196519" y="2589192"/>
            <a:ext cx="115929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161BB9F-45A1-5C4E-8EA0-FC3A8C0DB0D5}"/>
              </a:ext>
            </a:extLst>
          </p:cNvPr>
          <p:cNvSpPr/>
          <p:nvPr/>
        </p:nvSpPr>
        <p:spPr>
          <a:xfrm>
            <a:off x="7289581" y="2410370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51E66-2498-794E-ABE4-1173FC56DE9A}"/>
              </a:ext>
            </a:extLst>
          </p:cNvPr>
          <p:cNvSpPr/>
          <p:nvPr/>
        </p:nvSpPr>
        <p:spPr>
          <a:xfrm>
            <a:off x="7795024" y="2589192"/>
            <a:ext cx="85632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1EEEF3-F5F0-9D40-B840-8154678332AB}"/>
              </a:ext>
            </a:extLst>
          </p:cNvPr>
          <p:cNvSpPr/>
          <p:nvPr/>
        </p:nvSpPr>
        <p:spPr>
          <a:xfrm>
            <a:off x="7289581" y="4804043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92100-5EA8-514E-9DC0-F04FEB31A272}"/>
              </a:ext>
            </a:extLst>
          </p:cNvPr>
          <p:cNvSpPr/>
          <p:nvPr/>
        </p:nvSpPr>
        <p:spPr>
          <a:xfrm>
            <a:off x="7382949" y="5005167"/>
            <a:ext cx="164179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semester/year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245645-9428-1842-B731-0A9903C3BA89}"/>
              </a:ext>
            </a:extLst>
          </p:cNvPr>
          <p:cNvSpPr/>
          <p:nvPr/>
        </p:nvSpPr>
        <p:spPr>
          <a:xfrm>
            <a:off x="2819180" y="4784824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63F6B-30DE-9F4A-84D7-00EC79EA6B72}"/>
              </a:ext>
            </a:extLst>
          </p:cNvPr>
          <p:cNvSpPr/>
          <p:nvPr/>
        </p:nvSpPr>
        <p:spPr>
          <a:xfrm>
            <a:off x="3173139" y="4963646"/>
            <a:ext cx="115929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section id</a:t>
            </a:r>
          </a:p>
        </p:txBody>
      </p:sp>
    </p:spTree>
    <p:extLst>
      <p:ext uri="{BB962C8B-B14F-4D97-AF65-F5344CB8AC3E}">
        <p14:creationId xmlns:p14="http://schemas.microsoft.com/office/powerpoint/2010/main" val="422749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B17BB3-0521-C74F-9A8E-61BD1416D2C4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D3E3C-7007-CA4C-A6C2-040F157583C6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18676-2E85-7745-8795-67AE94C3FE46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549C2-8302-1345-BA2F-0AA682F3EF01}"/>
              </a:ext>
            </a:extLst>
          </p:cNvPr>
          <p:cNvSpPr txBox="1"/>
          <p:nvPr/>
        </p:nvSpPr>
        <p:spPr>
          <a:xfrm>
            <a:off x="369916" y="1314661"/>
            <a:ext cx="114300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insert link to coursebrew here </a:t>
            </a:r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 </a:t>
            </a:r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28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BD3E3C-7007-CA4C-A6C2-040F157583C6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18676-2E85-7745-8795-67AE94C3FE46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6DD7A9-5BD6-C940-8C2E-52ECF0228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56620"/>
              </p:ext>
            </p:extLst>
          </p:nvPr>
        </p:nvGraphicFramePr>
        <p:xfrm>
          <a:off x="237461" y="1100224"/>
          <a:ext cx="11717077" cy="484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view courses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course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list of all courses currently in the system for current school year shown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2"/>
                        </a:rPr>
                        <a:t>http://198.58.116.113:4200/courses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2426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 course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course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to be entered by the user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added course shown in “View Courses”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3"/>
                        </a:rPr>
                        <a:t>http://198.58.116.113:4200/add-course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90306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 course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course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filled with current course data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edited course shown in “View Courses”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4"/>
                        </a:rPr>
                        <a:t>http://198.58.116.113:4200/edit-course/EE2400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76978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view instructors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instructor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list of all instructors currently in the system for current school year shown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5"/>
                        </a:rPr>
                        <a:t>http://198.58.116.113:4200/instructors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7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29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09CCC-92C6-F442-98A8-0D2D766B2A1B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7C059-EBB6-DC4C-B995-28F8E1F7617D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61A36-7E98-9C44-8A17-CD851388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89"/>
              </p:ext>
            </p:extLst>
          </p:nvPr>
        </p:nvGraphicFramePr>
        <p:xfrm>
          <a:off x="237461" y="1100224"/>
          <a:ext cx="11717077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 instructor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instructor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to be entered by the user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added instructor shown in “View Instructors”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2"/>
                        </a:rPr>
                        <a:t>http://198.58.116.113:4200/add-instructor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42811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 instructor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instructor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filled with current instructor data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edited instructor shown in “View Instructors”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3"/>
                        </a:rPr>
                        <a:t>http://198.58.116.113:4200/instructors/SAA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8883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make an instructor-course assignment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course and instructor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dropdown list of instructors will be shown with top 5 ”best-fit” instructors at the top of the list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any appropriate warnings generated and displayed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assignment reflected on the user interface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hlinkClick r:id="rId4"/>
                        </a:rPr>
                        <a:t>http://198.58.116.113:4200/courses/EE2400</a:t>
                      </a:r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3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074">
            <a:extLst>
              <a:ext uri="{FF2B5EF4-FFF2-40B4-BE49-F238E27FC236}">
                <a16:creationId xmlns:a16="http://schemas.microsoft.com/office/drawing/2014/main" id="{65EC0E4D-9441-EB46-9D21-0BBC7553E1E7}"/>
              </a:ext>
            </a:extLst>
          </p:cNvPr>
          <p:cNvSpPr/>
          <p:nvPr/>
        </p:nvSpPr>
        <p:spPr>
          <a:xfrm rot="16200000">
            <a:off x="3357372" y="1918611"/>
            <a:ext cx="5477256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AFE35-2608-E348-9AFF-5F124ED91035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F1A10-3312-E244-9ABA-A82B56D56448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Overview</a:t>
            </a:r>
          </a:p>
        </p:txBody>
      </p:sp>
      <p:sp>
        <p:nvSpPr>
          <p:cNvPr id="12" name="Rectangle: Rounded Corners 1074">
            <a:extLst>
              <a:ext uri="{FF2B5EF4-FFF2-40B4-BE49-F238E27FC236}">
                <a16:creationId xmlns:a16="http://schemas.microsoft.com/office/drawing/2014/main" id="{90549878-1E57-BC48-A056-0AF4CDD843B8}"/>
              </a:ext>
            </a:extLst>
          </p:cNvPr>
          <p:cNvSpPr/>
          <p:nvPr/>
        </p:nvSpPr>
        <p:spPr>
          <a:xfrm rot="16200000">
            <a:off x="-665576" y="1953462"/>
            <a:ext cx="5477256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074">
            <a:extLst>
              <a:ext uri="{FF2B5EF4-FFF2-40B4-BE49-F238E27FC236}">
                <a16:creationId xmlns:a16="http://schemas.microsoft.com/office/drawing/2014/main" id="{5231E05F-7AB5-C048-9222-A8203C3E4603}"/>
              </a:ext>
            </a:extLst>
          </p:cNvPr>
          <p:cNvSpPr/>
          <p:nvPr/>
        </p:nvSpPr>
        <p:spPr>
          <a:xfrm rot="16200000">
            <a:off x="7380749" y="1918184"/>
            <a:ext cx="5476400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7D4E3-95B1-D74A-A322-3A2DC19952A8}"/>
              </a:ext>
            </a:extLst>
          </p:cNvPr>
          <p:cNvSpPr txBox="1"/>
          <p:nvPr/>
        </p:nvSpPr>
        <p:spPr>
          <a:xfrm>
            <a:off x="261365" y="1328058"/>
            <a:ext cx="362337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WHAT IS coursebrew?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web-based application developed to easily manage instructor-course assignments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replaces excel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DCBC0-0B68-5F41-8C39-4506588C558E}"/>
              </a:ext>
            </a:extLst>
          </p:cNvPr>
          <p:cNvSpPr/>
          <p:nvPr/>
        </p:nvSpPr>
        <p:spPr>
          <a:xfrm>
            <a:off x="4285489" y="1326924"/>
            <a:ext cx="36210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REQUIREMENTS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develop software that…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intuitive and easy-to-use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web-based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able to be used concurrently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designed to be expandable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09873C-C216-D048-80EF-CB54F1EF4E81}"/>
              </a:ext>
            </a:extLst>
          </p:cNvPr>
          <p:cNvSpPr/>
          <p:nvPr/>
        </p:nvSpPr>
        <p:spPr>
          <a:xfrm>
            <a:off x="8308437" y="1328058"/>
            <a:ext cx="36210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BE DELIVERED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software 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74924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7C2E1C-1824-1A4E-8BBC-E39A9B48DAE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DA55F-696B-4D41-AFA5-A9CD60F77D80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AFBF00-B025-A145-8657-9BC568DC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44588"/>
              </p:ext>
            </p:extLst>
          </p:nvPr>
        </p:nvGraphicFramePr>
        <p:xfrm>
          <a:off x="237461" y="1288184"/>
          <a:ext cx="11717077" cy="505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assignment recommendation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instructor data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top 5 ”best-fit” instructors listed in order of what the system has calculated to be most ideal to least ideal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done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27751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PDF export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PDF containing all instructor-course assignments for the current year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72575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 below 50ms on average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good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0556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 below 500MB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good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28665"/>
                  </a:ext>
                </a:extLst>
              </a:tr>
              <a:tr h="7522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12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security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encrypted data streams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transmitted data not recovered by entities outside of the system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37093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system stability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webpage not “crashed” by a series of statistically random inputs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21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94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752A2C-9F55-4B03-943A-D0C009AD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7413"/>
              </p:ext>
            </p:extLst>
          </p:nvPr>
        </p:nvGraphicFramePr>
        <p:xfrm>
          <a:off x="237461" y="275120"/>
          <a:ext cx="11717077" cy="52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400418043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119389026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2494953121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1338808370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3033030645"/>
                    </a:ext>
                  </a:extLst>
                </a:gridCol>
              </a:tblGrid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 below 50ms on average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Yay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0667"/>
                  </a:ext>
                </a:extLst>
              </a:tr>
            </a:tbl>
          </a:graphicData>
        </a:graphic>
      </p:graphicFrame>
      <p:pic>
        <p:nvPicPr>
          <p:cNvPr id="3076" name="Picture 4" descr="https://i.gyazo.com/169456ecd390482c9d2d0f6e02e0ed0f.png">
            <a:extLst>
              <a:ext uri="{FF2B5EF4-FFF2-40B4-BE49-F238E27FC236}">
                <a16:creationId xmlns:a16="http://schemas.microsoft.com/office/drawing/2014/main" id="{BE041DD9-78B4-418E-AEF1-CB9126B0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5" y="1036775"/>
            <a:ext cx="10491581" cy="20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EC46E-7E39-478D-A48A-C28F7133CAB9}"/>
              </a:ext>
            </a:extLst>
          </p:cNvPr>
          <p:cNvSpPr/>
          <p:nvPr/>
        </p:nvSpPr>
        <p:spPr>
          <a:xfrm>
            <a:off x="7023653" y="1800372"/>
            <a:ext cx="2822713" cy="8103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15B89-E61E-4EBE-BF71-524D5344E917}"/>
              </a:ext>
            </a:extLst>
          </p:cNvPr>
          <p:cNvSpPr txBox="1"/>
          <p:nvPr/>
        </p:nvSpPr>
        <p:spPr>
          <a:xfrm>
            <a:off x="279826" y="3099843"/>
            <a:ext cx="1097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components report under 50ms TTFB, with average being ~38ms, maximum 45.02ms, minimum 27.97ms; server is located in Dallas, Texas</a:t>
            </a:r>
          </a:p>
        </p:txBody>
      </p:sp>
    </p:spTree>
    <p:extLst>
      <p:ext uri="{BB962C8B-B14F-4D97-AF65-F5344CB8AC3E}">
        <p14:creationId xmlns:p14="http://schemas.microsoft.com/office/powerpoint/2010/main" val="283735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72532-AEBB-4992-A702-61858FBEA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84687"/>
              </p:ext>
            </p:extLst>
          </p:nvPr>
        </p:nvGraphicFramePr>
        <p:xfrm>
          <a:off x="237461" y="328129"/>
          <a:ext cx="11717077" cy="52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974957447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4025549036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1973492965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624773228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3593867749"/>
                    </a:ext>
                  </a:extLst>
                </a:gridCol>
              </a:tblGrid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 below 500MB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66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A11F67-528B-47AD-AAB6-F6827EE333D0}"/>
              </a:ext>
            </a:extLst>
          </p:cNvPr>
          <p:cNvSpPr txBox="1"/>
          <p:nvPr/>
        </p:nvSpPr>
        <p:spPr>
          <a:xfrm>
            <a:off x="702365" y="4691270"/>
            <a:ext cx="7964557" cy="15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4" name="Picture 4" descr="https://i.gyazo.com/a97cee0c2ee284ff29ca64eb9ff9982f.png">
            <a:extLst>
              <a:ext uri="{FF2B5EF4-FFF2-40B4-BE49-F238E27FC236}">
                <a16:creationId xmlns:a16="http://schemas.microsoft.com/office/drawing/2014/main" id="{6F412A37-B323-431F-BB26-9EE5824F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0" y="984605"/>
            <a:ext cx="11716509" cy="359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14705-DF4D-4D45-AE25-B84C9F2989CA}"/>
              </a:ext>
            </a:extLst>
          </p:cNvPr>
          <p:cNvSpPr txBox="1"/>
          <p:nvPr/>
        </p:nvSpPr>
        <p:spPr>
          <a:xfrm>
            <a:off x="424069" y="4668082"/>
            <a:ext cx="11383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Average = 42.8 MB</a:t>
            </a:r>
          </a:p>
          <a:p>
            <a:r>
              <a:rPr lang="en-US" sz="4400" dirty="0"/>
              <a:t>With Chrome Overhead = ~400MB, nonrelated addons included</a:t>
            </a:r>
          </a:p>
        </p:txBody>
      </p:sp>
    </p:spTree>
    <p:extLst>
      <p:ext uri="{BB962C8B-B14F-4D97-AF65-F5344CB8AC3E}">
        <p14:creationId xmlns:p14="http://schemas.microsoft.com/office/powerpoint/2010/main" val="274818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D35693-17A6-284F-A42E-7EB190C9C840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1375E-CACC-0649-AB28-A4D021FFDB5F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System Deficiencies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517D2F-AD1C-F749-BB1D-EC2A0FE98251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D1C8F-97CD-BF41-B4E5-73E1CCAF6A26}"/>
              </a:ext>
            </a:extLst>
          </p:cNvPr>
          <p:cNvSpPr txBox="1"/>
          <p:nvPr/>
        </p:nvSpPr>
        <p:spPr>
          <a:xfrm>
            <a:off x="408278" y="1280143"/>
            <a:ext cx="113800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 IN SYSTEM </a:t>
            </a:r>
          </a:p>
          <a:p>
            <a:endParaRPr 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needs to have the ability to support multiple program coordinators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create a separate DB table for each program coordinator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needs to be secure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talk with ITAC to see if we can integrate Texas States’ Log In System with coursebrew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they can’t provide the system, create one on our own by implementing a temporary solution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estimated time needed to complete: </a:t>
            </a: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22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7A8D2C-2971-8648-883E-9E3BB41F40CA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8C653-7984-2648-A285-C705BC022999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Lessons Learned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4938CA-920E-4643-B61D-FDF409F223A4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AAF15-200C-2C4F-8D86-7D2E1E99B76F}"/>
              </a:ext>
            </a:extLst>
          </p:cNvPr>
          <p:cNvSpPr txBox="1"/>
          <p:nvPr/>
        </p:nvSpPr>
        <p:spPr>
          <a:xfrm>
            <a:off x="408278" y="1280143"/>
            <a:ext cx="1138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DON’T RELY ON OUTSIDE SOFTWARE INTERFACES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Texas State has strict requirements for anyone who wants to integrate their software with their log-in system 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confirm that any software interfaces you plan on using have functions that are consistent with your requirements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START WITH A COMPLETE DATABASE SCHEMA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having to add new attributes to an entity is a bigger job than you think</a:t>
            </a:r>
          </a:p>
          <a:p>
            <a:r>
              <a:rPr lang="en-US" dirty="0"/>
              <a:t> </a:t>
            </a:r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92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D82C9B-48C4-6F41-BB2A-E2B6D636E3D9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8D32E-8F35-E545-B99D-80F1430FD140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Acknowledgements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DC01CF-9E6E-5848-824E-4F4878BC955B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FD658-DE38-9447-AB84-1D93817DF306}"/>
              </a:ext>
            </a:extLst>
          </p:cNvPr>
          <p:cNvSpPr txBox="1"/>
          <p:nvPr/>
        </p:nvSpPr>
        <p:spPr>
          <a:xfrm>
            <a:off x="408278" y="1280143"/>
            <a:ext cx="1138006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BIG THANK YOU</a:t>
            </a:r>
          </a:p>
          <a:p>
            <a:endParaRPr 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thank you Dr. Compeau for being the best sponsor and faculty advisor </a:t>
            </a: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 </a:t>
            </a: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2400" i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929FF79-2810-174C-8E1E-2AE6DCCEA4B9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5849A-5828-1B4B-945D-099E8455F2CD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2061C-5A98-6945-9C42-170BBEAA5E4F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18FE-BA40-AB43-932E-268FAC836E86}"/>
              </a:ext>
            </a:extLst>
          </p:cNvPr>
          <p:cNvSpPr txBox="1"/>
          <p:nvPr/>
        </p:nvSpPr>
        <p:spPr>
          <a:xfrm>
            <a:off x="369916" y="1276561"/>
            <a:ext cx="1143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 CURRENT SOLUTION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</a:t>
            </a: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excel spreadsheet is being used to manage instructor-course assignments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AS WE ALL KNOW…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excel can be a pain in the neck!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it’s hard to navigate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it’s hard to manage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 only exists on the hard drive of the user’s computer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18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8AD80C-018B-B048-83A9-F63396847AC5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B9197-957E-8D43-A45C-58E56CCEACA9}"/>
              </a:ext>
            </a:extLst>
          </p:cNvPr>
          <p:cNvSpPr/>
          <p:nvPr/>
        </p:nvSpPr>
        <p:spPr>
          <a:xfrm>
            <a:off x="8936235" y="145904"/>
            <a:ext cx="3255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Goals</a:t>
            </a:r>
          </a:p>
        </p:txBody>
      </p:sp>
      <p:sp>
        <p:nvSpPr>
          <p:cNvPr id="5" name="Rectangle: Rounded Corners 1074">
            <a:extLst>
              <a:ext uri="{FF2B5EF4-FFF2-40B4-BE49-F238E27FC236}">
                <a16:creationId xmlns:a16="http://schemas.microsoft.com/office/drawing/2014/main" id="{FCEF931A-6801-994E-9D26-3D491C5E6B4D}"/>
              </a:ext>
            </a:extLst>
          </p:cNvPr>
          <p:cNvSpPr/>
          <p:nvPr/>
        </p:nvSpPr>
        <p:spPr>
          <a:xfrm rot="16200000">
            <a:off x="312771" y="985561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DF68-8A2E-714C-AC78-45EE7428D1C1}"/>
              </a:ext>
            </a:extLst>
          </p:cNvPr>
          <p:cNvSpPr txBox="1"/>
          <p:nvPr/>
        </p:nvSpPr>
        <p:spPr>
          <a:xfrm>
            <a:off x="390951" y="1411060"/>
            <a:ext cx="555859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PRIMARY GOALS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design &amp; develop coursebrew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web interface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backend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database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develop and document installation and configuration instructions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conduct live testing with program coordinators to ensure usability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Rectangle: Rounded Corners 1074">
            <a:extLst>
              <a:ext uri="{FF2B5EF4-FFF2-40B4-BE49-F238E27FC236}">
                <a16:creationId xmlns:a16="http://schemas.microsoft.com/office/drawing/2014/main" id="{2E9E75F3-CD6E-6340-AF3F-7FA2149EF862}"/>
              </a:ext>
            </a:extLst>
          </p:cNvPr>
          <p:cNvSpPr/>
          <p:nvPr/>
        </p:nvSpPr>
        <p:spPr>
          <a:xfrm rot="16200000">
            <a:off x="6315888" y="987657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57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10FBE-FFBA-8148-B7AF-C383A41A3A64}"/>
              </a:ext>
            </a:extLst>
          </p:cNvPr>
          <p:cNvSpPr txBox="1"/>
          <p:nvPr/>
        </p:nvSpPr>
        <p:spPr>
          <a:xfrm>
            <a:off x="6394067" y="1411060"/>
            <a:ext cx="5558592" cy="492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STRETCH GOALS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 algorithm to automatically assign instructors to  courses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 the class (i.e. room, time, and student count) scheduler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2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C18CC5-C609-4149-AD43-4523153E199F}"/>
              </a:ext>
            </a:extLst>
          </p:cNvPr>
          <p:cNvSpPr/>
          <p:nvPr/>
        </p:nvSpPr>
        <p:spPr>
          <a:xfrm>
            <a:off x="1645920" y="1193729"/>
            <a:ext cx="979714" cy="5277394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01E18-07BB-D747-8570-F97751F11D42}"/>
              </a:ext>
            </a:extLst>
          </p:cNvPr>
          <p:cNvSpPr/>
          <p:nvPr/>
        </p:nvSpPr>
        <p:spPr>
          <a:xfrm>
            <a:off x="3253097" y="5383863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2044E6-C332-894A-9452-92B3B84DCF8E}"/>
              </a:ext>
            </a:extLst>
          </p:cNvPr>
          <p:cNvSpPr/>
          <p:nvPr/>
        </p:nvSpPr>
        <p:spPr>
          <a:xfrm>
            <a:off x="1786690" y="1353141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8D2057-3D2D-F340-A632-D7B5E88F3AE8}"/>
              </a:ext>
            </a:extLst>
          </p:cNvPr>
          <p:cNvSpPr/>
          <p:nvPr/>
        </p:nvSpPr>
        <p:spPr>
          <a:xfrm>
            <a:off x="3253099" y="2564429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260637-7740-694E-8373-48609A7DA68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18F06-ED34-F742-8BD6-66E1395E1C05}"/>
              </a:ext>
            </a:extLst>
          </p:cNvPr>
          <p:cNvSpPr/>
          <p:nvPr/>
        </p:nvSpPr>
        <p:spPr>
          <a:xfrm>
            <a:off x="6461882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DEB1F-6E15-6841-8C29-8AE2CD0273E8}"/>
              </a:ext>
            </a:extLst>
          </p:cNvPr>
          <p:cNvSpPr/>
          <p:nvPr/>
        </p:nvSpPr>
        <p:spPr>
          <a:xfrm rot="16200000">
            <a:off x="918290" y="3540038"/>
            <a:ext cx="238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home page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0C09BCC-5F38-1B46-A56C-D0542075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031" y="1434468"/>
            <a:ext cx="484632" cy="484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E9022F-6986-2349-8048-1E8C1EA97836}"/>
              </a:ext>
            </a:extLst>
          </p:cNvPr>
          <p:cNvCxnSpPr>
            <a:cxnSpLocks/>
          </p:cNvCxnSpPr>
          <p:nvPr/>
        </p:nvCxnSpPr>
        <p:spPr>
          <a:xfrm>
            <a:off x="2625633" y="2481237"/>
            <a:ext cx="1959429" cy="0"/>
          </a:xfrm>
          <a:prstGeom prst="straightConnector1">
            <a:avLst/>
          </a:prstGeom>
          <a:ln w="38100">
            <a:solidFill>
              <a:srgbClr val="E4927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7F3610-A039-5F4B-82CF-0965592A0B3F}"/>
              </a:ext>
            </a:extLst>
          </p:cNvPr>
          <p:cNvCxnSpPr/>
          <p:nvPr/>
        </p:nvCxnSpPr>
        <p:spPr>
          <a:xfrm>
            <a:off x="2625633" y="5287491"/>
            <a:ext cx="1959429" cy="0"/>
          </a:xfrm>
          <a:prstGeom prst="straightConnector1">
            <a:avLst/>
          </a:prstGeom>
          <a:ln w="38100">
            <a:solidFill>
              <a:srgbClr val="E4927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40C284BF-EBF5-B342-BA39-9324403E9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3107" y="2664488"/>
            <a:ext cx="481211" cy="48121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2020F71-88BC-3641-AF1E-8CFBB268893A}"/>
              </a:ext>
            </a:extLst>
          </p:cNvPr>
          <p:cNvSpPr/>
          <p:nvPr/>
        </p:nvSpPr>
        <p:spPr>
          <a:xfrm>
            <a:off x="3043644" y="1742573"/>
            <a:ext cx="11234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hover on book icon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8C99D4-FCE4-8B49-9A12-0263ABAEB699}"/>
              </a:ext>
            </a:extLst>
          </p:cNvPr>
          <p:cNvSpPr/>
          <p:nvPr/>
        </p:nvSpPr>
        <p:spPr>
          <a:xfrm>
            <a:off x="3043644" y="4548826"/>
            <a:ext cx="11234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hover on profile icon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777B825-2885-A748-84E6-88807521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4766" y="5480377"/>
            <a:ext cx="484632" cy="48463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1B6C3E-F10F-8341-975C-BAD59B43D0BD}"/>
              </a:ext>
            </a:extLst>
          </p:cNvPr>
          <p:cNvCxnSpPr/>
          <p:nvPr/>
        </p:nvCxnSpPr>
        <p:spPr>
          <a:xfrm>
            <a:off x="4585062" y="1733389"/>
            <a:ext cx="0" cy="1449977"/>
          </a:xfrm>
          <a:prstGeom prst="line">
            <a:avLst/>
          </a:prstGeom>
          <a:ln w="38100">
            <a:solidFill>
              <a:srgbClr val="E4927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0CCEAE-8B6A-1F44-9A2C-FEFAEC3D31A3}"/>
              </a:ext>
            </a:extLst>
          </p:cNvPr>
          <p:cNvCxnSpPr/>
          <p:nvPr/>
        </p:nvCxnSpPr>
        <p:spPr>
          <a:xfrm>
            <a:off x="4585062" y="4548826"/>
            <a:ext cx="0" cy="1449977"/>
          </a:xfrm>
          <a:prstGeom prst="line">
            <a:avLst/>
          </a:prstGeom>
          <a:ln w="38100">
            <a:solidFill>
              <a:srgbClr val="E4927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025AA9-B965-ED4C-8950-CD8E0ABC92CB}"/>
              </a:ext>
            </a:extLst>
          </p:cNvPr>
          <p:cNvCxnSpPr/>
          <p:nvPr/>
        </p:nvCxnSpPr>
        <p:spPr>
          <a:xfrm>
            <a:off x="4585062" y="3183366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655B86-B020-9343-BB7E-5DF2F2A70D9F}"/>
              </a:ext>
            </a:extLst>
          </p:cNvPr>
          <p:cNvCxnSpPr/>
          <p:nvPr/>
        </p:nvCxnSpPr>
        <p:spPr>
          <a:xfrm>
            <a:off x="4585062" y="1742573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CBBE9-4DDD-1447-AF23-50CAF40C835E}"/>
              </a:ext>
            </a:extLst>
          </p:cNvPr>
          <p:cNvCxnSpPr/>
          <p:nvPr/>
        </p:nvCxnSpPr>
        <p:spPr>
          <a:xfrm>
            <a:off x="4585062" y="4548826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276E22-BAA0-264F-9EEF-A8ED89D7B385}"/>
              </a:ext>
            </a:extLst>
          </p:cNvPr>
          <p:cNvCxnSpPr/>
          <p:nvPr/>
        </p:nvCxnSpPr>
        <p:spPr>
          <a:xfrm>
            <a:off x="4585062" y="5981386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C6D558C-3723-7E41-8AE8-38B49DF9FB08}"/>
              </a:ext>
            </a:extLst>
          </p:cNvPr>
          <p:cNvSpPr/>
          <p:nvPr/>
        </p:nvSpPr>
        <p:spPr>
          <a:xfrm>
            <a:off x="5486397" y="1397837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7DCC7E3-A383-9F43-810C-FABC919A7F55}"/>
              </a:ext>
            </a:extLst>
          </p:cNvPr>
          <p:cNvSpPr/>
          <p:nvPr/>
        </p:nvSpPr>
        <p:spPr>
          <a:xfrm>
            <a:off x="5486397" y="2847814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160149-51E2-714A-B16A-823C74ED8CC7}"/>
              </a:ext>
            </a:extLst>
          </p:cNvPr>
          <p:cNvSpPr/>
          <p:nvPr/>
        </p:nvSpPr>
        <p:spPr>
          <a:xfrm>
            <a:off x="5486398" y="4213274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579D6FA-CF3C-6F44-A002-9082457254D7}"/>
              </a:ext>
            </a:extLst>
          </p:cNvPr>
          <p:cNvSpPr/>
          <p:nvPr/>
        </p:nvSpPr>
        <p:spPr>
          <a:xfrm>
            <a:off x="5486397" y="5663251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F9068A-EC1A-1B46-81E7-552E8C893C82}"/>
              </a:ext>
            </a:extLst>
          </p:cNvPr>
          <p:cNvSpPr/>
          <p:nvPr/>
        </p:nvSpPr>
        <p:spPr>
          <a:xfrm>
            <a:off x="5486397" y="1482355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‘add course’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D3D131-6E33-7146-8B8D-33E2809CFEDC}"/>
              </a:ext>
            </a:extLst>
          </p:cNvPr>
          <p:cNvSpPr/>
          <p:nvPr/>
        </p:nvSpPr>
        <p:spPr>
          <a:xfrm>
            <a:off x="5494563" y="2921754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‘view courses’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CA5EE3-E28D-EB40-B7E5-29230FF78FF1}"/>
              </a:ext>
            </a:extLst>
          </p:cNvPr>
          <p:cNvSpPr/>
          <p:nvPr/>
        </p:nvSpPr>
        <p:spPr>
          <a:xfrm>
            <a:off x="5509802" y="4297791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‘add instructor’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22B08B-7184-5142-8755-9CBF32FF54D9}"/>
              </a:ext>
            </a:extLst>
          </p:cNvPr>
          <p:cNvSpPr/>
          <p:nvPr/>
        </p:nvSpPr>
        <p:spPr>
          <a:xfrm>
            <a:off x="5494562" y="5732060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‘view instructor’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8466F-17D3-2445-B9D9-C86B80DACC7E}"/>
              </a:ext>
            </a:extLst>
          </p:cNvPr>
          <p:cNvCxnSpPr/>
          <p:nvPr/>
        </p:nvCxnSpPr>
        <p:spPr>
          <a:xfrm>
            <a:off x="7258592" y="1742573"/>
            <a:ext cx="901337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F831ED-4C55-A74D-A467-ED6AE237657F}"/>
              </a:ext>
            </a:extLst>
          </p:cNvPr>
          <p:cNvCxnSpPr/>
          <p:nvPr/>
        </p:nvCxnSpPr>
        <p:spPr>
          <a:xfrm>
            <a:off x="7265666" y="3186236"/>
            <a:ext cx="901337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5269BC-5B2F-C244-AFF9-4700F967E7FE}"/>
              </a:ext>
            </a:extLst>
          </p:cNvPr>
          <p:cNvCxnSpPr/>
          <p:nvPr/>
        </p:nvCxnSpPr>
        <p:spPr>
          <a:xfrm>
            <a:off x="7265666" y="4547343"/>
            <a:ext cx="901337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4E0064-69F9-3C49-AF4F-F14E7544FD5C}"/>
              </a:ext>
            </a:extLst>
          </p:cNvPr>
          <p:cNvCxnSpPr/>
          <p:nvPr/>
        </p:nvCxnSpPr>
        <p:spPr>
          <a:xfrm>
            <a:off x="7265666" y="5993670"/>
            <a:ext cx="901337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C58937-5DB7-EB49-95D4-9D463822178A}"/>
              </a:ext>
            </a:extLst>
          </p:cNvPr>
          <p:cNvSpPr/>
          <p:nvPr/>
        </p:nvSpPr>
        <p:spPr>
          <a:xfrm>
            <a:off x="8159926" y="1404358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126ED4-FE99-9746-8157-87E24329EF02}"/>
              </a:ext>
            </a:extLst>
          </p:cNvPr>
          <p:cNvSpPr/>
          <p:nvPr/>
        </p:nvSpPr>
        <p:spPr>
          <a:xfrm>
            <a:off x="8159925" y="2837413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4C87C6-625E-174A-91AE-0C943D3B0EBD}"/>
              </a:ext>
            </a:extLst>
          </p:cNvPr>
          <p:cNvSpPr/>
          <p:nvPr/>
        </p:nvSpPr>
        <p:spPr>
          <a:xfrm>
            <a:off x="8167003" y="4211631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F0582B9-8331-DC4F-A8AE-7598E0D325F9}"/>
              </a:ext>
            </a:extLst>
          </p:cNvPr>
          <p:cNvSpPr/>
          <p:nvPr/>
        </p:nvSpPr>
        <p:spPr>
          <a:xfrm>
            <a:off x="8167003" y="5658118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CBC88D-9FEB-1D4C-AEEB-8B546730C456}"/>
              </a:ext>
            </a:extLst>
          </p:cNvPr>
          <p:cNvSpPr/>
          <p:nvPr/>
        </p:nvSpPr>
        <p:spPr>
          <a:xfrm>
            <a:off x="8159925" y="1478299"/>
            <a:ext cx="1772195" cy="52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lands on 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a course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19E99CE-758A-3143-83E9-3FA8B5A398BB}"/>
              </a:ext>
            </a:extLst>
          </p:cNvPr>
          <p:cNvSpPr/>
          <p:nvPr/>
        </p:nvSpPr>
        <p:spPr>
          <a:xfrm>
            <a:off x="8065765" y="2931906"/>
            <a:ext cx="197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lands on 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courses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6403DD-C373-104A-8613-127121C09DC3}"/>
              </a:ext>
            </a:extLst>
          </p:cNvPr>
          <p:cNvSpPr/>
          <p:nvPr/>
        </p:nvSpPr>
        <p:spPr>
          <a:xfrm>
            <a:off x="8065765" y="4285572"/>
            <a:ext cx="197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lands on 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instructor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EB1BA1-3CC6-C642-A81E-0EE2B687379C}"/>
              </a:ext>
            </a:extLst>
          </p:cNvPr>
          <p:cNvSpPr/>
          <p:nvPr/>
        </p:nvSpPr>
        <p:spPr>
          <a:xfrm>
            <a:off x="8058687" y="5732060"/>
            <a:ext cx="197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lands on 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instructors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915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D1B06-77CB-B64B-9422-755D018D5FB5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6472E-C1E7-0D49-B46D-001F43371D6D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2F3FDF-7AFD-CB4A-BF3F-5BF227214F12}"/>
              </a:ext>
            </a:extLst>
          </p:cNvPr>
          <p:cNvSpPr/>
          <p:nvPr/>
        </p:nvSpPr>
        <p:spPr>
          <a:xfrm>
            <a:off x="1512728" y="1363286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353B81-D455-C547-A7D9-2C81196B284B}"/>
              </a:ext>
            </a:extLst>
          </p:cNvPr>
          <p:cNvSpPr/>
          <p:nvPr/>
        </p:nvSpPr>
        <p:spPr>
          <a:xfrm>
            <a:off x="1464325" y="4341603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ACD4D-A9D8-FA4B-88CC-17685208FCF0}"/>
              </a:ext>
            </a:extLst>
          </p:cNvPr>
          <p:cNvSpPr/>
          <p:nvPr/>
        </p:nvSpPr>
        <p:spPr>
          <a:xfrm>
            <a:off x="311393" y="3512126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1B6CC-08B0-0B4C-B45C-52B70102180A}"/>
              </a:ext>
            </a:extLst>
          </p:cNvPr>
          <p:cNvSpPr/>
          <p:nvPr/>
        </p:nvSpPr>
        <p:spPr>
          <a:xfrm rot="16200000">
            <a:off x="961280" y="2096725"/>
            <a:ext cx="2082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an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DC11-C222-8A4C-BEC7-8590C833BB66}"/>
              </a:ext>
            </a:extLst>
          </p:cNvPr>
          <p:cNvSpPr/>
          <p:nvPr/>
        </p:nvSpPr>
        <p:spPr>
          <a:xfrm rot="16200000">
            <a:off x="859975" y="5062079"/>
            <a:ext cx="2188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instructors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96E6C2-6AB1-8046-9A42-561D86A6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91" y="3620874"/>
            <a:ext cx="484632" cy="48463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BA769FE-7035-D041-84EE-3062EB83D053}"/>
              </a:ext>
            </a:extLst>
          </p:cNvPr>
          <p:cNvSpPr/>
          <p:nvPr/>
        </p:nvSpPr>
        <p:spPr>
          <a:xfrm>
            <a:off x="2854725" y="1862587"/>
            <a:ext cx="1180221" cy="1144128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9BBBA-0CE7-3640-9480-B1F29E6530E6}"/>
              </a:ext>
            </a:extLst>
          </p:cNvPr>
          <p:cNvSpPr/>
          <p:nvPr/>
        </p:nvSpPr>
        <p:spPr>
          <a:xfrm>
            <a:off x="2903372" y="1958107"/>
            <a:ext cx="1123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enters instructor data in form fields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FAC485-E96A-7447-9FF9-48D9E3EAB9E9}"/>
              </a:ext>
            </a:extLst>
          </p:cNvPr>
          <p:cNvSpPr/>
          <p:nvPr/>
        </p:nvSpPr>
        <p:spPr>
          <a:xfrm rot="18892437">
            <a:off x="7296356" y="1936116"/>
            <a:ext cx="1005840" cy="1005840"/>
          </a:xfrm>
          <a:prstGeom prst="roundRect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99381-7F0F-7741-B0BB-49E05713EB00}"/>
              </a:ext>
            </a:extLst>
          </p:cNvPr>
          <p:cNvSpPr/>
          <p:nvPr/>
        </p:nvSpPr>
        <p:spPr>
          <a:xfrm>
            <a:off x="7246284" y="2048075"/>
            <a:ext cx="110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matches record in DB?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DD5449-A4AA-3E4B-A379-FB1A45912690}"/>
              </a:ext>
            </a:extLst>
          </p:cNvPr>
          <p:cNvCxnSpPr/>
          <p:nvPr/>
        </p:nvCxnSpPr>
        <p:spPr>
          <a:xfrm>
            <a:off x="8099718" y="2800713"/>
            <a:ext cx="901337" cy="0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4360C2-9533-BF46-9512-25A30C35B54B}"/>
              </a:ext>
            </a:extLst>
          </p:cNvPr>
          <p:cNvSpPr/>
          <p:nvPr/>
        </p:nvSpPr>
        <p:spPr>
          <a:xfrm>
            <a:off x="8341711" y="282160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334C4C-B36C-C748-B663-FB6CEA34E869}"/>
              </a:ext>
            </a:extLst>
          </p:cNvPr>
          <p:cNvSpPr/>
          <p:nvPr/>
        </p:nvSpPr>
        <p:spPr>
          <a:xfrm>
            <a:off x="8997788" y="2444082"/>
            <a:ext cx="1005840" cy="1005840"/>
          </a:xfrm>
          <a:prstGeom prst="ellipse">
            <a:avLst/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7A080-9A00-114D-AEC8-CE89F1DB6163}"/>
              </a:ext>
            </a:extLst>
          </p:cNvPr>
          <p:cNvSpPr/>
          <p:nvPr/>
        </p:nvSpPr>
        <p:spPr>
          <a:xfrm>
            <a:off x="8967409" y="2696643"/>
            <a:ext cx="110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added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01EAD5D-D157-B343-929D-1E621C3102BC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 flipV="1">
            <a:off x="6698538" y="-1489191"/>
            <a:ext cx="98075" cy="6605480"/>
          </a:xfrm>
          <a:prstGeom prst="bentConnector3">
            <a:avLst>
              <a:gd name="adj1" fmla="val -233087"/>
            </a:avLst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64B2E7-A375-5244-B050-C9CA09AE6D27}"/>
              </a:ext>
            </a:extLst>
          </p:cNvPr>
          <p:cNvCxnSpPr>
            <a:cxnSpLocks/>
          </p:cNvCxnSpPr>
          <p:nvPr/>
        </p:nvCxnSpPr>
        <p:spPr>
          <a:xfrm flipV="1">
            <a:off x="2492442" y="2434651"/>
            <a:ext cx="362283" cy="3055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F4E3A1-3C5F-104B-A6FC-36B70C07C77D}"/>
              </a:ext>
            </a:extLst>
          </p:cNvPr>
          <p:cNvSpPr/>
          <p:nvPr/>
        </p:nvSpPr>
        <p:spPr>
          <a:xfrm>
            <a:off x="4725736" y="2101751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D520-2E68-F943-AFCE-48D282482292}"/>
              </a:ext>
            </a:extLst>
          </p:cNvPr>
          <p:cNvSpPr/>
          <p:nvPr/>
        </p:nvSpPr>
        <p:spPr>
          <a:xfrm>
            <a:off x="4725736" y="2199943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‘ADD’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D71E3-AF4B-E643-9E17-71B2DEB4540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497931" y="2434651"/>
            <a:ext cx="640080" cy="2652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7A52EE-617A-F64E-9DF6-37EF6186318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26778" y="2435161"/>
            <a:ext cx="698958" cy="2142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D2C3D8B-8036-414F-AE63-BA83EE2ACD58}"/>
              </a:ext>
            </a:extLst>
          </p:cNvPr>
          <p:cNvSpPr/>
          <p:nvPr/>
        </p:nvSpPr>
        <p:spPr>
          <a:xfrm>
            <a:off x="3356320" y="5080471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C19BFE-3918-E846-A0F7-9D31DF2AF980}"/>
              </a:ext>
            </a:extLst>
          </p:cNvPr>
          <p:cNvSpPr/>
          <p:nvPr/>
        </p:nvSpPr>
        <p:spPr>
          <a:xfrm>
            <a:off x="3356320" y="5164989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an instructor’s name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6EBF80-8AD1-6341-B3D8-40E4957B9DFB}"/>
              </a:ext>
            </a:extLst>
          </p:cNvPr>
          <p:cNvCxnSpPr/>
          <p:nvPr/>
        </p:nvCxnSpPr>
        <p:spPr>
          <a:xfrm>
            <a:off x="2454983" y="5426599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AE1B76-61B6-3049-906A-9801C0DBADA3}"/>
              </a:ext>
            </a:extLst>
          </p:cNvPr>
          <p:cNvCxnSpPr>
            <a:cxnSpLocks/>
          </p:cNvCxnSpPr>
          <p:nvPr/>
        </p:nvCxnSpPr>
        <p:spPr>
          <a:xfrm>
            <a:off x="5124059" y="5426599"/>
            <a:ext cx="905256" cy="0"/>
          </a:xfrm>
          <a:prstGeom prst="straightConnector1">
            <a:avLst/>
          </a:prstGeom>
          <a:ln w="38100">
            <a:solidFill>
              <a:srgbClr val="A37A7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7D8BB69-7EC8-B34C-BBD4-3D0C4ADE8BCD}"/>
              </a:ext>
            </a:extLst>
          </p:cNvPr>
          <p:cNvSpPr/>
          <p:nvPr/>
        </p:nvSpPr>
        <p:spPr>
          <a:xfrm>
            <a:off x="6027081" y="4960630"/>
            <a:ext cx="1772195" cy="910783"/>
          </a:xfrm>
          <a:prstGeom prst="roundRect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B7A5D2-A9F7-9E42-B668-02C9352A3023}"/>
              </a:ext>
            </a:extLst>
          </p:cNvPr>
          <p:cNvSpPr/>
          <p:nvPr/>
        </p:nvSpPr>
        <p:spPr>
          <a:xfrm>
            <a:off x="6043412" y="4967944"/>
            <a:ext cx="1755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form fields populated with current instructor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24EF6A-A30A-0E47-BAD7-1F3236E482A5}"/>
              </a:ext>
            </a:extLst>
          </p:cNvPr>
          <p:cNvCxnSpPr>
            <a:cxnSpLocks/>
          </p:cNvCxnSpPr>
          <p:nvPr/>
        </p:nvCxnSpPr>
        <p:spPr>
          <a:xfrm>
            <a:off x="7799276" y="5426599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4974C4-3EC1-0E43-BC9D-8412BA6C3F6E}"/>
              </a:ext>
            </a:extLst>
          </p:cNvPr>
          <p:cNvSpPr/>
          <p:nvPr/>
        </p:nvSpPr>
        <p:spPr>
          <a:xfrm>
            <a:off x="8705067" y="4824515"/>
            <a:ext cx="1180221" cy="1144128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F78F9-BE78-8A45-8669-911A32A5E090}"/>
              </a:ext>
            </a:extLst>
          </p:cNvPr>
          <p:cNvSpPr/>
          <p:nvPr/>
        </p:nvSpPr>
        <p:spPr>
          <a:xfrm>
            <a:off x="8753714" y="4920035"/>
            <a:ext cx="1123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enters instructor data in form fields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08F19A-6FED-574E-886C-B06CD536E7E5}"/>
              </a:ext>
            </a:extLst>
          </p:cNvPr>
          <p:cNvCxnSpPr/>
          <p:nvPr/>
        </p:nvCxnSpPr>
        <p:spPr>
          <a:xfrm>
            <a:off x="8109915" y="2069127"/>
            <a:ext cx="901337" cy="0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448E0E-3614-3845-A1C2-7689FBD6EC6F}"/>
              </a:ext>
            </a:extLst>
          </p:cNvPr>
          <p:cNvSpPr/>
          <p:nvPr/>
        </p:nvSpPr>
        <p:spPr>
          <a:xfrm>
            <a:off x="8321891" y="1740539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  <a:endParaRPr lang="en-US" sz="14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AE31AD5-B56C-3B48-AA8D-9C99751DAD22}"/>
              </a:ext>
            </a:extLst>
          </p:cNvPr>
          <p:cNvSpPr/>
          <p:nvPr/>
        </p:nvSpPr>
        <p:spPr>
          <a:xfrm>
            <a:off x="8997789" y="1764512"/>
            <a:ext cx="2105054" cy="609231"/>
          </a:xfrm>
          <a:prstGeom prst="roundRect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E86C6F-D1C4-9047-9CF7-4AFD39713AD1}"/>
              </a:ext>
            </a:extLst>
          </p:cNvPr>
          <p:cNvSpPr/>
          <p:nvPr/>
        </p:nvSpPr>
        <p:spPr>
          <a:xfrm>
            <a:off x="8962165" y="1807517"/>
            <a:ext cx="2200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notified that instructor already exists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4FB0B0-C484-8E43-9D65-2D9A9E20620B}"/>
              </a:ext>
            </a:extLst>
          </p:cNvPr>
          <p:cNvCxnSpPr>
            <a:cxnSpLocks/>
          </p:cNvCxnSpPr>
          <p:nvPr/>
        </p:nvCxnSpPr>
        <p:spPr>
          <a:xfrm>
            <a:off x="9895091" y="5425528"/>
            <a:ext cx="698958" cy="2142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1797BE6-C495-2F48-A001-5A289634C750}"/>
              </a:ext>
            </a:extLst>
          </p:cNvPr>
          <p:cNvSpPr/>
          <p:nvPr/>
        </p:nvSpPr>
        <p:spPr>
          <a:xfrm>
            <a:off x="10594049" y="4840752"/>
            <a:ext cx="14044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4927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**goes through same checking process as above**</a:t>
            </a:r>
          </a:p>
        </p:txBody>
      </p:sp>
    </p:spTree>
    <p:extLst>
      <p:ext uri="{BB962C8B-B14F-4D97-AF65-F5344CB8AC3E}">
        <p14:creationId xmlns:p14="http://schemas.microsoft.com/office/powerpoint/2010/main" val="41957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3F507F2-0605-4647-9519-B3C2F4B7ED6B}"/>
              </a:ext>
            </a:extLst>
          </p:cNvPr>
          <p:cNvSpPr/>
          <p:nvPr/>
        </p:nvSpPr>
        <p:spPr>
          <a:xfrm>
            <a:off x="2695018" y="4033711"/>
            <a:ext cx="457200" cy="457200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D92E4C38-3597-524A-8DDC-58503D8F6B6F}"/>
              </a:ext>
            </a:extLst>
          </p:cNvPr>
          <p:cNvSpPr/>
          <p:nvPr/>
        </p:nvSpPr>
        <p:spPr>
          <a:xfrm>
            <a:off x="2908670" y="1850712"/>
            <a:ext cx="1180221" cy="1144128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7374C-A819-B940-9238-166A85CBDFA7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85D56-B7C7-AD42-87CB-89F3ADD9E6F5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F6DE6AC-59C4-EA41-8240-5C639B441611}"/>
              </a:ext>
            </a:extLst>
          </p:cNvPr>
          <p:cNvSpPr/>
          <p:nvPr/>
        </p:nvSpPr>
        <p:spPr>
          <a:xfrm>
            <a:off x="1566673" y="1351411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4BFEAB8-7260-764B-8033-362D791D0592}"/>
              </a:ext>
            </a:extLst>
          </p:cNvPr>
          <p:cNvSpPr/>
          <p:nvPr/>
        </p:nvSpPr>
        <p:spPr>
          <a:xfrm>
            <a:off x="1518270" y="4329728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3CB236D-FAB4-0442-95BB-09760DBE80ED}"/>
              </a:ext>
            </a:extLst>
          </p:cNvPr>
          <p:cNvSpPr/>
          <p:nvPr/>
        </p:nvSpPr>
        <p:spPr>
          <a:xfrm>
            <a:off x="365338" y="3500251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45B15654-3551-BD44-8EDD-12EB8EA4B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46" y="3600310"/>
            <a:ext cx="481211" cy="4812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44B28-5EDC-974A-893C-C391E797B999}"/>
              </a:ext>
            </a:extLst>
          </p:cNvPr>
          <p:cNvSpPr/>
          <p:nvPr/>
        </p:nvSpPr>
        <p:spPr>
          <a:xfrm rot="16200000">
            <a:off x="1127433" y="2084850"/>
            <a:ext cx="1858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a course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5C172-55ED-5E41-A004-3F148BE2D6B3}"/>
              </a:ext>
            </a:extLst>
          </p:cNvPr>
          <p:cNvSpPr/>
          <p:nvPr/>
        </p:nvSpPr>
        <p:spPr>
          <a:xfrm rot="16200000">
            <a:off x="1103071" y="5050204"/>
            <a:ext cx="1810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courses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CE91BF9-3667-F448-A353-A55AA9C8EFA7}"/>
              </a:ext>
            </a:extLst>
          </p:cNvPr>
          <p:cNvSpPr/>
          <p:nvPr/>
        </p:nvSpPr>
        <p:spPr>
          <a:xfrm>
            <a:off x="4779681" y="2089876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AD7C352-254D-FD44-9334-D90B76786E46}"/>
              </a:ext>
            </a:extLst>
          </p:cNvPr>
          <p:cNvSpPr/>
          <p:nvPr/>
        </p:nvSpPr>
        <p:spPr>
          <a:xfrm>
            <a:off x="4779681" y="2188068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‘ADD’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0BD2BE-FDB9-0248-80BA-0FCE50BA82AE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>
          <a:xfrm flipV="1">
            <a:off x="2546387" y="2422776"/>
            <a:ext cx="362283" cy="3055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71D6F7F-A583-0F41-8106-C0082A5063E0}"/>
              </a:ext>
            </a:extLst>
          </p:cNvPr>
          <p:cNvSpPr/>
          <p:nvPr/>
        </p:nvSpPr>
        <p:spPr>
          <a:xfrm>
            <a:off x="2957317" y="1946232"/>
            <a:ext cx="1123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enters course data in form fields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A81405-F729-3A40-B293-D9DD1DE55AC9}"/>
              </a:ext>
            </a:extLst>
          </p:cNvPr>
          <p:cNvSpPr/>
          <p:nvPr/>
        </p:nvSpPr>
        <p:spPr>
          <a:xfrm rot="18892437">
            <a:off x="7350301" y="1924241"/>
            <a:ext cx="1005840" cy="1005840"/>
          </a:xfrm>
          <a:prstGeom prst="roundRect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F6DFE0-A052-D34C-94F4-1432B628BAD8}"/>
              </a:ext>
            </a:extLst>
          </p:cNvPr>
          <p:cNvSpPr/>
          <p:nvPr/>
        </p:nvSpPr>
        <p:spPr>
          <a:xfrm>
            <a:off x="7300229" y="1988700"/>
            <a:ext cx="110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 matches record in DB?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212CC63-B998-8442-8AF8-3AEB30ECF50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551876" y="2422776"/>
            <a:ext cx="640080" cy="2652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A821344-6B10-E84E-B289-C26A1EBF248F}"/>
              </a:ext>
            </a:extLst>
          </p:cNvPr>
          <p:cNvCxnSpPr/>
          <p:nvPr/>
        </p:nvCxnSpPr>
        <p:spPr>
          <a:xfrm>
            <a:off x="8163860" y="2057252"/>
            <a:ext cx="901337" cy="0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895D0D-331D-9E45-B6B7-C56AF88A9B9B}"/>
              </a:ext>
            </a:extLst>
          </p:cNvPr>
          <p:cNvCxnSpPr/>
          <p:nvPr/>
        </p:nvCxnSpPr>
        <p:spPr>
          <a:xfrm>
            <a:off x="8153663" y="2788838"/>
            <a:ext cx="901337" cy="0"/>
          </a:xfrm>
          <a:prstGeom prst="straightConnector1">
            <a:avLst/>
          </a:prstGeom>
          <a:ln w="38100">
            <a:solidFill>
              <a:srgbClr val="A37A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D5B9F-49AC-DD46-AB01-93DAC9A00396}"/>
              </a:ext>
            </a:extLst>
          </p:cNvPr>
          <p:cNvSpPr/>
          <p:nvPr/>
        </p:nvSpPr>
        <p:spPr>
          <a:xfrm>
            <a:off x="8375836" y="1728664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  <a:endParaRPr lang="en-US" sz="1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484BDAA-1064-DF4D-90EB-6AC5356DEAC9}"/>
              </a:ext>
            </a:extLst>
          </p:cNvPr>
          <p:cNvSpPr/>
          <p:nvPr/>
        </p:nvSpPr>
        <p:spPr>
          <a:xfrm>
            <a:off x="8395656" y="2809729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  <a:endParaRPr lang="en-US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51F94A-857A-DB4A-BD15-8F898FF87807}"/>
              </a:ext>
            </a:extLst>
          </p:cNvPr>
          <p:cNvSpPr/>
          <p:nvPr/>
        </p:nvSpPr>
        <p:spPr>
          <a:xfrm>
            <a:off x="9051733" y="2432208"/>
            <a:ext cx="1005840" cy="1005840"/>
          </a:xfrm>
          <a:prstGeom prst="ellipse">
            <a:avLst/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FD3EF-F1AE-0A44-9E64-832048EE6123}"/>
              </a:ext>
            </a:extLst>
          </p:cNvPr>
          <p:cNvSpPr/>
          <p:nvPr/>
        </p:nvSpPr>
        <p:spPr>
          <a:xfrm>
            <a:off x="9002862" y="2675706"/>
            <a:ext cx="110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 added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137CD00-9219-2B42-A0EB-702E14DE3785}"/>
              </a:ext>
            </a:extLst>
          </p:cNvPr>
          <p:cNvSpPr/>
          <p:nvPr/>
        </p:nvSpPr>
        <p:spPr>
          <a:xfrm>
            <a:off x="9051734" y="1752637"/>
            <a:ext cx="1932410" cy="609231"/>
          </a:xfrm>
          <a:prstGeom prst="roundRect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8D4B733-39F0-344C-A80A-5ABADE157113}"/>
              </a:ext>
            </a:extLst>
          </p:cNvPr>
          <p:cNvSpPr/>
          <p:nvPr/>
        </p:nvSpPr>
        <p:spPr>
          <a:xfrm>
            <a:off x="9051734" y="1795642"/>
            <a:ext cx="1932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notified that course already exists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616C72D-FB14-684E-A4A0-9C741A000357}"/>
              </a:ext>
            </a:extLst>
          </p:cNvPr>
          <p:cNvCxnSpPr>
            <a:cxnSpLocks/>
            <a:stCxn id="18" idx="0"/>
            <a:endCxn id="122" idx="0"/>
          </p:cNvCxnSpPr>
          <p:nvPr/>
        </p:nvCxnSpPr>
        <p:spPr>
          <a:xfrm rot="16200000" flipH="1" flipV="1">
            <a:off x="6709322" y="-1457905"/>
            <a:ext cx="98075" cy="6519158"/>
          </a:xfrm>
          <a:prstGeom prst="bentConnector3">
            <a:avLst>
              <a:gd name="adj1" fmla="val -233087"/>
            </a:avLst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17E266B-1A4E-EB42-9DA0-482CE986AB9C}"/>
              </a:ext>
            </a:extLst>
          </p:cNvPr>
          <p:cNvSpPr/>
          <p:nvPr/>
        </p:nvSpPr>
        <p:spPr>
          <a:xfrm>
            <a:off x="3387444" y="4540285"/>
            <a:ext cx="1772195" cy="671103"/>
          </a:xfrm>
          <a:prstGeom prst="roundRect">
            <a:avLst/>
          </a:prstGeom>
          <a:solidFill>
            <a:srgbClr val="E49273"/>
          </a:solidFill>
          <a:ln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B80016-93F3-5B42-8C65-A0C5A948A134}"/>
              </a:ext>
            </a:extLst>
          </p:cNvPr>
          <p:cNvSpPr/>
          <p:nvPr/>
        </p:nvSpPr>
        <p:spPr>
          <a:xfrm>
            <a:off x="3387444" y="4624803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a course name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A98E657-A237-974F-AA13-3778FD5C91FB}"/>
              </a:ext>
            </a:extLst>
          </p:cNvPr>
          <p:cNvCxnSpPr/>
          <p:nvPr/>
        </p:nvCxnSpPr>
        <p:spPr>
          <a:xfrm>
            <a:off x="2486107" y="4886413"/>
            <a:ext cx="901337" cy="0"/>
          </a:xfrm>
          <a:prstGeom prst="straightConnector1">
            <a:avLst/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A2513D-2AF6-9E4B-A0EB-4AD496851423}"/>
              </a:ext>
            </a:extLst>
          </p:cNvPr>
          <p:cNvCxnSpPr>
            <a:cxnSpLocks/>
          </p:cNvCxnSpPr>
          <p:nvPr/>
        </p:nvCxnSpPr>
        <p:spPr>
          <a:xfrm>
            <a:off x="5155183" y="4886413"/>
            <a:ext cx="1959429" cy="0"/>
          </a:xfrm>
          <a:prstGeom prst="straightConnector1">
            <a:avLst/>
          </a:prstGeom>
          <a:ln w="38100">
            <a:solidFill>
              <a:srgbClr val="7180A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72FE75-A779-5F43-81E4-E68B29B9FB4C}"/>
              </a:ext>
            </a:extLst>
          </p:cNvPr>
          <p:cNvSpPr/>
          <p:nvPr/>
        </p:nvSpPr>
        <p:spPr>
          <a:xfrm>
            <a:off x="5373986" y="4170953"/>
            <a:ext cx="15218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 sections per semester shown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1E09F5A-ECFD-6E40-B39E-7F460F953F19}"/>
              </a:ext>
            </a:extLst>
          </p:cNvPr>
          <p:cNvSpPr/>
          <p:nvPr/>
        </p:nvSpPr>
        <p:spPr>
          <a:xfrm>
            <a:off x="7126487" y="4540284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1D09B1-2BA5-CC4E-94A3-C84F13BE4E7C}"/>
              </a:ext>
            </a:extLst>
          </p:cNvPr>
          <p:cNvSpPr/>
          <p:nvPr/>
        </p:nvSpPr>
        <p:spPr>
          <a:xfrm>
            <a:off x="7134652" y="4519394"/>
            <a:ext cx="1755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’choose instructor’ dropdown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92B8DB-1C04-7B4A-ACD4-DD39B0B80AA9}"/>
              </a:ext>
            </a:extLst>
          </p:cNvPr>
          <p:cNvSpPr/>
          <p:nvPr/>
        </p:nvSpPr>
        <p:spPr>
          <a:xfrm>
            <a:off x="9722823" y="4355888"/>
            <a:ext cx="2242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instructors sorted by recommendation algorithm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D54F8AE-A97C-E942-944C-3DC819136D19}"/>
              </a:ext>
            </a:extLst>
          </p:cNvPr>
          <p:cNvSpPr/>
          <p:nvPr/>
        </p:nvSpPr>
        <p:spPr>
          <a:xfrm>
            <a:off x="9474395" y="5705708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11D235B-4CC0-034D-98E6-0C60F9788926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8890516" y="4888726"/>
            <a:ext cx="1469977" cy="816982"/>
          </a:xfrm>
          <a:prstGeom prst="bentConnector2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6F52EC9-1EAC-F649-9CAF-F6DDB0515317}"/>
              </a:ext>
            </a:extLst>
          </p:cNvPr>
          <p:cNvSpPr/>
          <p:nvPr/>
        </p:nvSpPr>
        <p:spPr>
          <a:xfrm>
            <a:off x="9474395" y="5779649"/>
            <a:ext cx="1755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chooses instructor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4D198D-61DC-4C45-B390-103E9F76AF0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>
            <a:off x="4080723" y="2423286"/>
            <a:ext cx="698958" cy="2142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7AF6CC2-49A4-3E40-B451-08641FCAE63B}"/>
              </a:ext>
            </a:extLst>
          </p:cNvPr>
          <p:cNvCxnSpPr>
            <a:cxnSpLocks/>
          </p:cNvCxnSpPr>
          <p:nvPr/>
        </p:nvCxnSpPr>
        <p:spPr>
          <a:xfrm flipV="1">
            <a:off x="2923261" y="4499091"/>
            <a:ext cx="0" cy="373857"/>
          </a:xfrm>
          <a:prstGeom prst="straightConnector1">
            <a:avLst/>
          </a:prstGeom>
          <a:ln w="38100">
            <a:solidFill>
              <a:srgbClr val="E4927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56563010-E67A-3746-9A72-97796633D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3046" y="4080879"/>
            <a:ext cx="365760" cy="365760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C211BD3-7EAB-694E-ADB9-A1554A36E3F0}"/>
              </a:ext>
            </a:extLst>
          </p:cNvPr>
          <p:cNvSpPr/>
          <p:nvPr/>
        </p:nvSpPr>
        <p:spPr>
          <a:xfrm>
            <a:off x="6391665" y="5719347"/>
            <a:ext cx="1772195" cy="671103"/>
          </a:xfrm>
          <a:prstGeom prst="roundRect">
            <a:avLst/>
          </a:prstGeom>
          <a:solidFill>
            <a:srgbClr val="7180AC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725D56-46AA-7049-8DF7-E2E8268748C2}"/>
              </a:ext>
            </a:extLst>
          </p:cNvPr>
          <p:cNvCxnSpPr/>
          <p:nvPr/>
        </p:nvCxnSpPr>
        <p:spPr>
          <a:xfrm flipH="1" flipV="1">
            <a:off x="5743129" y="6055073"/>
            <a:ext cx="658368" cy="1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EC653C-05D2-1346-99EC-98362E9872C4}"/>
              </a:ext>
            </a:extLst>
          </p:cNvPr>
          <p:cNvSpPr/>
          <p:nvPr/>
        </p:nvSpPr>
        <p:spPr>
          <a:xfrm>
            <a:off x="4748200" y="5482994"/>
            <a:ext cx="1005840" cy="1005840"/>
          </a:xfrm>
          <a:prstGeom prst="ellipse">
            <a:avLst/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3D924C-B9C5-B747-8B81-6E845EC4436D}"/>
              </a:ext>
            </a:extLst>
          </p:cNvPr>
          <p:cNvSpPr/>
          <p:nvPr/>
        </p:nvSpPr>
        <p:spPr>
          <a:xfrm>
            <a:off x="4700604" y="5665351"/>
            <a:ext cx="110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assigned section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B09CF-B1AC-4945-9901-C2CC53292936}"/>
              </a:ext>
            </a:extLst>
          </p:cNvPr>
          <p:cNvCxnSpPr>
            <a:cxnSpLocks/>
          </p:cNvCxnSpPr>
          <p:nvPr/>
        </p:nvCxnSpPr>
        <p:spPr>
          <a:xfrm flipH="1">
            <a:off x="8163860" y="6041259"/>
            <a:ext cx="1310535" cy="12891"/>
          </a:xfrm>
          <a:prstGeom prst="straightConnector1">
            <a:avLst/>
          </a:prstGeom>
          <a:ln w="38100">
            <a:solidFill>
              <a:srgbClr val="7180A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3825E6-1C8C-564D-8100-80FCA33CD8C2}"/>
              </a:ext>
            </a:extLst>
          </p:cNvPr>
          <p:cNvSpPr/>
          <p:nvPr/>
        </p:nvSpPr>
        <p:spPr>
          <a:xfrm>
            <a:off x="6315969" y="5793288"/>
            <a:ext cx="1932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mouse click on ’SAVE and SUBMIT’</a:t>
            </a:r>
          </a:p>
        </p:txBody>
      </p:sp>
    </p:spTree>
    <p:extLst>
      <p:ext uri="{BB962C8B-B14F-4D97-AF65-F5344CB8AC3E}">
        <p14:creationId xmlns:p14="http://schemas.microsoft.com/office/powerpoint/2010/main" val="202775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E1C04D-BCA1-C24C-B28F-BA149E031698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DADD7-456A-9247-8ED1-DC996138911B}"/>
              </a:ext>
            </a:extLst>
          </p:cNvPr>
          <p:cNvSpPr/>
          <p:nvPr/>
        </p:nvSpPr>
        <p:spPr>
          <a:xfrm>
            <a:off x="7509526" y="145904"/>
            <a:ext cx="465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RESTful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673C0-9535-D44D-9810-D04C4381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72" y="946229"/>
            <a:ext cx="10500415" cy="59186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4206A-42AF-7443-AD16-1FC6963BEE5B}"/>
              </a:ext>
            </a:extLst>
          </p:cNvPr>
          <p:cNvCxnSpPr>
            <a:cxnSpLocks/>
          </p:cNvCxnSpPr>
          <p:nvPr/>
        </p:nvCxnSpPr>
        <p:spPr>
          <a:xfrm flipV="1">
            <a:off x="8383980" y="2030681"/>
            <a:ext cx="1187532" cy="225630"/>
          </a:xfrm>
          <a:prstGeom prst="line">
            <a:avLst/>
          </a:prstGeom>
          <a:ln w="38100">
            <a:solidFill>
              <a:srgbClr val="E4927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949AF2-04D9-C848-8939-29946F53EEF7}"/>
              </a:ext>
            </a:extLst>
          </p:cNvPr>
          <p:cNvSpPr/>
          <p:nvPr/>
        </p:nvSpPr>
        <p:spPr>
          <a:xfrm>
            <a:off x="8130524" y="1794646"/>
            <a:ext cx="1755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E4927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84511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93E7-3574-4627-BB73-0F5CA84E17DC}"/>
              </a:ext>
            </a:extLst>
          </p:cNvPr>
          <p:cNvSpPr/>
          <p:nvPr/>
        </p:nvSpPr>
        <p:spPr>
          <a:xfrm>
            <a:off x="4151989" y="36955"/>
            <a:ext cx="7920741" cy="3682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BB251D-DF1B-48CD-949D-4A2C0426D981}"/>
              </a:ext>
            </a:extLst>
          </p:cNvPr>
          <p:cNvSpPr/>
          <p:nvPr/>
        </p:nvSpPr>
        <p:spPr>
          <a:xfrm>
            <a:off x="259405" y="217985"/>
            <a:ext cx="2107097" cy="2468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C50C0-8C56-4DE6-9767-936F56D783A8}"/>
              </a:ext>
            </a:extLst>
          </p:cNvPr>
          <p:cNvSpPr txBox="1"/>
          <p:nvPr/>
        </p:nvSpPr>
        <p:spPr>
          <a:xfrm>
            <a:off x="586377" y="295277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19A77-67FC-49C4-B332-2E00E3667401}"/>
              </a:ext>
            </a:extLst>
          </p:cNvPr>
          <p:cNvSpPr txBox="1"/>
          <p:nvPr/>
        </p:nvSpPr>
        <p:spPr>
          <a:xfrm>
            <a:off x="506865" y="809282"/>
            <a:ext cx="149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year: 2016</a:t>
            </a:r>
          </a:p>
          <a:p>
            <a:r>
              <a:rPr lang="en-US" dirty="0">
                <a:solidFill>
                  <a:schemeClr val="bg1"/>
                </a:solidFill>
              </a:rPr>
              <a:t>   user: Fred</a:t>
            </a:r>
          </a:p>
          <a:p>
            <a:r>
              <a:rPr lang="en-US" dirty="0">
                <a:solidFill>
                  <a:schemeClr val="bg1"/>
                </a:solidFill>
              </a:rPr>
              <a:t>   ….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6937B-95D5-4B06-A1CD-12AC5FDC6DBC}"/>
              </a:ext>
            </a:extLst>
          </p:cNvPr>
          <p:cNvSpPr/>
          <p:nvPr/>
        </p:nvSpPr>
        <p:spPr>
          <a:xfrm>
            <a:off x="10036904" y="885179"/>
            <a:ext cx="1941450" cy="148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AD354-61C8-4EA6-ABAB-EC98FF8460A9}"/>
              </a:ext>
            </a:extLst>
          </p:cNvPr>
          <p:cNvSpPr txBox="1"/>
          <p:nvPr/>
        </p:nvSpPr>
        <p:spPr>
          <a:xfrm>
            <a:off x="10590187" y="869208"/>
            <a:ext cx="83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73D66-4EC4-4F9D-9893-1C12A932A484}"/>
              </a:ext>
            </a:extLst>
          </p:cNvPr>
          <p:cNvSpPr txBox="1"/>
          <p:nvPr/>
        </p:nvSpPr>
        <p:spPr>
          <a:xfrm>
            <a:off x="10105763" y="1210669"/>
            <a:ext cx="183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&lt;input&gt;</a:t>
            </a:r>
          </a:p>
          <a:p>
            <a:r>
              <a:rPr lang="en-US" dirty="0">
                <a:solidFill>
                  <a:schemeClr val="bg1"/>
                </a:solidFill>
              </a:rPr>
              <a:t>2016 Section List</a:t>
            </a:r>
          </a:p>
          <a:p>
            <a:r>
              <a:rPr lang="en-US" dirty="0">
                <a:solidFill>
                  <a:schemeClr val="bg1"/>
                </a:solidFill>
              </a:rPr>
              <a:t>belonging to Fred</a:t>
            </a:r>
          </a:p>
          <a:p>
            <a:r>
              <a:rPr lang="en-US" dirty="0">
                <a:solidFill>
                  <a:schemeClr val="bg1"/>
                </a:solidFill>
              </a:rPr>
              <a:t>&lt;/input&gt;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D21FD7-6386-48E5-AC52-10A77C1FFEE1}"/>
              </a:ext>
            </a:extLst>
          </p:cNvPr>
          <p:cNvSpPr/>
          <p:nvPr/>
        </p:nvSpPr>
        <p:spPr>
          <a:xfrm>
            <a:off x="2423986" y="547914"/>
            <a:ext cx="1888803" cy="145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onInit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POST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27C001-240A-4B5D-A501-47CC3C0B0A7A}"/>
              </a:ext>
            </a:extLst>
          </p:cNvPr>
          <p:cNvSpPr/>
          <p:nvPr/>
        </p:nvSpPr>
        <p:spPr>
          <a:xfrm>
            <a:off x="5480679" y="403505"/>
            <a:ext cx="1855317" cy="272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5B89C-4FC1-4CEA-B25F-B0DD17798A52}"/>
              </a:ext>
            </a:extLst>
          </p:cNvPr>
          <p:cNvSpPr txBox="1"/>
          <p:nvPr/>
        </p:nvSpPr>
        <p:spPr>
          <a:xfrm>
            <a:off x="5792803" y="341443"/>
            <a:ext cx="127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section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0A8B4-0EBC-4C7C-9B6F-D2C80C2BE068}"/>
              </a:ext>
            </a:extLst>
          </p:cNvPr>
          <p:cNvSpPr txBox="1"/>
          <p:nvPr/>
        </p:nvSpPr>
        <p:spPr>
          <a:xfrm>
            <a:off x="9541687" y="4677100"/>
            <a:ext cx="16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assign() POST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93FDC-5A6A-431F-9E54-8A07A9E917FF}"/>
              </a:ext>
            </a:extLst>
          </p:cNvPr>
          <p:cNvSpPr txBox="1"/>
          <p:nvPr/>
        </p:nvSpPr>
        <p:spPr>
          <a:xfrm>
            <a:off x="5626453" y="589455"/>
            <a:ext cx="1811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…</a:t>
            </a:r>
          </a:p>
          <a:p>
            <a:r>
              <a:rPr lang="en-US" dirty="0">
                <a:solidFill>
                  <a:schemeClr val="bg1"/>
                </a:solidFill>
              </a:rPr>
              <a:t>   id: 223</a:t>
            </a:r>
          </a:p>
          <a:p>
            <a:r>
              <a:rPr lang="en-US" dirty="0">
                <a:solidFill>
                  <a:schemeClr val="bg1"/>
                </a:solidFill>
              </a:rPr>
              <a:t>   year: 2016</a:t>
            </a:r>
          </a:p>
          <a:p>
            <a:r>
              <a:rPr lang="en-US" dirty="0">
                <a:solidFill>
                  <a:schemeClr val="bg1"/>
                </a:solidFill>
              </a:rPr>
              <a:t>   owner: Fred</a:t>
            </a:r>
          </a:p>
          <a:p>
            <a:r>
              <a:rPr lang="en-US" dirty="0">
                <a:solidFill>
                  <a:schemeClr val="bg1"/>
                </a:solidFill>
              </a:rPr>
              <a:t>   instructor: 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Bob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net_id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BO13</a:t>
            </a:r>
          </a:p>
          <a:p>
            <a:r>
              <a:rPr lang="en-US" dirty="0">
                <a:solidFill>
                  <a:schemeClr val="bg1"/>
                </a:solidFill>
              </a:rPr>
              <a:t>   …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25275D-FF90-4B21-9B9C-866A7F28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43" y="2012889"/>
            <a:ext cx="886820" cy="8868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F0D7BE4-42D4-4076-AE26-BF25FF7B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76" y="2090890"/>
            <a:ext cx="817009" cy="8170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4F9B37-AB23-453C-9D36-62D00D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94" y="5420090"/>
            <a:ext cx="886820" cy="8868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9D3A96-C1E8-4666-917D-9D08B3E6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238" y="5501552"/>
            <a:ext cx="817009" cy="8170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B28108-49C1-4193-B191-3B512B485912}"/>
              </a:ext>
            </a:extLst>
          </p:cNvPr>
          <p:cNvSpPr txBox="1"/>
          <p:nvPr/>
        </p:nvSpPr>
        <p:spPr>
          <a:xfrm>
            <a:off x="2696285" y="551502"/>
            <a:ext cx="78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B307A-4F29-48CC-A3DE-8516C421F956}"/>
              </a:ext>
            </a:extLst>
          </p:cNvPr>
          <p:cNvSpPr txBox="1"/>
          <p:nvPr/>
        </p:nvSpPr>
        <p:spPr>
          <a:xfrm>
            <a:off x="9977908" y="4961202"/>
            <a:ext cx="7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A7BB7A1-8726-4BB6-8B22-492EFDD2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832" y="5551197"/>
            <a:ext cx="640115" cy="64011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05DB382-523B-4142-BEBE-5A1CF853E314}"/>
              </a:ext>
            </a:extLst>
          </p:cNvPr>
          <p:cNvSpPr/>
          <p:nvPr/>
        </p:nvSpPr>
        <p:spPr>
          <a:xfrm>
            <a:off x="7462429" y="406400"/>
            <a:ext cx="1791686" cy="271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04AA0-5C37-432F-8F66-09CDD7577041}"/>
              </a:ext>
            </a:extLst>
          </p:cNvPr>
          <p:cNvSpPr txBox="1"/>
          <p:nvPr/>
        </p:nvSpPr>
        <p:spPr>
          <a:xfrm>
            <a:off x="5876716" y="33319"/>
            <a:ext cx="115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Section[]</a:t>
            </a: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4A8D1393-F891-481A-9383-725D6B52531E}"/>
              </a:ext>
            </a:extLst>
          </p:cNvPr>
          <p:cNvSpPr/>
          <p:nvPr/>
        </p:nvSpPr>
        <p:spPr>
          <a:xfrm rot="5400000">
            <a:off x="9961610" y="-354142"/>
            <a:ext cx="509380" cy="176050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DD9F73-D7D8-4F19-9355-8387726B0D9E}"/>
              </a:ext>
            </a:extLst>
          </p:cNvPr>
          <p:cNvSpPr txBox="1"/>
          <p:nvPr/>
        </p:nvSpPr>
        <p:spPr>
          <a:xfrm>
            <a:off x="7565543" y="393783"/>
            <a:ext cx="154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instructor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67457-3966-48A4-9B44-5B5B58B74568}"/>
              </a:ext>
            </a:extLst>
          </p:cNvPr>
          <p:cNvSpPr txBox="1"/>
          <p:nvPr/>
        </p:nvSpPr>
        <p:spPr>
          <a:xfrm>
            <a:off x="7494083" y="854303"/>
            <a:ext cx="1793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name: Bob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net_id</a:t>
            </a:r>
            <a:r>
              <a:rPr lang="en-US" dirty="0">
                <a:solidFill>
                  <a:schemeClr val="bg1"/>
                </a:solidFill>
              </a:rPr>
              <a:t>: BO13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c_workload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 3   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m_workload</a:t>
            </a:r>
            <a:r>
              <a:rPr lang="en-US" dirty="0">
                <a:solidFill>
                  <a:schemeClr val="bg1"/>
                </a:solidFill>
              </a:rPr>
              <a:t>: 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D53227-2331-4706-A4AC-3F433D48C0AB}"/>
              </a:ext>
            </a:extLst>
          </p:cNvPr>
          <p:cNvSpPr txBox="1"/>
          <p:nvPr/>
        </p:nvSpPr>
        <p:spPr>
          <a:xfrm>
            <a:off x="7750457" y="33319"/>
            <a:ext cx="147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Instructor[]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FC57B2A-0B34-4FEC-993F-7154960E48CE}"/>
              </a:ext>
            </a:extLst>
          </p:cNvPr>
          <p:cNvSpPr/>
          <p:nvPr/>
        </p:nvSpPr>
        <p:spPr>
          <a:xfrm>
            <a:off x="10344512" y="3511571"/>
            <a:ext cx="737076" cy="7515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5BCA95-8C42-4D92-A57A-AE1EB4255015}"/>
              </a:ext>
            </a:extLst>
          </p:cNvPr>
          <p:cNvSpPr txBox="1"/>
          <p:nvPr/>
        </p:nvSpPr>
        <p:spPr>
          <a:xfrm>
            <a:off x="8046883" y="3826476"/>
            <a:ext cx="25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Observable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8C7F3889-A344-470E-9898-05F86329B468}"/>
              </a:ext>
            </a:extLst>
          </p:cNvPr>
          <p:cNvSpPr/>
          <p:nvPr/>
        </p:nvSpPr>
        <p:spPr>
          <a:xfrm>
            <a:off x="11166487" y="4253222"/>
            <a:ext cx="418123" cy="11074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Arrow: Curved Down 77">
            <a:extLst>
              <a:ext uri="{FF2B5EF4-FFF2-40B4-BE49-F238E27FC236}">
                <a16:creationId xmlns:a16="http://schemas.microsoft.com/office/drawing/2014/main" id="{512A0C4F-2276-42CC-BC51-408AE7429680}"/>
              </a:ext>
            </a:extLst>
          </p:cNvPr>
          <p:cNvSpPr/>
          <p:nvPr/>
        </p:nvSpPr>
        <p:spPr>
          <a:xfrm rot="16200000">
            <a:off x="7789131" y="4714049"/>
            <a:ext cx="1908335" cy="7044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A4BABC8-4E68-47F1-A88C-7C1545E626D7}"/>
              </a:ext>
            </a:extLst>
          </p:cNvPr>
          <p:cNvSpPr/>
          <p:nvPr/>
        </p:nvSpPr>
        <p:spPr>
          <a:xfrm>
            <a:off x="4151989" y="3213651"/>
            <a:ext cx="740916" cy="7233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49CB08-BFB9-4CDE-92F1-8D304620F906}"/>
              </a:ext>
            </a:extLst>
          </p:cNvPr>
          <p:cNvSpPr txBox="1"/>
          <p:nvPr/>
        </p:nvSpPr>
        <p:spPr>
          <a:xfrm>
            <a:off x="1710067" y="3431101"/>
            <a:ext cx="272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Warning Observable</a:t>
            </a:r>
          </a:p>
          <a:p>
            <a:r>
              <a:rPr lang="en-US" dirty="0" err="1"/>
              <a:t>getWarnings</a:t>
            </a:r>
            <a:r>
              <a:rPr lang="en-US" dirty="0"/>
              <a:t>() GET JSON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B7BD66-3DE0-4674-97B7-FF6CAD024F2F}"/>
              </a:ext>
            </a:extLst>
          </p:cNvPr>
          <p:cNvSpPr/>
          <p:nvPr/>
        </p:nvSpPr>
        <p:spPr>
          <a:xfrm>
            <a:off x="5691019" y="3527694"/>
            <a:ext cx="737076" cy="7515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5A83EA-E224-4E15-A6B0-A7F593310C98}"/>
              </a:ext>
            </a:extLst>
          </p:cNvPr>
          <p:cNvSpPr txBox="1"/>
          <p:nvPr/>
        </p:nvSpPr>
        <p:spPr>
          <a:xfrm>
            <a:off x="4567422" y="4225547"/>
            <a:ext cx="22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 Observable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9E3CE8-ACE1-4EB4-AC72-F5E56A822ED8}"/>
              </a:ext>
            </a:extLst>
          </p:cNvPr>
          <p:cNvCxnSpPr>
            <a:cxnSpLocks/>
            <a:endCxn id="80" idx="7"/>
          </p:cNvCxnSpPr>
          <p:nvPr/>
        </p:nvCxnSpPr>
        <p:spPr>
          <a:xfrm flipH="1" flipV="1">
            <a:off x="4784400" y="3319590"/>
            <a:ext cx="5573532" cy="56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F9A555-6CE9-4F52-9377-18E410C377BF}"/>
              </a:ext>
            </a:extLst>
          </p:cNvPr>
          <p:cNvCxnSpPr>
            <a:cxnSpLocks/>
          </p:cNvCxnSpPr>
          <p:nvPr/>
        </p:nvCxnSpPr>
        <p:spPr>
          <a:xfrm flipH="1">
            <a:off x="6428095" y="3926850"/>
            <a:ext cx="3916417" cy="1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6EA7843-BF05-41E4-8F4C-1A59512F4F55}"/>
              </a:ext>
            </a:extLst>
          </p:cNvPr>
          <p:cNvSpPr txBox="1"/>
          <p:nvPr/>
        </p:nvSpPr>
        <p:spPr>
          <a:xfrm>
            <a:off x="8566128" y="6340554"/>
            <a:ext cx="44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sections and instructors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1BA11A-193A-4961-A865-0E5E9719574E}"/>
              </a:ext>
            </a:extLst>
          </p:cNvPr>
          <p:cNvSpPr txBox="1"/>
          <p:nvPr/>
        </p:nvSpPr>
        <p:spPr>
          <a:xfrm>
            <a:off x="4396178" y="4456702"/>
            <a:ext cx="272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getInstructors</a:t>
            </a:r>
            <a:r>
              <a:rPr lang="en-US" dirty="0"/>
              <a:t>() GET JSON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274942F-C752-47F9-9D36-53F9898B6532}"/>
              </a:ext>
            </a:extLst>
          </p:cNvPr>
          <p:cNvSpPr/>
          <p:nvPr/>
        </p:nvSpPr>
        <p:spPr>
          <a:xfrm>
            <a:off x="5697784" y="3523195"/>
            <a:ext cx="737076" cy="751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3FEF720-C558-4407-94D3-2C72AEE79A96}"/>
              </a:ext>
            </a:extLst>
          </p:cNvPr>
          <p:cNvSpPr/>
          <p:nvPr/>
        </p:nvSpPr>
        <p:spPr>
          <a:xfrm>
            <a:off x="10342173" y="3508996"/>
            <a:ext cx="737076" cy="751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D60F8E9-B17F-47F9-8159-7BE96E6BD054}"/>
              </a:ext>
            </a:extLst>
          </p:cNvPr>
          <p:cNvSpPr/>
          <p:nvPr/>
        </p:nvSpPr>
        <p:spPr>
          <a:xfrm>
            <a:off x="4144007" y="3212979"/>
            <a:ext cx="740916" cy="7233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8A64D3F-4D52-4D88-B3C4-95890C21EA8A}"/>
              </a:ext>
            </a:extLst>
          </p:cNvPr>
          <p:cNvSpPr txBox="1"/>
          <p:nvPr/>
        </p:nvSpPr>
        <p:spPr>
          <a:xfrm>
            <a:off x="5623712" y="605530"/>
            <a:ext cx="1811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…</a:t>
            </a:r>
          </a:p>
          <a:p>
            <a:r>
              <a:rPr lang="en-US" dirty="0">
                <a:solidFill>
                  <a:schemeClr val="bg1"/>
                </a:solidFill>
              </a:rPr>
              <a:t>   id: 223</a:t>
            </a:r>
          </a:p>
          <a:p>
            <a:r>
              <a:rPr lang="en-US" dirty="0">
                <a:solidFill>
                  <a:schemeClr val="bg1"/>
                </a:solidFill>
              </a:rPr>
              <a:t>   year: 2016</a:t>
            </a:r>
          </a:p>
          <a:p>
            <a:r>
              <a:rPr lang="en-US" dirty="0">
                <a:solidFill>
                  <a:schemeClr val="bg1"/>
                </a:solidFill>
              </a:rPr>
              <a:t>   owner: Fred</a:t>
            </a:r>
          </a:p>
          <a:p>
            <a:r>
              <a:rPr lang="en-US" dirty="0">
                <a:solidFill>
                  <a:schemeClr val="bg1"/>
                </a:solidFill>
              </a:rPr>
              <a:t>   instructor: N/A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net_id</a:t>
            </a:r>
            <a:r>
              <a:rPr lang="en-US" dirty="0">
                <a:solidFill>
                  <a:schemeClr val="bg1"/>
                </a:solidFill>
              </a:rPr>
              <a:t>: N/A</a:t>
            </a:r>
          </a:p>
          <a:p>
            <a:r>
              <a:rPr lang="en-US" dirty="0">
                <a:solidFill>
                  <a:schemeClr val="bg1"/>
                </a:solidFill>
              </a:rPr>
              <a:t>   …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0067F7-E953-4033-917D-701776877C9D}"/>
              </a:ext>
            </a:extLst>
          </p:cNvPr>
          <p:cNvSpPr txBox="1"/>
          <p:nvPr/>
        </p:nvSpPr>
        <p:spPr>
          <a:xfrm>
            <a:off x="7479271" y="861875"/>
            <a:ext cx="1793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name: Bob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net_id</a:t>
            </a:r>
            <a:r>
              <a:rPr lang="en-US" dirty="0">
                <a:solidFill>
                  <a:schemeClr val="bg1"/>
                </a:solidFill>
              </a:rPr>
              <a:t>: BO13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c_workload</a:t>
            </a:r>
            <a:r>
              <a:rPr lang="en-US" dirty="0">
                <a:solidFill>
                  <a:schemeClr val="bg1"/>
                </a:solidFill>
              </a:rPr>
              <a:t>: 2  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m_workload</a:t>
            </a:r>
            <a:r>
              <a:rPr lang="en-US" dirty="0">
                <a:solidFill>
                  <a:schemeClr val="bg1"/>
                </a:solidFill>
              </a:rPr>
              <a:t>: 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3" name="Arrow: Bent 112">
            <a:extLst>
              <a:ext uri="{FF2B5EF4-FFF2-40B4-BE49-F238E27FC236}">
                <a16:creationId xmlns:a16="http://schemas.microsoft.com/office/drawing/2014/main" id="{B10E9BC4-C9E7-49B4-83BD-7673D9FF61CF}"/>
              </a:ext>
            </a:extLst>
          </p:cNvPr>
          <p:cNvSpPr/>
          <p:nvPr/>
        </p:nvSpPr>
        <p:spPr>
          <a:xfrm rot="10800000">
            <a:off x="9472399" y="2475090"/>
            <a:ext cx="1046246" cy="457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8F90789F-AC79-49E7-A647-BC3040317748}"/>
              </a:ext>
            </a:extLst>
          </p:cNvPr>
          <p:cNvSpPr/>
          <p:nvPr/>
        </p:nvSpPr>
        <p:spPr>
          <a:xfrm rot="16876841">
            <a:off x="8623490" y="1952077"/>
            <a:ext cx="358921" cy="307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188C41-572B-42C7-8F5C-48E18D15AEA2}"/>
              </a:ext>
            </a:extLst>
          </p:cNvPr>
          <p:cNvSpPr txBox="1"/>
          <p:nvPr/>
        </p:nvSpPr>
        <p:spPr>
          <a:xfrm>
            <a:off x="10357931" y="1290792"/>
            <a:ext cx="12192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Bob to section 223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1458B24-14C7-4285-943C-1866A90F8994}"/>
              </a:ext>
            </a:extLst>
          </p:cNvPr>
          <p:cNvSpPr txBox="1"/>
          <p:nvPr/>
        </p:nvSpPr>
        <p:spPr>
          <a:xfrm>
            <a:off x="4210095" y="1540139"/>
            <a:ext cx="127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warning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9D296E2-5E09-4A08-B84C-0A40B08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13" y="1933660"/>
            <a:ext cx="467629" cy="46762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CF53446-AC44-42E4-8E48-097409B23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388" y="3651032"/>
            <a:ext cx="476783" cy="47678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AF189A77-39E7-4FCE-9E40-7DFB5974E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210" y="3673585"/>
            <a:ext cx="478988" cy="47898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1B70CE3-80CD-4E56-B9C6-0DC7C83C0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173" y="3335184"/>
            <a:ext cx="478988" cy="47898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039D8C0-F418-46FC-B8F3-D807BAB54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803" y="1907177"/>
            <a:ext cx="585492" cy="58549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86A074E-0048-40F2-B963-3E84ACAA0315}"/>
              </a:ext>
            </a:extLst>
          </p:cNvPr>
          <p:cNvSpPr txBox="1"/>
          <p:nvPr/>
        </p:nvSpPr>
        <p:spPr>
          <a:xfrm>
            <a:off x="1312953" y="4997199"/>
            <a:ext cx="2361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375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" grpId="0" animBg="1"/>
      <p:bldP spid="9" grpId="0"/>
      <p:bldP spid="10" grpId="0"/>
      <p:bldP spid="12" grpId="0" animBg="1"/>
      <p:bldP spid="13" grpId="0"/>
      <p:bldP spid="14" grpId="0"/>
      <p:bldP spid="14" grpId="1"/>
      <p:bldP spid="17" grpId="0" animBg="1"/>
      <p:bldP spid="20" grpId="0" animBg="1"/>
      <p:bldP spid="22" grpId="0"/>
      <p:bldP spid="32" grpId="0"/>
      <p:bldP spid="33" grpId="0"/>
      <p:bldP spid="42" grpId="0"/>
      <p:bldP spid="43" grpId="0"/>
      <p:bldP spid="52" grpId="0" animBg="1"/>
      <p:bldP spid="53" grpId="0"/>
      <p:bldP spid="55" grpId="0" animBg="1"/>
      <p:bldP spid="58" grpId="0"/>
      <p:bldP spid="59" grpId="0"/>
      <p:bldP spid="60" grpId="0"/>
      <p:bldP spid="71" grpId="0" animBg="1"/>
      <p:bldP spid="72" grpId="0"/>
      <p:bldP spid="75" grpId="0" animBg="1"/>
      <p:bldP spid="78" grpId="0" animBg="1"/>
      <p:bldP spid="80" grpId="0" animBg="1"/>
      <p:bldP spid="81" grpId="0"/>
      <p:bldP spid="82" grpId="0" animBg="1"/>
      <p:bldP spid="83" grpId="0"/>
      <p:bldP spid="92" grpId="0"/>
      <p:bldP spid="93" grpId="0"/>
      <p:bldP spid="108" grpId="0" animBg="1"/>
      <p:bldP spid="110" grpId="0" animBg="1"/>
      <p:bldP spid="109" grpId="0" animBg="1"/>
      <p:bldP spid="111" grpId="0"/>
      <p:bldP spid="111" grpId="1"/>
      <p:bldP spid="112" grpId="0"/>
      <p:bldP spid="112" grpId="1"/>
      <p:bldP spid="113" grpId="0" animBg="1"/>
      <p:bldP spid="114" grpId="0" animBg="1"/>
      <p:bldP spid="115" grpId="0" animBg="1"/>
      <p:bldP spid="119" grpId="0"/>
      <p:bldP spid="1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1532</Words>
  <Application>Microsoft Macintosh PowerPoint</Application>
  <PresentationFormat>Widescreen</PresentationFormat>
  <Paragraphs>370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Yu Gothic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McDaniel, Kiana C</dc:creator>
  <cp:lastModifiedBy>McDaniel, Kiana C</cp:lastModifiedBy>
  <cp:revision>66</cp:revision>
  <dcterms:created xsi:type="dcterms:W3CDTF">2019-04-06T20:06:00Z</dcterms:created>
  <dcterms:modified xsi:type="dcterms:W3CDTF">2019-04-11T17:51:35Z</dcterms:modified>
</cp:coreProperties>
</file>