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9"/>
  </p:notesMasterIdLst>
  <p:sldIdLst>
    <p:sldId id="256" r:id="rId2"/>
    <p:sldId id="313" r:id="rId3"/>
    <p:sldId id="305" r:id="rId4"/>
    <p:sldId id="311" r:id="rId5"/>
    <p:sldId id="309" r:id="rId6"/>
    <p:sldId id="310" r:id="rId7"/>
    <p:sldId id="272" r:id="rId8"/>
    <p:sldId id="284" r:id="rId9"/>
    <p:sldId id="285" r:id="rId10"/>
    <p:sldId id="275" r:id="rId11"/>
    <p:sldId id="287" r:id="rId12"/>
    <p:sldId id="301" r:id="rId13"/>
    <p:sldId id="300" r:id="rId14"/>
    <p:sldId id="299" r:id="rId15"/>
    <p:sldId id="280" r:id="rId16"/>
    <p:sldId id="296" r:id="rId17"/>
    <p:sldId id="302" r:id="rId18"/>
    <p:sldId id="304" r:id="rId19"/>
    <p:sldId id="303" r:id="rId20"/>
    <p:sldId id="294" r:id="rId21"/>
    <p:sldId id="290" r:id="rId22"/>
    <p:sldId id="292" r:id="rId23"/>
    <p:sldId id="314" r:id="rId24"/>
    <p:sldId id="315" r:id="rId25"/>
    <p:sldId id="268" r:id="rId26"/>
    <p:sldId id="269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8" autoAdjust="0"/>
  </p:normalViewPr>
  <p:slideViewPr>
    <p:cSldViewPr>
      <p:cViewPr varScale="1">
        <p:scale>
          <a:sx n="59" d="100"/>
          <a:sy n="59" d="100"/>
        </p:scale>
        <p:origin x="148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2B59-22DD-4CE1-9F39-7CB77D232AC2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46233-4BFD-442F-A901-5D24D9BB7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4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deliverables</a:t>
            </a:r>
            <a:r>
              <a:rPr lang="en-US" baseline="0" dirty="0"/>
              <a:t> only.  These are the deliverables for your </a:t>
            </a:r>
            <a:r>
              <a:rPr lang="en-US" b="1" u="sng" baseline="0" dirty="0"/>
              <a:t>PROJECT</a:t>
            </a:r>
            <a:r>
              <a:rPr lang="en-US" baseline="0" dirty="0"/>
              <a:t> and </a:t>
            </a:r>
            <a:r>
              <a:rPr lang="en-US" b="1" u="sng" baseline="0" dirty="0"/>
              <a:t>NOT</a:t>
            </a:r>
            <a:r>
              <a:rPr lang="en-US" baseline="0" dirty="0"/>
              <a:t> for the class!  E.g., </a:t>
            </a:r>
            <a:r>
              <a:rPr lang="en-US" b="1" baseline="0" dirty="0"/>
              <a:t>don’t</a:t>
            </a:r>
            <a:r>
              <a:rPr lang="en-US" baseline="0" dirty="0"/>
              <a:t> list “Functional Spec”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1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2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baseline="0" dirty="0"/>
              <a:t>Talk to this slide for no more than 1 minute!  Remember: ALL designs must handle errors!  </a:t>
            </a:r>
            <a:r>
              <a:rPr lang="en-US" sz="1200" b="0" baseline="0" dirty="0"/>
              <a:t>You may have to think about what they might be!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47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between the </a:t>
            </a:r>
            <a:r>
              <a:rPr lang="en-US" b="1" baseline="0" dirty="0"/>
              <a:t>USER</a:t>
            </a:r>
            <a:r>
              <a:rPr lang="en-US" baseline="0" dirty="0"/>
              <a:t> and your </a:t>
            </a:r>
            <a:r>
              <a:rPr lang="en-US" b="1" baseline="0" dirty="0"/>
              <a:t>SYSTEM</a:t>
            </a:r>
            <a:r>
              <a:rPr lang="en-US" baseline="0" dirty="0"/>
              <a:t>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one piece (or language) of software and another </a:t>
            </a:r>
            <a:r>
              <a:rPr lang="en-US" baseline="0" dirty="0"/>
              <a:t>due to your design.  If this section is not relevant to your project then delete this slide.  </a:t>
            </a:r>
            <a:endParaRPr lang="en-US" sz="1200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pieces of hardware</a:t>
            </a:r>
            <a:r>
              <a:rPr lang="en-US" baseline="0" dirty="0"/>
              <a:t>, e.g., you connected a sensor to a pi.  If this section is not relevant to your project then delete this slide.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These are interfaces </a:t>
            </a:r>
            <a:r>
              <a:rPr lang="en-US" b="1" baseline="0" dirty="0"/>
              <a:t>between two mechanical systems </a:t>
            </a:r>
            <a:r>
              <a:rPr lang="en-US" baseline="0" dirty="0"/>
              <a:t>like a motor and a generator.  If this section is not relevant to your project then delete this slide.  FEW projects have mechanical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THIS SLIDE WHEN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1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List the boundary conditions and make sure your Sponsor agrees that they are indeed boundary conditions.  Talk </a:t>
            </a:r>
            <a:r>
              <a:rPr lang="en-US" sz="1200" b="1" baseline="0" dirty="0"/>
              <a:t>to this slide for no more than 1 minute!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baseline="0" dirty="0"/>
              <a:t>This is where you need to spend the majority of your time.  You’ll need several slides to cover 2.13.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2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6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platforms does your system run on?  If this section is not relevant to your project then delete this slide.  If relevant, </a:t>
            </a:r>
            <a:r>
              <a:rPr lang="en-US" sz="1200" b="1" baseline="0" dirty="0"/>
              <a:t>talk to this slide for no more than 1 minute!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8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this carefully – OK</a:t>
            </a:r>
            <a:r>
              <a:rPr lang="en-US" baseline="0" dirty="0"/>
              <a:t> to ask questions and seek resolution during the IDR.  </a:t>
            </a:r>
            <a:r>
              <a:rPr lang="en-US" b="1" baseline="0" dirty="0"/>
              <a:t>CLASS DELIVERABLES and/or team meetings ARE *NOT* CHALLENGES!!!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0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this at a good pace.  You could spend 30 minutes on this alone – don’t.  </a:t>
            </a:r>
            <a:r>
              <a:rPr lang="en-US" b="1" u="sng" dirty="0"/>
              <a:t>Just give an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4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tasks!  DO</a:t>
            </a:r>
            <a:r>
              <a:rPr lang="en-US" baseline="0" dirty="0"/>
              <a:t> NOT enter items like, “order 100 </a:t>
            </a:r>
            <a:r>
              <a:rPr lang="en-US" baseline="0"/>
              <a:t>ohm resistors.”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the problem and the project in clear terms.  </a:t>
            </a:r>
            <a:r>
              <a:rPr lang="en-US" u="sng" baseline="0" dirty="0"/>
              <a:t>Use a graphic if at all possible. 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1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your project into the larger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functional overview of how it works.  This applies to software or hardware or mix.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deep technical detail.  </a:t>
            </a:r>
            <a:r>
              <a:rPr lang="en-US" sz="1800" b="1" u="sng" dirty="0"/>
              <a:t>You may need more than one slide.  </a:t>
            </a:r>
            <a:r>
              <a:rPr lang="en-US" dirty="0"/>
              <a:t>Highlight in yellow the blocks that the team will be designing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no stretch goals then delete the text box on the right, and expand the one on the left.  </a:t>
            </a:r>
            <a:r>
              <a:rPr lang="en-US" b="1" u="sng" dirty="0"/>
              <a:t>DO NOT ELABORATE ON THE GOALS, JUST STATE THEM QUICKLY AND MOVE ON!!!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37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BRIEF</a:t>
            </a:r>
            <a:r>
              <a:rPr lang="en-US" dirty="0"/>
              <a:t> DESCRIPTIONS!!!!!     Go over this </a:t>
            </a:r>
            <a:r>
              <a:rPr lang="en-US" b="1" u="sng" dirty="0"/>
              <a:t>VERY</a:t>
            </a:r>
            <a:r>
              <a:rPr lang="en-US" dirty="0"/>
              <a:t> quickly!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6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the major milestones.  </a:t>
            </a:r>
            <a:r>
              <a:rPr lang="en-US" dirty="0">
                <a:solidFill>
                  <a:srgbClr val="FF0000"/>
                </a:solidFill>
              </a:rPr>
              <a:t>They are milestones SPECIFIC to </a:t>
            </a:r>
            <a:r>
              <a:rPr lang="en-US" b="1" u="sng" dirty="0">
                <a:solidFill>
                  <a:srgbClr val="FF0000"/>
                </a:solidFill>
              </a:rPr>
              <a:t>YOUR</a:t>
            </a:r>
            <a:r>
              <a:rPr lang="en-US" dirty="0">
                <a:solidFill>
                  <a:srgbClr val="FF0000"/>
                </a:solidFill>
              </a:rPr>
              <a:t> project</a:t>
            </a:r>
            <a:r>
              <a:rPr lang="en-US" baseline="0" dirty="0">
                <a:solidFill>
                  <a:srgbClr val="FF0000"/>
                </a:solidFill>
              </a:rPr>
              <a:t> and </a:t>
            </a:r>
            <a:r>
              <a:rPr lang="en-US" b="1" u="sng" baseline="0" dirty="0">
                <a:solidFill>
                  <a:srgbClr val="FF0000"/>
                </a:solidFill>
              </a:rPr>
              <a:t>NOT</a:t>
            </a:r>
            <a:r>
              <a:rPr lang="en-US" baseline="0" dirty="0">
                <a:solidFill>
                  <a:srgbClr val="FF0000"/>
                </a:solidFill>
              </a:rPr>
              <a:t> deliverables for the class!!!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46233-4BFD-442F-A901-5D24D9BB79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8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1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660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3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4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2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3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1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8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8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1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E9CFBF-03C4-405F-A4D3-6E3533EF1611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C673-5ACE-4D89-BA00-7196B3451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152A04-87D4-4541-BA64-2AABBC14A4A3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6325537"/>
            <a:ext cx="2538984" cy="42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7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75" y="295274"/>
            <a:ext cx="7851648" cy="1685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Name of Project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Initial Design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854696" cy="1981200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FFFF00"/>
                </a:solidFill>
              </a:rPr>
              <a:t>Sponsor: </a:t>
            </a:r>
            <a:r>
              <a:rPr lang="en-US" dirty="0">
                <a:solidFill>
                  <a:srgbClr val="FFFF00"/>
                </a:solidFill>
              </a:rPr>
              <a:t>Dr. C. Rich Compeau, Texas State University, Ingram School of Engineering</a:t>
            </a:r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Faculty Advisor: </a:t>
            </a:r>
            <a:r>
              <a:rPr lang="en-US" dirty="0">
                <a:solidFill>
                  <a:srgbClr val="FFFF00"/>
                </a:solidFill>
              </a:rPr>
              <a:t>Dr. C. Rich Compeau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00" b="24000"/>
          <a:stretch/>
        </p:blipFill>
        <p:spPr>
          <a:xfrm>
            <a:off x="1752600" y="2106881"/>
            <a:ext cx="527538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3584"/>
            <a:ext cx="8001000" cy="23988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Launch system comprised of a high altitude balloon, nichrome wire, and timer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and fabricate long-range amplifier and programming 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Assemble glider capable of short term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Electronics and Solar Panels connected for ground test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416" y="4038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24210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Specification Review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3214688"/>
            <a:ext cx="7772400" cy="15097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2.2 Administration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2.3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2.4 Safety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You may need to have a block diagram – of various levels – available throughout the presentation to illustrate elements of the design!</a:t>
            </a:r>
          </a:p>
        </p:txBody>
      </p:sp>
    </p:spTree>
    <p:extLst>
      <p:ext uri="{BB962C8B-B14F-4D97-AF65-F5344CB8AC3E}">
        <p14:creationId xmlns:p14="http://schemas.microsoft.com/office/powerpoint/2010/main" val="267515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2.61 – User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2.62 – Software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2.63 – Hardware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2.64 – Mechanical Interfaces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1500" b="1" dirty="0">
                <a:solidFill>
                  <a:srgbClr val="FF0000"/>
                </a:solidFill>
              </a:rPr>
              <a:t>WARNING!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The picture on the first slide is to put your project into context.</a:t>
            </a:r>
          </a:p>
          <a:p>
            <a:endParaRPr lang="en-US" sz="4400" dirty="0"/>
          </a:p>
          <a:p>
            <a:r>
              <a:rPr lang="en-US" sz="4400" b="1" i="1" dirty="0"/>
              <a:t>If it’s a relevant picture you’ll need to show it later and at large size &amp; high res</a:t>
            </a:r>
          </a:p>
        </p:txBody>
      </p:sp>
    </p:spTree>
    <p:extLst>
      <p:ext uri="{BB962C8B-B14F-4D97-AF65-F5344CB8AC3E}">
        <p14:creationId xmlns:p14="http://schemas.microsoft.com/office/powerpoint/2010/main" val="406620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2.7 Boundary Conditions &amp;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2.8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448401"/>
          <a:ext cx="8229600" cy="336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Performance Parameters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How Tested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releases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Arduino software 1.6.6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When there is a new release the user will be notified by email, following the link and install it: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u="sng">
                          <a:effectLst/>
                        </a:rPr>
                        <a:t>https://www.arduino.cc/en/Main/Software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interface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window loads in four seconds.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 timer is used to verify the load time.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Memory usage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amount of Operate System memory occupied the application is about 18MB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Observations done from the Windows Task Manager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reliability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System gives very accurate results.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The measurements are obtained from several different usage instances during testing with codes. 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Title bars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Verified , Run , Upload   title bars are displayed on the program windows.</a:t>
                      </a:r>
                      <a:endParaRPr lang="en-US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Each instance checked for the code is uploaded and verified, and the program is running.</a:t>
                      </a:r>
                      <a:endParaRPr lang="en-US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2.9 Software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7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2.10 Service, Support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040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2.11 Expandability or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77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Challenges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EXAMPLE: Power System Development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Each component is powered at a different voltage level and consume different current – best way to implement?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Obtaining light-weight solar panels with sufficient power output – budgetary constraints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Implementing solar charging during flight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Predicting environmental conditions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Vibration, temperature, wind, pressures,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1975700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56488"/>
          </a:xfrm>
        </p:spPr>
        <p:txBody>
          <a:bodyPr/>
          <a:lstStyle/>
          <a:p>
            <a:pPr algn="ctr"/>
            <a:r>
              <a:rPr lang="en-US" dirty="0"/>
              <a:t>Project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100" b="1" u="sng" dirty="0"/>
              <a:t>Analysis</a:t>
            </a:r>
            <a:r>
              <a:rPr lang="en-US" sz="2100" dirty="0"/>
              <a:t> of electronic components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Weight, Current consumption, operating voltage, power consumption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Research</a:t>
            </a:r>
            <a:r>
              <a:rPr lang="en-US" sz="2100" dirty="0"/>
              <a:t> completed for: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Solar power capabilities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Solar power integration</a:t>
            </a:r>
          </a:p>
          <a:p>
            <a:pPr>
              <a:buFont typeface="Wingdings" pitchFamily="2" charset="2"/>
              <a:buChar char="Ø"/>
            </a:pPr>
            <a:r>
              <a:rPr lang="en-US" sz="2100" b="1" u="sng" dirty="0"/>
              <a:t>Parts procured: 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Power system – Solar panels, batteries, power analyzer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Control system – transmitter, amplifier, antenna, GPS, ESC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Electronic payload – Camera</a:t>
            </a:r>
          </a:p>
          <a:p>
            <a:pPr lvl="1">
              <a:buFont typeface="Wingdings" pitchFamily="2" charset="2"/>
              <a:buChar char="Ø"/>
            </a:pPr>
            <a:r>
              <a:rPr lang="en-US" sz="2100" dirty="0"/>
              <a:t>Mechanical system – Motor, propeller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142127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6408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Tasks Planned for the Completion of the project: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Assemble the electronic components within the glider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Determine which solar panels will function with our power requirements and order them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Program RC controller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Perform test of launch system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Perform preliminary tests with solar cells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7264" y="4867870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These are examples, write your own!</a:t>
            </a:r>
          </a:p>
        </p:txBody>
      </p:sp>
    </p:spTree>
    <p:extLst>
      <p:ext uri="{BB962C8B-B14F-4D97-AF65-F5344CB8AC3E}">
        <p14:creationId xmlns:p14="http://schemas.microsoft.com/office/powerpoint/2010/main" val="3794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i="1" dirty="0"/>
              <a:t>What are you going to design??</a:t>
            </a:r>
          </a:p>
          <a:p>
            <a:endParaRPr lang="en-US" sz="3600" b="1" i="1" dirty="0"/>
          </a:p>
          <a:p>
            <a:r>
              <a:rPr lang="en-US" sz="3600" b="1" i="1" dirty="0"/>
              <a:t>What’s it for?</a:t>
            </a:r>
          </a:p>
          <a:p>
            <a:endParaRPr lang="en-US" sz="3600" b="1" i="1" dirty="0"/>
          </a:p>
          <a:p>
            <a:r>
              <a:rPr lang="en-US" sz="3600" b="1" i="1" dirty="0"/>
              <a:t>What are you going to deliver?</a:t>
            </a:r>
          </a:p>
          <a:p>
            <a:pPr marL="0" indent="0">
              <a:buNone/>
            </a:pP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31253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1544"/>
            <a:ext cx="8915400" cy="1362456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Cruise Control Top Level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Cruise controls are typically used in an automobile.  The driver sets a desired speed and the throttle is varied to stay close to that speed by a control system.  One key parameter is how fast the CC responds.</a:t>
            </a:r>
          </a:p>
        </p:txBody>
      </p:sp>
      <p:pic>
        <p:nvPicPr>
          <p:cNvPr id="4" name="Picture 2" descr="Image result for AUTOMOBILE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52387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4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>
            <a:normAutofit/>
          </a:bodyPr>
          <a:lstStyle/>
          <a:p>
            <a:r>
              <a:rPr lang="en-US" dirty="0"/>
              <a:t>Cruise Control                  Functional Block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/>
              <a:t>Automobile applications</a:t>
            </a:r>
          </a:p>
        </p:txBody>
      </p:sp>
      <p:pic>
        <p:nvPicPr>
          <p:cNvPr id="1030" name="Picture 6" descr="Image result for automobile cruise control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43378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1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04800"/>
            <a:ext cx="7772400" cy="1362456"/>
          </a:xfrm>
        </p:spPr>
        <p:txBody>
          <a:bodyPr>
            <a:normAutofit/>
          </a:bodyPr>
          <a:lstStyle/>
          <a:p>
            <a:r>
              <a:rPr lang="en-US" dirty="0"/>
              <a:t>Cruise Control                  Detail Block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692728"/>
            <a:ext cx="7772400" cy="1509712"/>
          </a:xfrm>
        </p:spPr>
        <p:txBody>
          <a:bodyPr/>
          <a:lstStyle/>
          <a:p>
            <a:r>
              <a:rPr lang="en-US" dirty="0"/>
              <a:t>Give a few lines of detail regarding main features of the system</a:t>
            </a:r>
          </a:p>
        </p:txBody>
      </p:sp>
      <p:pic>
        <p:nvPicPr>
          <p:cNvPr id="3074" name="Picture 2" descr="http://www.cds.caltech.edu/~murray/amwiki/images/a/a9/Cruise_ctr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" y="3352800"/>
            <a:ext cx="8229600" cy="243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3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Project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69280"/>
            <a:ext cx="4040188" cy="659352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Goals of Project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2555080"/>
            <a:ext cx="4040188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Design the course scheduling Program, Web interface, Script backend, and Database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Develop/Document installation and configuration instructions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8200" y="1869280"/>
            <a:ext cx="4041775" cy="654843"/>
          </a:xfrm>
        </p:spPr>
        <p:txBody>
          <a:bodyPr/>
          <a:lstStyle/>
          <a:p>
            <a:pPr algn="ctr"/>
            <a:r>
              <a:rPr lang="en-US" dirty="0"/>
              <a:t>Stretch Goals of Project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55080"/>
            <a:ext cx="4041775" cy="38457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List the stretch goals here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Be concise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Don’t list too many</a:t>
            </a:r>
          </a:p>
        </p:txBody>
      </p:sp>
    </p:spTree>
    <p:extLst>
      <p:ext uri="{BB962C8B-B14F-4D97-AF65-F5344CB8AC3E}">
        <p14:creationId xmlns:p14="http://schemas.microsoft.com/office/powerpoint/2010/main" val="46087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892078"/>
              </p:ext>
            </p:extLst>
          </p:nvPr>
        </p:nvGraphicFramePr>
        <p:xfrm>
          <a:off x="457200" y="2631440"/>
          <a:ext cx="8229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Sally Supreme, 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Interface: Definition, Design &amp;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Bubba Ray Dudley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 Design, SPICE Simulation, </a:t>
                      </a:r>
                      <a:r>
                        <a:rPr lang="en-US" dirty="0" err="1"/>
                        <a:t>Breadboarding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Sammy Spectacular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Microprocessor Code, Alpha &amp; Beta Testing, Version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868806"/>
          </a:xfrm>
        </p:spPr>
        <p:txBody>
          <a:bodyPr/>
          <a:lstStyle/>
          <a:p>
            <a:pPr algn="ctr"/>
            <a:r>
              <a:rPr lang="en-US" dirty="0"/>
              <a:t>Project-Specific Milestones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NOT Course Deliverables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390696"/>
              </p:ext>
            </p:extLst>
          </p:nvPr>
        </p:nvGraphicFramePr>
        <p:xfrm>
          <a:off x="457200" y="2392363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Person(s)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105400"/>
            <a:ext cx="8001000" cy="135421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Be sure to include goals specific to the project</a:t>
            </a:r>
            <a:r>
              <a:rPr lang="en-US" b="1" dirty="0"/>
              <a:t>, e.g., </a:t>
            </a:r>
          </a:p>
          <a:p>
            <a:r>
              <a:rPr lang="en-US" b="1" dirty="0"/>
              <a:t>Parts Ordered; PCB initial layout for review; Initial simulations; Breadboard testing; Code Integrated – and so on.</a:t>
            </a:r>
          </a:p>
        </p:txBody>
      </p:sp>
    </p:spTree>
    <p:extLst>
      <p:ext uri="{BB962C8B-B14F-4D97-AF65-F5344CB8AC3E}">
        <p14:creationId xmlns:p14="http://schemas.microsoft.com/office/powerpoint/2010/main" val="1270224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1173</TotalTime>
  <Words>1350</Words>
  <Application>Microsoft Office PowerPoint</Application>
  <PresentationFormat>On-screen Show (4:3)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Name of Project Initial Design Review</vt:lpstr>
      <vt:lpstr>WARNING!</vt:lpstr>
      <vt:lpstr>Project Overview</vt:lpstr>
      <vt:lpstr>Cruise Control Top Level System</vt:lpstr>
      <vt:lpstr>Cruise Control                  Functional Block Diagram</vt:lpstr>
      <vt:lpstr>Cruise Control                  Detail Block Diagram</vt:lpstr>
      <vt:lpstr>Project Goals</vt:lpstr>
      <vt:lpstr>Roles &amp; Responsibilities</vt:lpstr>
      <vt:lpstr>Project-Specific Milestones NOT Course Deliverables</vt:lpstr>
      <vt:lpstr>Project Deliverables</vt:lpstr>
      <vt:lpstr>Functional Specification Review </vt:lpstr>
      <vt:lpstr>2.2 Administration Functions</vt:lpstr>
      <vt:lpstr>2.3 Error Handling</vt:lpstr>
      <vt:lpstr>2.4 Safety &amp; Security</vt:lpstr>
      <vt:lpstr>PowerPoint Presentation</vt:lpstr>
      <vt:lpstr>2.61 – User Interfaces </vt:lpstr>
      <vt:lpstr>2.62 – Software Interfaces </vt:lpstr>
      <vt:lpstr>2.63 – Hardware Interfaces </vt:lpstr>
      <vt:lpstr>2.64 – Mechanical Interfaces </vt:lpstr>
      <vt:lpstr>2.7 Boundary Conditions &amp; Constraints</vt:lpstr>
      <vt:lpstr>2.8 Performance</vt:lpstr>
      <vt:lpstr>2.9 Software Platforms</vt:lpstr>
      <vt:lpstr>2.10 Service, Support &amp; Maintenance</vt:lpstr>
      <vt:lpstr>2.11 Expandability or Customization</vt:lpstr>
      <vt:lpstr> Challenges &amp; Concerns</vt:lpstr>
      <vt:lpstr>Project Progress</vt:lpstr>
      <vt:lpstr>Future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Glider</dc:title>
  <dc:creator>Internet Access</dc:creator>
  <cp:lastModifiedBy>David Johnson</cp:lastModifiedBy>
  <cp:revision>177</cp:revision>
  <dcterms:created xsi:type="dcterms:W3CDTF">2012-10-18T04:42:06Z</dcterms:created>
  <dcterms:modified xsi:type="dcterms:W3CDTF">2018-10-17T14:37:00Z</dcterms:modified>
</cp:coreProperties>
</file>