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0AC"/>
    <a:srgbClr val="2B4570"/>
    <a:srgbClr val="A37A74"/>
    <a:srgbClr val="A8D0DB"/>
    <a:srgbClr val="E49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>
        <p:scale>
          <a:sx n="93" d="100"/>
          <a:sy n="93" d="100"/>
        </p:scale>
        <p:origin x="7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cap="all" baseline="0">
              <a:solidFill>
                <a:srgbClr val="E49273"/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ASSIGNMENTS</c:v>
                </c:pt>
              </c:strCache>
            </c:strRef>
          </c:tx>
          <c:dPt>
            <c:idx val="0"/>
            <c:bubble3D val="0"/>
            <c:spPr>
              <a:solidFill>
                <a:srgbClr val="7180AC"/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4AA5-B745-B4D9-96C2C884E58E}"/>
              </c:ext>
            </c:extLst>
          </c:dPt>
          <c:dPt>
            <c:idx val="1"/>
            <c:bubble3D val="0"/>
            <c:spPr>
              <a:solidFill>
                <a:srgbClr val="A8D0DB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AA5-B745-B4D9-96C2C884E58E}"/>
              </c:ext>
            </c:extLst>
          </c:dPt>
          <c:dLbls>
            <c:dLbl>
              <c:idx val="0"/>
              <c:layout>
                <c:manualLayout>
                  <c:x val="-0.14110907241787862"/>
                  <c:y val="0.13143675459305451"/>
                </c:manualLayout>
              </c:layout>
              <c:spPr>
                <a:noFill/>
                <a:ln w="12700" cap="flat" cmpd="sng" algn="ctr">
                  <a:noFill/>
                  <a:round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E4927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AA5-B745-B4D9-96C2C884E58E}"/>
                </c:ext>
              </c:extLst>
            </c:dLbl>
            <c:dLbl>
              <c:idx val="1"/>
              <c:layout>
                <c:manualLayout>
                  <c:x val="0.19855604600689894"/>
                  <c:y val="-0.18393085253915278"/>
                </c:manualLayout>
              </c:layout>
              <c:spPr>
                <a:noFill/>
                <a:ln w="12700" cap="flat" cmpd="sng" algn="ctr">
                  <a:noFill/>
                  <a:round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E4927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AA5-B745-B4D9-96C2C884E5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E49273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OPEN</c:v>
                </c:pt>
                <c:pt idx="1">
                  <c:v>CLOSED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</c:v>
                </c:pt>
                <c:pt idx="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A5-B745-B4D9-96C2C884E58E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cap="all" baseline="0">
              <a:solidFill>
                <a:srgbClr val="E49273"/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ASSIGNMENTS</c:v>
                </c:pt>
              </c:strCache>
            </c:strRef>
          </c:tx>
          <c:dPt>
            <c:idx val="0"/>
            <c:bubble3D val="0"/>
            <c:spPr>
              <a:solidFill>
                <a:srgbClr val="7180AC"/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9BB-E849-8C3B-2E9AA1A5D231}"/>
              </c:ext>
            </c:extLst>
          </c:dPt>
          <c:dPt>
            <c:idx val="1"/>
            <c:bubble3D val="0"/>
            <c:spPr>
              <a:solidFill>
                <a:srgbClr val="A8D0DB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9BB-E849-8C3B-2E9AA1A5D231}"/>
              </c:ext>
            </c:extLst>
          </c:dPt>
          <c:dLbls>
            <c:dLbl>
              <c:idx val="0"/>
              <c:layout>
                <c:manualLayout>
                  <c:x val="-0.14110907241787862"/>
                  <c:y val="0.13143675459305451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rgbClr val="E49273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911604FB-9ADF-0140-A78E-65DEAF54B790}" type="CATEGORYNAME">
                      <a:rPr lang="en-US"/>
                      <a:pPr>
                        <a:defRPr sz="900">
                          <a:solidFill>
                            <a:srgbClr val="E49273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/>
                      <a:t>
32%</a:t>
                    </a:r>
                  </a:p>
                </c:rich>
              </c:tx>
              <c:spPr>
                <a:noFill/>
                <a:ln w="12700" cap="flat" cmpd="sng" algn="ctr">
                  <a:noFill/>
                  <a:round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E4927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9BB-E849-8C3B-2E9AA1A5D231}"/>
                </c:ext>
              </c:extLst>
            </c:dLbl>
            <c:dLbl>
              <c:idx val="1"/>
              <c:layout>
                <c:manualLayout>
                  <c:x val="0.19855604600689894"/>
                  <c:y val="-0.18393085253915278"/>
                </c:manualLayout>
              </c:layout>
              <c:spPr>
                <a:noFill/>
                <a:ln w="12700" cap="flat" cmpd="sng" algn="ctr">
                  <a:noFill/>
                  <a:round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E4927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9BB-E849-8C3B-2E9AA1A5D2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E49273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OPEN</c:v>
                </c:pt>
                <c:pt idx="1">
                  <c:v>CLOSED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</c:v>
                </c:pt>
                <c:pt idx="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BB-E849-8C3B-2E9AA1A5D231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cap="all" baseline="0">
              <a:solidFill>
                <a:srgbClr val="E49273"/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ASSIGNMENTS</c:v>
                </c:pt>
              </c:strCache>
            </c:strRef>
          </c:tx>
          <c:dPt>
            <c:idx val="0"/>
            <c:bubble3D val="0"/>
            <c:spPr>
              <a:solidFill>
                <a:srgbClr val="7180AC"/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AB2-6745-9FC4-8FCF9EDC626B}"/>
              </c:ext>
            </c:extLst>
          </c:dPt>
          <c:dPt>
            <c:idx val="1"/>
            <c:bubble3D val="0"/>
            <c:spPr>
              <a:solidFill>
                <a:srgbClr val="A8D0DB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AB2-6745-9FC4-8FCF9EDC626B}"/>
              </c:ext>
            </c:extLst>
          </c:dPt>
          <c:dLbls>
            <c:dLbl>
              <c:idx val="0"/>
              <c:layout>
                <c:manualLayout>
                  <c:x val="-0.14110907241787862"/>
                  <c:y val="0.13143675459305451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rgbClr val="E49273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911604FB-9ADF-0140-A78E-65DEAF54B790}" type="CATEGORYNAME">
                      <a:rPr lang="en-US"/>
                      <a:pPr>
                        <a:defRPr sz="900">
                          <a:solidFill>
                            <a:srgbClr val="E49273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/>
                      <a:t>
32%</a:t>
                    </a:r>
                  </a:p>
                </c:rich>
              </c:tx>
              <c:spPr>
                <a:noFill/>
                <a:ln w="12700" cap="flat" cmpd="sng" algn="ctr">
                  <a:noFill/>
                  <a:round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E4927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AB2-6745-9FC4-8FCF9EDC626B}"/>
                </c:ext>
              </c:extLst>
            </c:dLbl>
            <c:dLbl>
              <c:idx val="1"/>
              <c:layout>
                <c:manualLayout>
                  <c:x val="0.19855604600689894"/>
                  <c:y val="-0.18393085253915278"/>
                </c:manualLayout>
              </c:layout>
              <c:spPr>
                <a:noFill/>
                <a:ln w="12700" cap="flat" cmpd="sng" algn="ctr">
                  <a:noFill/>
                  <a:round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E4927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AB2-6745-9FC4-8FCF9EDC62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E49273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OPEN</c:v>
                </c:pt>
                <c:pt idx="1">
                  <c:v>CLOSED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</c:v>
                </c:pt>
                <c:pt idx="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B2-6745-9FC4-8FCF9EDC626B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8573C-0A7A-894F-8F4E-A372B6AAC0A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14846-1E98-C445-9FD7-5082C173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4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14846-1E98-C445-9FD7-5082C17395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0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7C88-795F-2048-AA42-315346715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B93C3-5C59-DE46-8546-4D900E438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4B0FF-3D81-B444-9E7E-C1A7591D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B4BA-82A4-2D4D-83B9-4EEA8767BC6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0E1E-1961-6A41-A86B-490DE3E1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D3D7-A7CB-C542-8B14-1AD6782B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03A-5BF2-5548-912B-9E4081E6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1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AF1E-D5B4-334B-848A-8A5E6DD1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277A1-F177-704A-A730-F5BAF1466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A361-4194-CB41-ADF6-B3691136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B4BA-82A4-2D4D-83B9-4EEA8767BC6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1AEE-243A-A54D-AAE4-16959475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8E03-2246-0247-A126-20376EF0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03A-5BF2-5548-912B-9E4081E6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64F73-FA1E-2043-8540-B701796F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45CA0-FFD8-EF46-BCAE-8E6E663DB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692B-8783-D241-B33B-244EBAFB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B4BA-82A4-2D4D-83B9-4EEA8767BC6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34235-FF2B-EA4A-ADDB-590A57B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6B94-FF8C-F240-83A1-7B873113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03A-5BF2-5548-912B-9E4081E6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D98E-AF61-2B45-920E-0C2CCF2B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0CE8-E2AE-CF41-98E3-2CE48C32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A9A15-AA66-E345-96B3-0F3D74C1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B4BA-82A4-2D4D-83B9-4EEA8767BC6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B2AC-754D-484C-812A-3C0AF65F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B0CA8-8FEB-CD48-8C19-DE2DB53B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03A-5BF2-5548-912B-9E4081E6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0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559B-5866-DB4D-8571-BDFD77BA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48B8E-826A-2340-AF6B-C0ADBC418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61678-A9C4-DD4D-B5D2-B876A85E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B4BA-82A4-2D4D-83B9-4EEA8767BC6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1F419-0820-A141-8A53-712FE644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4E68-0E8D-F24D-BD54-54D3FCD0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03A-5BF2-5548-912B-9E4081E6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2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0D0D-C3B6-5B4A-968D-EC4EA0E1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EE8A-FEF8-FD41-8C10-2A901E6E2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99BC0-C7CA-D14C-9DB0-F9D95B076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256C-8F92-A14F-95E3-C2D43B0A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B4BA-82A4-2D4D-83B9-4EEA8767BC6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3E4ED-DA79-6C4D-86A4-50788907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AB7ED-B90B-9A44-9D94-4EB6D806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03A-5BF2-5548-912B-9E4081E6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2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A31A-58CD-1D46-B77F-43C8BB9A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5099B-0841-FA4F-8655-6C42FE35A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3CFA3-B03C-C348-BD16-7B0C5C1BD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EBE28-5BE7-DF48-9C64-FBB0C013A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E2A2C-28E8-7743-B7E9-CC5D39737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78BA6-8941-D244-9994-745E5B67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B4BA-82A4-2D4D-83B9-4EEA8767BC6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0828E-BF14-1840-8411-351F3AA3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B32B6-5078-FB45-BA74-36968BDB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03A-5BF2-5548-912B-9E4081E6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4352-9635-EB4A-BF22-CC17314E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FB060-C7BC-2C40-8A89-A666011E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B4BA-82A4-2D4D-83B9-4EEA8767BC6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B02C0-E0A7-D042-A462-01DF2F64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CAAA4-56DE-B64D-88A1-19117A56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03A-5BF2-5548-912B-9E4081E6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9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010F0-EEC4-884B-86BD-6C5495F0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B4BA-82A4-2D4D-83B9-4EEA8767BC6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33303-37F1-7D4B-9225-324F6BFF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85891-6DCA-B542-AAE9-490DF379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03A-5BF2-5548-912B-9E4081E6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1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CB4A-CAEE-7C49-868D-34306C6D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7E81-6425-D342-AAD2-EE91E239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A1FD6-12F9-B945-BFA3-43EFA7D1E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93152-FBEA-B545-8484-62497237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B4BA-82A4-2D4D-83B9-4EEA8767BC6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30FE3-83FC-C846-87A9-6C61F1B9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9A4FC-F6E7-314B-A5A3-64B8620E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03A-5BF2-5548-912B-9E4081E6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8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2C05-CEB6-254B-B361-EABF2595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BDB83-37BC-104E-9140-96B87F0C3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F92EA-2E86-CC45-8A42-57C2C2E68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A36BD-DCA3-D942-AD19-341FE290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B4BA-82A4-2D4D-83B9-4EEA8767BC6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54166-C607-ED40-9504-C4C508E8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ADE1C-AE1A-BC4F-BD4D-8AB0336C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03A-5BF2-5548-912B-9E4081E6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5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9EA89-2C98-F845-B054-CF200DF4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64F67-E18A-2A48-AF50-762A641C5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1AE7-27F2-4041-9368-CB5A88D13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8B4BA-82A4-2D4D-83B9-4EEA8767BC6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D1835-D4A9-8B4F-A9A0-6CB345C7C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143D-C3BB-2247-A905-590B8934A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303A-5BF2-5548-912B-9E4081E6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6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B35DCE0-3F36-3545-B48E-33600C6AE232}"/>
              </a:ext>
            </a:extLst>
          </p:cNvPr>
          <p:cNvSpPr/>
          <p:nvPr/>
        </p:nvSpPr>
        <p:spPr>
          <a:xfrm>
            <a:off x="2324630" y="283105"/>
            <a:ext cx="9486900" cy="695463"/>
          </a:xfrm>
          <a:prstGeom prst="rect">
            <a:avLst/>
          </a:prstGeom>
          <a:solidFill>
            <a:srgbClr val="7180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E42831-97A2-D440-8DFA-A6ECAFED00CC}"/>
              </a:ext>
            </a:extLst>
          </p:cNvPr>
          <p:cNvSpPr/>
          <p:nvPr/>
        </p:nvSpPr>
        <p:spPr>
          <a:xfrm>
            <a:off x="2324630" y="283105"/>
            <a:ext cx="9486900" cy="6229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1C3A8-C03A-3A48-912B-124B86744ACA}"/>
              </a:ext>
            </a:extLst>
          </p:cNvPr>
          <p:cNvSpPr txBox="1"/>
          <p:nvPr/>
        </p:nvSpPr>
        <p:spPr>
          <a:xfrm>
            <a:off x="9525530" y="462770"/>
            <a:ext cx="225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A8D0DB"/>
                </a:solidFill>
                <a:latin typeface="Helvetica" pitchFamily="2" charset="0"/>
              </a:rPr>
              <a:t>COURSEBASE </a:t>
            </a:r>
            <a:r>
              <a:rPr lang="en-US" sz="1100" i="1" dirty="0">
                <a:solidFill>
                  <a:srgbClr val="A8D0DB"/>
                </a:solidFill>
                <a:latin typeface="Helvetica" pitchFamily="2" charset="0"/>
              </a:rPr>
              <a:t>TXST</a:t>
            </a:r>
            <a:endParaRPr lang="en-US" i="1" dirty="0">
              <a:solidFill>
                <a:srgbClr val="A8D0DB"/>
              </a:solidFill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AC9528-D6D3-184C-A432-4825A867C770}"/>
              </a:ext>
            </a:extLst>
          </p:cNvPr>
          <p:cNvPicPr/>
          <p:nvPr/>
        </p:nvPicPr>
        <p:blipFill>
          <a:blip r:embed="rId3">
            <a:duotone>
              <a:prstClr val="black"/>
              <a:srgbClr val="E4927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29" y="396610"/>
            <a:ext cx="444500" cy="44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3234A4-F429-9F48-AE54-17DA167870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27" y="434194"/>
            <a:ext cx="409577" cy="406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9D5E6E-37FF-2D44-9C51-0EC995E777A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02" y="396610"/>
            <a:ext cx="427040" cy="444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45D20E-51F8-B147-BD11-9CC2290B2ED4}"/>
              </a:ext>
            </a:extLst>
          </p:cNvPr>
          <p:cNvSpPr txBox="1"/>
          <p:nvPr/>
        </p:nvSpPr>
        <p:spPr>
          <a:xfrm>
            <a:off x="3811833" y="1261470"/>
            <a:ext cx="1500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Helvetica" pitchFamily="2" charset="0"/>
              </a:rPr>
              <a:t>FALL 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E81CD2-0836-CA42-B874-6911867A4E0B}"/>
              </a:ext>
            </a:extLst>
          </p:cNvPr>
          <p:cNvSpPr txBox="1"/>
          <p:nvPr/>
        </p:nvSpPr>
        <p:spPr>
          <a:xfrm>
            <a:off x="2828320" y="1713530"/>
            <a:ext cx="1547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# OF COURSES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78DEB-83BB-D848-BEB0-BE094BBD25EB}"/>
              </a:ext>
            </a:extLst>
          </p:cNvPr>
          <p:cNvSpPr txBox="1"/>
          <p:nvPr/>
        </p:nvSpPr>
        <p:spPr>
          <a:xfrm>
            <a:off x="3144634" y="1959751"/>
            <a:ext cx="642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16</a:t>
            </a:r>
            <a:endParaRPr lang="en-US" sz="2800" dirty="0"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F278BC-1136-C44C-A243-0578EA817BD9}"/>
              </a:ext>
            </a:extLst>
          </p:cNvPr>
          <p:cNvSpPr txBox="1"/>
          <p:nvPr/>
        </p:nvSpPr>
        <p:spPr>
          <a:xfrm>
            <a:off x="2727390" y="2596359"/>
            <a:ext cx="1862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# OF PROFFESORS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6DE671-CC97-9840-968C-3116A29A6719}"/>
              </a:ext>
            </a:extLst>
          </p:cNvPr>
          <p:cNvSpPr txBox="1"/>
          <p:nvPr/>
        </p:nvSpPr>
        <p:spPr>
          <a:xfrm>
            <a:off x="3169813" y="2842580"/>
            <a:ext cx="642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21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0902E41B-C421-8741-8386-81994074A0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625866"/>
              </p:ext>
            </p:extLst>
          </p:nvPr>
        </p:nvGraphicFramePr>
        <p:xfrm>
          <a:off x="4056740" y="1703321"/>
          <a:ext cx="2510559" cy="17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F9EA479-CD77-7A4E-82E1-27F782AEC69C}"/>
              </a:ext>
            </a:extLst>
          </p:cNvPr>
          <p:cNvSpPr txBox="1"/>
          <p:nvPr/>
        </p:nvSpPr>
        <p:spPr>
          <a:xfrm>
            <a:off x="206379" y="39661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Landing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D6AEF-91FF-5549-A259-5D8F18ECFC3D}"/>
              </a:ext>
            </a:extLst>
          </p:cNvPr>
          <p:cNvSpPr txBox="1"/>
          <p:nvPr/>
        </p:nvSpPr>
        <p:spPr>
          <a:xfrm>
            <a:off x="8419676" y="2139236"/>
            <a:ext cx="1500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Helvetica" pitchFamily="2" charset="0"/>
              </a:rPr>
              <a:t>SPRING 2019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125841-2ADA-0C4D-AF87-DC94B9A90F02}"/>
              </a:ext>
            </a:extLst>
          </p:cNvPr>
          <p:cNvSpPr txBox="1"/>
          <p:nvPr/>
        </p:nvSpPr>
        <p:spPr>
          <a:xfrm>
            <a:off x="7522815" y="2606567"/>
            <a:ext cx="1547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# OF COURSES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FE551D-DBED-EF44-8C15-52B874D3F398}"/>
              </a:ext>
            </a:extLst>
          </p:cNvPr>
          <p:cNvSpPr txBox="1"/>
          <p:nvPr/>
        </p:nvSpPr>
        <p:spPr>
          <a:xfrm>
            <a:off x="7839129" y="2852788"/>
            <a:ext cx="642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16</a:t>
            </a:r>
            <a:endParaRPr lang="en-US" sz="2800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32887F-6579-D743-9589-3AFBC953160B}"/>
              </a:ext>
            </a:extLst>
          </p:cNvPr>
          <p:cNvSpPr txBox="1"/>
          <p:nvPr/>
        </p:nvSpPr>
        <p:spPr>
          <a:xfrm>
            <a:off x="7421885" y="3489396"/>
            <a:ext cx="1862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# OF PROFFESORS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A75730-55B0-7D46-A13B-6EE39CDFAEC0}"/>
              </a:ext>
            </a:extLst>
          </p:cNvPr>
          <p:cNvSpPr txBox="1"/>
          <p:nvPr/>
        </p:nvSpPr>
        <p:spPr>
          <a:xfrm>
            <a:off x="7864308" y="3735617"/>
            <a:ext cx="642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21</a:t>
            </a: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E6BB3C86-4172-CE48-952E-808FCE56D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7842396"/>
              </p:ext>
            </p:extLst>
          </p:nvPr>
        </p:nvGraphicFramePr>
        <p:xfrm>
          <a:off x="8751235" y="2596358"/>
          <a:ext cx="2510559" cy="17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6C281FD-7B71-A84A-8B1F-9D7334914FAE}"/>
              </a:ext>
            </a:extLst>
          </p:cNvPr>
          <p:cNvSpPr txBox="1"/>
          <p:nvPr/>
        </p:nvSpPr>
        <p:spPr>
          <a:xfrm>
            <a:off x="4783676" y="4043075"/>
            <a:ext cx="1879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Helvetica" pitchFamily="2" charset="0"/>
              </a:rPr>
              <a:t>SUMMER 2019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DDF354-0F86-9C46-B2A3-1947E0E3DE1C}"/>
              </a:ext>
            </a:extLst>
          </p:cNvPr>
          <p:cNvSpPr txBox="1"/>
          <p:nvPr/>
        </p:nvSpPr>
        <p:spPr>
          <a:xfrm>
            <a:off x="4051259" y="4504739"/>
            <a:ext cx="1547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# OF COURSES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6F1F28-FB16-AB4C-8D0C-C1B0C9FA7B9D}"/>
              </a:ext>
            </a:extLst>
          </p:cNvPr>
          <p:cNvSpPr txBox="1"/>
          <p:nvPr/>
        </p:nvSpPr>
        <p:spPr>
          <a:xfrm>
            <a:off x="4367573" y="4750960"/>
            <a:ext cx="642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16</a:t>
            </a:r>
            <a:endParaRPr lang="en-US" sz="2800" dirty="0">
              <a:latin typeface="Helvetica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5D0654-72F3-6549-A3B1-DC5D1794A02A}"/>
              </a:ext>
            </a:extLst>
          </p:cNvPr>
          <p:cNvSpPr txBox="1"/>
          <p:nvPr/>
        </p:nvSpPr>
        <p:spPr>
          <a:xfrm>
            <a:off x="3950329" y="5387568"/>
            <a:ext cx="1862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# OF PROFFESORS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DDED90-98F7-C144-97FC-84E713F9C270}"/>
              </a:ext>
            </a:extLst>
          </p:cNvPr>
          <p:cNvSpPr txBox="1"/>
          <p:nvPr/>
        </p:nvSpPr>
        <p:spPr>
          <a:xfrm>
            <a:off x="4392752" y="5633789"/>
            <a:ext cx="642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21</a:t>
            </a: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C889C808-FEEC-6247-A9BB-B4F904BD7B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040667"/>
              </p:ext>
            </p:extLst>
          </p:nvPr>
        </p:nvGraphicFramePr>
        <p:xfrm>
          <a:off x="5279679" y="4494530"/>
          <a:ext cx="2510559" cy="17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3" name="Picture 42">
            <a:extLst>
              <a:ext uri="{FF2B5EF4-FFF2-40B4-BE49-F238E27FC236}">
                <a16:creationId xmlns:a16="http://schemas.microsoft.com/office/drawing/2014/main" id="{5744BE9D-5FA7-D54E-B4E5-B9E15FF3D3B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1" y="837388"/>
            <a:ext cx="409577" cy="40691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6807D5B-52CF-8941-9450-CCA64B0D0DEF}"/>
              </a:ext>
            </a:extLst>
          </p:cNvPr>
          <p:cNvSpPr/>
          <p:nvPr/>
        </p:nvSpPr>
        <p:spPr>
          <a:xfrm>
            <a:off x="257943" y="1259156"/>
            <a:ext cx="1351488" cy="698243"/>
          </a:xfrm>
          <a:prstGeom prst="rect">
            <a:avLst/>
          </a:prstGeom>
          <a:solidFill>
            <a:srgbClr val="A8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268154-C541-B64F-B655-8B8F575DFBB4}"/>
              </a:ext>
            </a:extLst>
          </p:cNvPr>
          <p:cNvCxnSpPr>
            <a:cxnSpLocks/>
            <a:stCxn id="44" idx="1"/>
            <a:endCxn id="44" idx="3"/>
          </p:cNvCxnSpPr>
          <p:nvPr/>
        </p:nvCxnSpPr>
        <p:spPr>
          <a:xfrm>
            <a:off x="257943" y="1608278"/>
            <a:ext cx="1351488" cy="0"/>
          </a:xfrm>
          <a:prstGeom prst="line">
            <a:avLst/>
          </a:prstGeom>
          <a:ln>
            <a:solidFill>
              <a:srgbClr val="718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0564D9-E309-0140-A663-4F608DA6025F}"/>
              </a:ext>
            </a:extLst>
          </p:cNvPr>
          <p:cNvSpPr txBox="1"/>
          <p:nvPr/>
        </p:nvSpPr>
        <p:spPr>
          <a:xfrm>
            <a:off x="327265" y="1330801"/>
            <a:ext cx="1768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180AC"/>
                </a:solidFill>
                <a:latin typeface="Helvetica" pitchFamily="2" charset="0"/>
              </a:rPr>
              <a:t>ADD COURSE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C77D00-308F-F94C-A747-5E3A22488A7C}"/>
              </a:ext>
            </a:extLst>
          </p:cNvPr>
          <p:cNvSpPr txBox="1"/>
          <p:nvPr/>
        </p:nvSpPr>
        <p:spPr>
          <a:xfrm>
            <a:off x="242600" y="1655807"/>
            <a:ext cx="1768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180AC"/>
                </a:solidFill>
                <a:latin typeface="Helvetica" pitchFamily="2" charset="0"/>
              </a:rPr>
              <a:t>VIEW COURSES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530686-8DF6-4548-AA07-D32B50327959}"/>
              </a:ext>
            </a:extLst>
          </p:cNvPr>
          <p:cNvSpPr txBox="1"/>
          <p:nvPr/>
        </p:nvSpPr>
        <p:spPr>
          <a:xfrm>
            <a:off x="204501" y="4007062"/>
            <a:ext cx="1828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Features:</a:t>
            </a:r>
          </a:p>
          <a:p>
            <a:r>
              <a:rPr lang="en-US" sz="1100" dirty="0">
                <a:latin typeface="Helvetica" pitchFamily="2" charset="0"/>
              </a:rPr>
              <a:t>hover over book icon to see drop down options for courses</a:t>
            </a:r>
          </a:p>
          <a:p>
            <a:endParaRPr lang="en-US" sz="1100" dirty="0">
              <a:latin typeface="Helvetica" pitchFamily="2" charset="0"/>
            </a:endParaRPr>
          </a:p>
          <a:p>
            <a:r>
              <a:rPr lang="en-US" sz="1100" dirty="0">
                <a:latin typeface="Helvetica" pitchFamily="2" charset="0"/>
              </a:rPr>
              <a:t>hover over person icon icon to see drop down options for professors</a:t>
            </a:r>
          </a:p>
          <a:p>
            <a:endParaRPr lang="en-US" sz="1100" dirty="0">
              <a:latin typeface="Helvetica" pitchFamily="2" charset="0"/>
            </a:endParaRPr>
          </a:p>
          <a:p>
            <a:r>
              <a:rPr lang="en-US" sz="1100" dirty="0">
                <a:latin typeface="Helvetica" pitchFamily="2" charset="0"/>
              </a:rPr>
              <a:t>click export button to choose export options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FD91BA-7BE5-CB4F-A1A5-9CC4B5C24F0A}"/>
              </a:ext>
            </a:extLst>
          </p:cNvPr>
          <p:cNvSpPr/>
          <p:nvPr/>
        </p:nvSpPr>
        <p:spPr>
          <a:xfrm>
            <a:off x="243654" y="2573042"/>
            <a:ext cx="1597555" cy="698243"/>
          </a:xfrm>
          <a:prstGeom prst="rect">
            <a:avLst/>
          </a:prstGeom>
          <a:solidFill>
            <a:srgbClr val="A8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D7F1F6C-1FBE-E744-B22E-08F00979F8B2}"/>
              </a:ext>
            </a:extLst>
          </p:cNvPr>
          <p:cNvCxnSpPr>
            <a:cxnSpLocks/>
            <a:stCxn id="49" idx="1"/>
            <a:endCxn id="49" idx="3"/>
          </p:cNvCxnSpPr>
          <p:nvPr/>
        </p:nvCxnSpPr>
        <p:spPr>
          <a:xfrm>
            <a:off x="243654" y="2922164"/>
            <a:ext cx="1597555" cy="0"/>
          </a:xfrm>
          <a:prstGeom prst="line">
            <a:avLst/>
          </a:prstGeom>
          <a:ln>
            <a:solidFill>
              <a:srgbClr val="718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08BC6C0-1F5B-9441-8B62-3C67876D3D54}"/>
              </a:ext>
            </a:extLst>
          </p:cNvPr>
          <p:cNvSpPr txBox="1"/>
          <p:nvPr/>
        </p:nvSpPr>
        <p:spPr>
          <a:xfrm>
            <a:off x="285464" y="2629297"/>
            <a:ext cx="1768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180AC"/>
                </a:solidFill>
                <a:latin typeface="Helvetica" pitchFamily="2" charset="0"/>
              </a:rPr>
              <a:t>ADD PROFESSOR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63040F-E0CA-2349-8EC3-7DE01899B8DF}"/>
              </a:ext>
            </a:extLst>
          </p:cNvPr>
          <p:cNvSpPr txBox="1"/>
          <p:nvPr/>
        </p:nvSpPr>
        <p:spPr>
          <a:xfrm>
            <a:off x="204501" y="2971152"/>
            <a:ext cx="1768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180AC"/>
                </a:solidFill>
                <a:latin typeface="Helvetica" pitchFamily="2" charset="0"/>
              </a:rPr>
              <a:t>VIEW PROFESSORS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7C9FAAB-E6E0-F141-B5FB-343DDFE2042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5" y="2104539"/>
            <a:ext cx="427040" cy="444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08DE555-D3F7-5C4B-9519-AF13268C02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3423" y="431521"/>
            <a:ext cx="400581" cy="40058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0730739-EEBE-244E-ADA8-A92FC5024C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884" y="3438883"/>
            <a:ext cx="400581" cy="4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3D7C0-B23C-8145-8343-2BB9E735348A}"/>
              </a:ext>
            </a:extLst>
          </p:cNvPr>
          <p:cNvSpPr/>
          <p:nvPr/>
        </p:nvSpPr>
        <p:spPr>
          <a:xfrm>
            <a:off x="2256896" y="283105"/>
            <a:ext cx="9486900" cy="6229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4E1D36E-CAE9-5344-9AD9-5AED17F040E9}"/>
              </a:ext>
            </a:extLst>
          </p:cNvPr>
          <p:cNvSpPr/>
          <p:nvPr/>
        </p:nvSpPr>
        <p:spPr>
          <a:xfrm>
            <a:off x="11621345" y="1062566"/>
            <a:ext cx="45719" cy="2296585"/>
          </a:xfrm>
          <a:prstGeom prst="roundRect">
            <a:avLst/>
          </a:prstGeom>
          <a:solidFill>
            <a:srgbClr val="A8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1E28B8-BAD0-C745-BB15-9FBDAE10A5BD}"/>
              </a:ext>
            </a:extLst>
          </p:cNvPr>
          <p:cNvSpPr txBox="1"/>
          <p:nvPr/>
        </p:nvSpPr>
        <p:spPr>
          <a:xfrm>
            <a:off x="206379" y="295012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Course Page</a:t>
            </a:r>
          </a:p>
          <a:p>
            <a:r>
              <a:rPr lang="en-US" sz="1100" dirty="0">
                <a:latin typeface="Helvetica" pitchFamily="2" charset="0"/>
              </a:rPr>
              <a:t>ADD COURSE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9EE2B3-4B57-D84A-B9F2-49341AC214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9" y="859108"/>
            <a:ext cx="409577" cy="4069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73792A3-2FAA-8C4E-B562-D28A42978A9C}"/>
              </a:ext>
            </a:extLst>
          </p:cNvPr>
          <p:cNvSpPr/>
          <p:nvPr/>
        </p:nvSpPr>
        <p:spPr>
          <a:xfrm>
            <a:off x="259821" y="1280876"/>
            <a:ext cx="1351488" cy="698243"/>
          </a:xfrm>
          <a:prstGeom prst="rect">
            <a:avLst/>
          </a:prstGeom>
          <a:solidFill>
            <a:srgbClr val="A8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08A5D9-BACF-C545-8DE9-454577785F5E}"/>
              </a:ext>
            </a:extLst>
          </p:cNvPr>
          <p:cNvCxnSpPr>
            <a:stCxn id="20" idx="1"/>
            <a:endCxn id="20" idx="3"/>
          </p:cNvCxnSpPr>
          <p:nvPr/>
        </p:nvCxnSpPr>
        <p:spPr>
          <a:xfrm>
            <a:off x="259821" y="1629998"/>
            <a:ext cx="1351488" cy="0"/>
          </a:xfrm>
          <a:prstGeom prst="line">
            <a:avLst/>
          </a:prstGeom>
          <a:ln>
            <a:solidFill>
              <a:srgbClr val="718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49F536-F933-2042-BE95-E3C167949F8D}"/>
              </a:ext>
            </a:extLst>
          </p:cNvPr>
          <p:cNvSpPr txBox="1"/>
          <p:nvPr/>
        </p:nvSpPr>
        <p:spPr>
          <a:xfrm>
            <a:off x="329143" y="1352521"/>
            <a:ext cx="1768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180AC"/>
                </a:solidFill>
                <a:latin typeface="Helvetica" pitchFamily="2" charset="0"/>
              </a:rPr>
              <a:t>ADD 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548390-A7BE-404B-A8C2-559F9950DD74}"/>
              </a:ext>
            </a:extLst>
          </p:cNvPr>
          <p:cNvSpPr txBox="1"/>
          <p:nvPr/>
        </p:nvSpPr>
        <p:spPr>
          <a:xfrm>
            <a:off x="244478" y="1677527"/>
            <a:ext cx="1768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180AC"/>
                </a:solidFill>
                <a:latin typeface="Helvetica" pitchFamily="2" charset="0"/>
              </a:rPr>
              <a:t>VIEW COURSES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0797E2-722E-B04B-8197-7F57CAAA8D77}"/>
              </a:ext>
            </a:extLst>
          </p:cNvPr>
          <p:cNvSpPr txBox="1"/>
          <p:nvPr/>
        </p:nvSpPr>
        <p:spPr>
          <a:xfrm>
            <a:off x="2472795" y="1183243"/>
            <a:ext cx="3995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ADD A COURSE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26F9E0-1418-DA4C-906A-445F01C5D072}"/>
              </a:ext>
            </a:extLst>
          </p:cNvPr>
          <p:cNvSpPr txBox="1"/>
          <p:nvPr/>
        </p:nvSpPr>
        <p:spPr>
          <a:xfrm>
            <a:off x="2472795" y="1604479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course name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CD124FC-AE1B-FC4D-A396-16DF2803CF77}"/>
              </a:ext>
            </a:extLst>
          </p:cNvPr>
          <p:cNvSpPr/>
          <p:nvPr/>
        </p:nvSpPr>
        <p:spPr>
          <a:xfrm>
            <a:off x="2552962" y="1864545"/>
            <a:ext cx="2319338" cy="182880"/>
          </a:xfrm>
          <a:prstGeom prst="roundRect">
            <a:avLst/>
          </a:prstGeom>
          <a:solidFill>
            <a:srgbClr val="A8D0DB"/>
          </a:solidFill>
          <a:ln>
            <a:solidFill>
              <a:srgbClr val="718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6E2248-BBDD-4149-A282-4A9134D3D97C}"/>
              </a:ext>
            </a:extLst>
          </p:cNvPr>
          <p:cNvSpPr txBox="1"/>
          <p:nvPr/>
        </p:nvSpPr>
        <p:spPr>
          <a:xfrm>
            <a:off x="2459590" y="2218802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course ID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C185ACC-26C4-A943-A3BD-91521CF81CAC}"/>
              </a:ext>
            </a:extLst>
          </p:cNvPr>
          <p:cNvSpPr/>
          <p:nvPr/>
        </p:nvSpPr>
        <p:spPr>
          <a:xfrm>
            <a:off x="2539757" y="2478868"/>
            <a:ext cx="2319338" cy="182880"/>
          </a:xfrm>
          <a:prstGeom prst="roundRect">
            <a:avLst/>
          </a:prstGeom>
          <a:solidFill>
            <a:srgbClr val="A8D0DB"/>
          </a:solidFill>
          <a:ln>
            <a:solidFill>
              <a:srgbClr val="718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586FFB-03BF-054E-A2B9-E700D04B0228}"/>
              </a:ext>
            </a:extLst>
          </p:cNvPr>
          <p:cNvSpPr txBox="1"/>
          <p:nvPr/>
        </p:nvSpPr>
        <p:spPr>
          <a:xfrm>
            <a:off x="2472795" y="2835252"/>
            <a:ext cx="1712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semesters offered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1AAE5A8-EF2C-6140-8BC0-6877FC88BD21}"/>
              </a:ext>
            </a:extLst>
          </p:cNvPr>
          <p:cNvSpPr/>
          <p:nvPr/>
        </p:nvSpPr>
        <p:spPr>
          <a:xfrm>
            <a:off x="2552962" y="3095317"/>
            <a:ext cx="156371" cy="163820"/>
          </a:xfrm>
          <a:prstGeom prst="roundRect">
            <a:avLst/>
          </a:prstGeom>
          <a:solidFill>
            <a:srgbClr val="A8D0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C3166E-7813-9F42-9830-598DB5354A64}"/>
              </a:ext>
            </a:extLst>
          </p:cNvPr>
          <p:cNvSpPr txBox="1"/>
          <p:nvPr/>
        </p:nvSpPr>
        <p:spPr>
          <a:xfrm>
            <a:off x="2459590" y="3888062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lecture section #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6D67C0-2589-594C-A0CD-CAD22B3EFA51}"/>
              </a:ext>
            </a:extLst>
          </p:cNvPr>
          <p:cNvSpPr/>
          <p:nvPr/>
        </p:nvSpPr>
        <p:spPr>
          <a:xfrm>
            <a:off x="2539757" y="4148127"/>
            <a:ext cx="2319338" cy="182880"/>
          </a:xfrm>
          <a:prstGeom prst="roundRect">
            <a:avLst/>
          </a:prstGeom>
          <a:solidFill>
            <a:srgbClr val="A8D0DB"/>
          </a:solidFill>
          <a:ln>
            <a:solidFill>
              <a:srgbClr val="718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CB4B978-6286-5343-BDEE-FBD227264493}"/>
              </a:ext>
            </a:extLst>
          </p:cNvPr>
          <p:cNvSpPr/>
          <p:nvPr/>
        </p:nvSpPr>
        <p:spPr>
          <a:xfrm>
            <a:off x="2552962" y="3336657"/>
            <a:ext cx="156371" cy="163820"/>
          </a:xfrm>
          <a:prstGeom prst="roundRect">
            <a:avLst/>
          </a:prstGeom>
          <a:solidFill>
            <a:srgbClr val="A8D0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CE5881-88AE-9345-82F5-363547A432E0}"/>
              </a:ext>
            </a:extLst>
          </p:cNvPr>
          <p:cNvSpPr txBox="1"/>
          <p:nvPr/>
        </p:nvSpPr>
        <p:spPr>
          <a:xfrm>
            <a:off x="2727849" y="3055660"/>
            <a:ext cx="1712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fall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092DC6-20F6-6744-AD0B-991981D95E22}"/>
              </a:ext>
            </a:extLst>
          </p:cNvPr>
          <p:cNvSpPr txBox="1"/>
          <p:nvPr/>
        </p:nvSpPr>
        <p:spPr>
          <a:xfrm>
            <a:off x="2727849" y="3285275"/>
            <a:ext cx="1712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spring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BC649A7-CE02-9640-A63A-0489AC68451F}"/>
              </a:ext>
            </a:extLst>
          </p:cNvPr>
          <p:cNvSpPr/>
          <p:nvPr/>
        </p:nvSpPr>
        <p:spPr>
          <a:xfrm>
            <a:off x="2552964" y="3590656"/>
            <a:ext cx="156371" cy="163820"/>
          </a:xfrm>
          <a:prstGeom prst="roundRect">
            <a:avLst/>
          </a:prstGeom>
          <a:solidFill>
            <a:srgbClr val="A8D0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F281E0-AEF4-8040-8B0A-79C50095E689}"/>
              </a:ext>
            </a:extLst>
          </p:cNvPr>
          <p:cNvSpPr txBox="1"/>
          <p:nvPr/>
        </p:nvSpPr>
        <p:spPr>
          <a:xfrm>
            <a:off x="2727849" y="3537878"/>
            <a:ext cx="1712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summer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9EB40A-B822-9647-BCBC-4D83C0F668BB}"/>
              </a:ext>
            </a:extLst>
          </p:cNvPr>
          <p:cNvSpPr txBox="1"/>
          <p:nvPr/>
        </p:nvSpPr>
        <p:spPr>
          <a:xfrm>
            <a:off x="2459590" y="4446635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lab section #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194B9FE-62C8-014D-8266-E314843A81E1}"/>
              </a:ext>
            </a:extLst>
          </p:cNvPr>
          <p:cNvSpPr/>
          <p:nvPr/>
        </p:nvSpPr>
        <p:spPr>
          <a:xfrm>
            <a:off x="2539757" y="4706700"/>
            <a:ext cx="2319338" cy="182880"/>
          </a:xfrm>
          <a:prstGeom prst="roundRect">
            <a:avLst/>
          </a:prstGeom>
          <a:solidFill>
            <a:srgbClr val="A8D0DB"/>
          </a:solidFill>
          <a:ln>
            <a:solidFill>
              <a:srgbClr val="718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288DF8E-B429-B148-A9C5-542CFF05AAD3}"/>
              </a:ext>
            </a:extLst>
          </p:cNvPr>
          <p:cNvSpPr/>
          <p:nvPr/>
        </p:nvSpPr>
        <p:spPr>
          <a:xfrm>
            <a:off x="2539757" y="5213338"/>
            <a:ext cx="2319338" cy="321733"/>
          </a:xfrm>
          <a:prstGeom prst="roundRect">
            <a:avLst/>
          </a:prstGeom>
          <a:solidFill>
            <a:srgbClr val="E49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E49273"/>
                </a:solidFill>
              </a:ln>
              <a:solidFill>
                <a:srgbClr val="E49273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ACE43-FC50-9845-9D76-7771E0317572}"/>
              </a:ext>
            </a:extLst>
          </p:cNvPr>
          <p:cNvSpPr txBox="1"/>
          <p:nvPr/>
        </p:nvSpPr>
        <p:spPr>
          <a:xfrm>
            <a:off x="3361293" y="5227294"/>
            <a:ext cx="768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ADD 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  <a:sym typeface="Wingdings" pitchFamily="2" charset="2"/>
              </a:rPr>
              <a:t> </a:t>
            </a:r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1F1769-4F4A-5645-B873-DD2768F23272}"/>
              </a:ext>
            </a:extLst>
          </p:cNvPr>
          <p:cNvSpPr/>
          <p:nvPr/>
        </p:nvSpPr>
        <p:spPr>
          <a:xfrm>
            <a:off x="2256896" y="283105"/>
            <a:ext cx="9486900" cy="695463"/>
          </a:xfrm>
          <a:prstGeom prst="rect">
            <a:avLst/>
          </a:prstGeom>
          <a:solidFill>
            <a:srgbClr val="7180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A94D41-361A-DF42-B3A5-EEE79AAACE1E}"/>
              </a:ext>
            </a:extLst>
          </p:cNvPr>
          <p:cNvSpPr txBox="1"/>
          <p:nvPr/>
        </p:nvSpPr>
        <p:spPr>
          <a:xfrm>
            <a:off x="9457796" y="462770"/>
            <a:ext cx="225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A8D0DB"/>
                </a:solidFill>
                <a:latin typeface="Helvetica" pitchFamily="2" charset="0"/>
              </a:rPr>
              <a:t>COURSEBASE </a:t>
            </a:r>
            <a:r>
              <a:rPr lang="en-US" sz="1100" i="1" dirty="0">
                <a:solidFill>
                  <a:srgbClr val="A8D0DB"/>
                </a:solidFill>
                <a:latin typeface="Helvetica" pitchFamily="2" charset="0"/>
              </a:rPr>
              <a:t>TXST</a:t>
            </a:r>
            <a:endParaRPr lang="en-US" i="1" dirty="0">
              <a:solidFill>
                <a:srgbClr val="A8D0DB"/>
              </a:solidFill>
              <a:latin typeface="Helvetica" pitchFamily="2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BC96DFF-8491-E74E-810C-907D2F074D50}"/>
              </a:ext>
            </a:extLst>
          </p:cNvPr>
          <p:cNvPicPr/>
          <p:nvPr/>
        </p:nvPicPr>
        <p:blipFill>
          <a:blip r:embed="rId3">
            <a:duotone>
              <a:prstClr val="black"/>
              <a:srgbClr val="E4927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95" y="396610"/>
            <a:ext cx="444500" cy="4445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F91DD57-140C-844C-83A8-76E0941C3F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93" y="434194"/>
            <a:ext cx="409577" cy="40691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3585D3D-EB0F-FA46-900D-0BABA57DE60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68" y="396610"/>
            <a:ext cx="427040" cy="4445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33427CD-D93D-FF44-992C-8C569F5CF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606" y="431521"/>
            <a:ext cx="400581" cy="4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3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AA6B9B-F68F-7341-8C94-8F8C5968E371}"/>
              </a:ext>
            </a:extLst>
          </p:cNvPr>
          <p:cNvSpPr/>
          <p:nvPr/>
        </p:nvSpPr>
        <p:spPr>
          <a:xfrm>
            <a:off x="2256896" y="283105"/>
            <a:ext cx="9486900" cy="6229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37F7BD2-6CF9-BB47-A3B5-A7057871E4AE}"/>
              </a:ext>
            </a:extLst>
          </p:cNvPr>
          <p:cNvSpPr/>
          <p:nvPr/>
        </p:nvSpPr>
        <p:spPr>
          <a:xfrm>
            <a:off x="11621345" y="1062566"/>
            <a:ext cx="45719" cy="2296585"/>
          </a:xfrm>
          <a:prstGeom prst="roundRect">
            <a:avLst/>
          </a:prstGeom>
          <a:solidFill>
            <a:srgbClr val="A8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FC416-C731-6F48-A442-539759DA9114}"/>
              </a:ext>
            </a:extLst>
          </p:cNvPr>
          <p:cNvSpPr txBox="1"/>
          <p:nvPr/>
        </p:nvSpPr>
        <p:spPr>
          <a:xfrm>
            <a:off x="206379" y="295012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Course Page</a:t>
            </a:r>
          </a:p>
          <a:p>
            <a:r>
              <a:rPr lang="en-US" sz="1100" dirty="0">
                <a:latin typeface="Helvetica" pitchFamily="2" charset="0"/>
              </a:rPr>
              <a:t>VIEW COURSES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72F025-5623-804F-8905-468EDE43B0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9" y="859108"/>
            <a:ext cx="409577" cy="4069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0273CD-6C8B-6A4F-9555-E6AE96ED801A}"/>
              </a:ext>
            </a:extLst>
          </p:cNvPr>
          <p:cNvSpPr/>
          <p:nvPr/>
        </p:nvSpPr>
        <p:spPr>
          <a:xfrm>
            <a:off x="259821" y="1280876"/>
            <a:ext cx="1351488" cy="698243"/>
          </a:xfrm>
          <a:prstGeom prst="rect">
            <a:avLst/>
          </a:prstGeom>
          <a:solidFill>
            <a:srgbClr val="A8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0E7DA1-604C-D643-BA72-19552EE2176A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259821" y="1629998"/>
            <a:ext cx="1351488" cy="0"/>
          </a:xfrm>
          <a:prstGeom prst="line">
            <a:avLst/>
          </a:prstGeom>
          <a:ln>
            <a:solidFill>
              <a:srgbClr val="718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B4DC30-5E3C-ED48-A2EA-8232C953DB5C}"/>
              </a:ext>
            </a:extLst>
          </p:cNvPr>
          <p:cNvSpPr txBox="1"/>
          <p:nvPr/>
        </p:nvSpPr>
        <p:spPr>
          <a:xfrm>
            <a:off x="329143" y="1352521"/>
            <a:ext cx="1768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180AC"/>
                </a:solidFill>
                <a:latin typeface="Helvetica" pitchFamily="2" charset="0"/>
              </a:rPr>
              <a:t>ADD COURSE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F272F5-412F-C340-BAE2-E405123D5059}"/>
              </a:ext>
            </a:extLst>
          </p:cNvPr>
          <p:cNvSpPr txBox="1"/>
          <p:nvPr/>
        </p:nvSpPr>
        <p:spPr>
          <a:xfrm>
            <a:off x="244478" y="1677527"/>
            <a:ext cx="1768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180AC"/>
                </a:solidFill>
                <a:latin typeface="Helvetica" pitchFamily="2" charset="0"/>
              </a:rPr>
              <a:t>VIEW COURSES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61D3A-FBC9-AE4E-894A-8B04DA1EAF31}"/>
              </a:ext>
            </a:extLst>
          </p:cNvPr>
          <p:cNvSpPr txBox="1"/>
          <p:nvPr/>
        </p:nvSpPr>
        <p:spPr>
          <a:xfrm>
            <a:off x="2930003" y="1183244"/>
            <a:ext cx="1069975" cy="307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FALL 2018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EBBE59-E175-DB48-8050-E7F771DEA276}"/>
              </a:ext>
            </a:extLst>
          </p:cNvPr>
          <p:cNvSpPr txBox="1"/>
          <p:nvPr/>
        </p:nvSpPr>
        <p:spPr>
          <a:xfrm>
            <a:off x="3289073" y="1589355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course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AD5B7E-C0F3-604F-B858-BAF4E8FD3FE5}"/>
              </a:ext>
            </a:extLst>
          </p:cNvPr>
          <p:cNvSpPr txBox="1"/>
          <p:nvPr/>
        </p:nvSpPr>
        <p:spPr>
          <a:xfrm>
            <a:off x="4788466" y="1611002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course 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6C8A5E-9421-0E40-8E92-6B027BFB8F43}"/>
              </a:ext>
            </a:extLst>
          </p:cNvPr>
          <p:cNvSpPr txBox="1"/>
          <p:nvPr/>
        </p:nvSpPr>
        <p:spPr>
          <a:xfrm>
            <a:off x="6060486" y="1589354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lecture section #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B25205-3D80-F045-B5A2-7414A2C180D0}"/>
              </a:ext>
            </a:extLst>
          </p:cNvPr>
          <p:cNvSpPr txBox="1"/>
          <p:nvPr/>
        </p:nvSpPr>
        <p:spPr>
          <a:xfrm>
            <a:off x="7754849" y="1589353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lab section 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7BE8B7-EEF6-6F45-BB3A-CD70B3D2EC36}"/>
              </a:ext>
            </a:extLst>
          </p:cNvPr>
          <p:cNvSpPr txBox="1"/>
          <p:nvPr/>
        </p:nvSpPr>
        <p:spPr>
          <a:xfrm>
            <a:off x="9249054" y="1609522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professor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8B1232-BC2B-3A4B-BAEE-7F9C44258EAB}"/>
              </a:ext>
            </a:extLst>
          </p:cNvPr>
          <p:cNvSpPr txBox="1"/>
          <p:nvPr/>
        </p:nvSpPr>
        <p:spPr>
          <a:xfrm>
            <a:off x="3289072" y="1933023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Helvetica" pitchFamily="2" charset="0"/>
              </a:rPr>
              <a:t>Circuits 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B85016-1EF5-2D4F-A9AC-9A495E5C78C0}"/>
              </a:ext>
            </a:extLst>
          </p:cNvPr>
          <p:cNvSpPr txBox="1"/>
          <p:nvPr/>
        </p:nvSpPr>
        <p:spPr>
          <a:xfrm>
            <a:off x="4788465" y="1953690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2400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1093D0-96C2-0F42-8E86-40F109DBE7EC}"/>
              </a:ext>
            </a:extLst>
          </p:cNvPr>
          <p:cNvSpPr txBox="1"/>
          <p:nvPr/>
        </p:nvSpPr>
        <p:spPr>
          <a:xfrm>
            <a:off x="6076988" y="1949438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001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C99684-0569-6D40-834D-89FA4045ED81}"/>
              </a:ext>
            </a:extLst>
          </p:cNvPr>
          <p:cNvSpPr txBox="1"/>
          <p:nvPr/>
        </p:nvSpPr>
        <p:spPr>
          <a:xfrm>
            <a:off x="7754464" y="1949438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L01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5E81D00-9D3C-9745-852A-7374FCD1AD6E}"/>
              </a:ext>
            </a:extLst>
          </p:cNvPr>
          <p:cNvGrpSpPr/>
          <p:nvPr/>
        </p:nvGrpSpPr>
        <p:grpSpPr>
          <a:xfrm>
            <a:off x="9307903" y="1963995"/>
            <a:ext cx="1737625" cy="262153"/>
            <a:chOff x="8439050" y="1972903"/>
            <a:chExt cx="1392124" cy="18288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C6F9EA-9A3A-944C-BA30-2485BD06CA7E}"/>
                </a:ext>
              </a:extLst>
            </p:cNvPr>
            <p:cNvSpPr/>
            <p:nvPr/>
          </p:nvSpPr>
          <p:spPr>
            <a:xfrm>
              <a:off x="8439050" y="1972903"/>
              <a:ext cx="1392124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37A74"/>
                </a:solidFill>
              </a:endParaRPr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7D6EA499-0BCB-2D4A-8DA9-A4FF5C17EA56}"/>
                </a:ext>
              </a:extLst>
            </p:cNvPr>
            <p:cNvSpPr/>
            <p:nvPr/>
          </p:nvSpPr>
          <p:spPr>
            <a:xfrm rot="10800000">
              <a:off x="9674699" y="2015766"/>
              <a:ext cx="112231" cy="9945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37A74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FEA8D7A-FF0F-FC49-8B96-E5DA2320DD74}"/>
              </a:ext>
            </a:extLst>
          </p:cNvPr>
          <p:cNvSpPr txBox="1"/>
          <p:nvPr/>
        </p:nvSpPr>
        <p:spPr>
          <a:xfrm>
            <a:off x="9320614" y="1971950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Michael L. Casey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1F94A4-1727-3943-A412-FB55FCAF276B}"/>
              </a:ext>
            </a:extLst>
          </p:cNvPr>
          <p:cNvSpPr txBox="1"/>
          <p:nvPr/>
        </p:nvSpPr>
        <p:spPr>
          <a:xfrm>
            <a:off x="6076988" y="2433429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002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12C5B3-A7B4-BB4D-86BB-655B211C5777}"/>
              </a:ext>
            </a:extLst>
          </p:cNvPr>
          <p:cNvSpPr txBox="1"/>
          <p:nvPr/>
        </p:nvSpPr>
        <p:spPr>
          <a:xfrm>
            <a:off x="7754464" y="2433429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L02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58DE9FE-1ABB-1D48-9F77-929CDBB58EAC}"/>
              </a:ext>
            </a:extLst>
          </p:cNvPr>
          <p:cNvGrpSpPr/>
          <p:nvPr/>
        </p:nvGrpSpPr>
        <p:grpSpPr>
          <a:xfrm>
            <a:off x="9307903" y="2425474"/>
            <a:ext cx="1737625" cy="262153"/>
            <a:chOff x="8439050" y="1972903"/>
            <a:chExt cx="1392124" cy="18288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6705BE5-CD12-4945-8C0A-C7791C3B6F63}"/>
                </a:ext>
              </a:extLst>
            </p:cNvPr>
            <p:cNvSpPr/>
            <p:nvPr/>
          </p:nvSpPr>
          <p:spPr>
            <a:xfrm>
              <a:off x="8439050" y="1972903"/>
              <a:ext cx="1392124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D2AF48AC-F866-9241-A2AB-89C91FCE18D5}"/>
                </a:ext>
              </a:extLst>
            </p:cNvPr>
            <p:cNvSpPr/>
            <p:nvPr/>
          </p:nvSpPr>
          <p:spPr>
            <a:xfrm rot="10800000">
              <a:off x="9674699" y="2015766"/>
              <a:ext cx="112231" cy="9945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EC5BFE8-B065-FC4A-803E-918360A8DFD1}"/>
              </a:ext>
            </a:extLst>
          </p:cNvPr>
          <p:cNvSpPr txBox="1"/>
          <p:nvPr/>
        </p:nvSpPr>
        <p:spPr>
          <a:xfrm>
            <a:off x="9320614" y="2433429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Michael L. Casey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1F3CC-F6D0-4646-BA95-5F169B91D6C0}"/>
              </a:ext>
            </a:extLst>
          </p:cNvPr>
          <p:cNvSpPr txBox="1"/>
          <p:nvPr/>
        </p:nvSpPr>
        <p:spPr>
          <a:xfrm>
            <a:off x="3289072" y="2866700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Helvetica" pitchFamily="2" charset="0"/>
              </a:rPr>
              <a:t>Electronics II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BB4287-1E90-B147-BD82-741D57C4CC95}"/>
              </a:ext>
            </a:extLst>
          </p:cNvPr>
          <p:cNvSpPr txBox="1"/>
          <p:nvPr/>
        </p:nvSpPr>
        <p:spPr>
          <a:xfrm>
            <a:off x="4788465" y="2887367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4350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06961E-5508-EF4A-AD4E-6CBE92702B29}"/>
              </a:ext>
            </a:extLst>
          </p:cNvPr>
          <p:cNvSpPr txBox="1"/>
          <p:nvPr/>
        </p:nvSpPr>
        <p:spPr>
          <a:xfrm>
            <a:off x="6076988" y="2883115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001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69EB07-8E32-0941-8C76-CB4CCC8CA264}"/>
              </a:ext>
            </a:extLst>
          </p:cNvPr>
          <p:cNvSpPr txBox="1"/>
          <p:nvPr/>
        </p:nvSpPr>
        <p:spPr>
          <a:xfrm>
            <a:off x="7754464" y="2883115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L01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74C8550-308E-F247-B7BE-490E7D93EFBB}"/>
              </a:ext>
            </a:extLst>
          </p:cNvPr>
          <p:cNvGrpSpPr/>
          <p:nvPr/>
        </p:nvGrpSpPr>
        <p:grpSpPr>
          <a:xfrm>
            <a:off x="9307903" y="2897672"/>
            <a:ext cx="1737625" cy="262153"/>
            <a:chOff x="8439050" y="1972903"/>
            <a:chExt cx="1392124" cy="1828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54661CE-6949-0E4F-A55F-AC6E8D636166}"/>
                </a:ext>
              </a:extLst>
            </p:cNvPr>
            <p:cNvSpPr/>
            <p:nvPr/>
          </p:nvSpPr>
          <p:spPr>
            <a:xfrm>
              <a:off x="8439050" y="1972903"/>
              <a:ext cx="1392124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AB17F0B5-DC22-E841-B031-D152D09B798A}"/>
                </a:ext>
              </a:extLst>
            </p:cNvPr>
            <p:cNvSpPr/>
            <p:nvPr/>
          </p:nvSpPr>
          <p:spPr>
            <a:xfrm rot="10800000">
              <a:off x="9674699" y="2015766"/>
              <a:ext cx="112231" cy="9945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945233E-74D2-324D-8BE3-6AED2A07AD36}"/>
              </a:ext>
            </a:extLst>
          </p:cNvPr>
          <p:cNvSpPr txBox="1"/>
          <p:nvPr/>
        </p:nvSpPr>
        <p:spPr>
          <a:xfrm>
            <a:off x="9320614" y="2905627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Helvetica" pitchFamily="2" charset="0"/>
              </a:rPr>
              <a:t>select one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8055DF-88DB-5547-BFCD-2C89F83850C9}"/>
              </a:ext>
            </a:extLst>
          </p:cNvPr>
          <p:cNvSpPr txBox="1"/>
          <p:nvPr/>
        </p:nvSpPr>
        <p:spPr>
          <a:xfrm>
            <a:off x="6076988" y="3367106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002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8CAD88-6CA9-E047-9409-338B20BBFF1D}"/>
              </a:ext>
            </a:extLst>
          </p:cNvPr>
          <p:cNvSpPr txBox="1"/>
          <p:nvPr/>
        </p:nvSpPr>
        <p:spPr>
          <a:xfrm>
            <a:off x="7754464" y="3367106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L02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EF5DA2-7173-5145-92DD-7216D8F9E8E0}"/>
              </a:ext>
            </a:extLst>
          </p:cNvPr>
          <p:cNvGrpSpPr/>
          <p:nvPr/>
        </p:nvGrpSpPr>
        <p:grpSpPr>
          <a:xfrm>
            <a:off x="9307903" y="3359151"/>
            <a:ext cx="1737625" cy="262153"/>
            <a:chOff x="8439050" y="1972903"/>
            <a:chExt cx="1392124" cy="18288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5957A65-8AC5-8740-86F1-F16C05A2B6C7}"/>
                </a:ext>
              </a:extLst>
            </p:cNvPr>
            <p:cNvSpPr/>
            <p:nvPr/>
          </p:nvSpPr>
          <p:spPr>
            <a:xfrm>
              <a:off x="8439050" y="1972903"/>
              <a:ext cx="1392124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2365BF72-3A30-AF4B-A4CC-2784A5A6FB2B}"/>
                </a:ext>
              </a:extLst>
            </p:cNvPr>
            <p:cNvSpPr/>
            <p:nvPr/>
          </p:nvSpPr>
          <p:spPr>
            <a:xfrm rot="10800000">
              <a:off x="9674699" y="2015766"/>
              <a:ext cx="112231" cy="9945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0909496-38B9-C04C-8C80-1B815379D0F6}"/>
              </a:ext>
            </a:extLst>
          </p:cNvPr>
          <p:cNvSpPr txBox="1"/>
          <p:nvPr/>
        </p:nvSpPr>
        <p:spPr>
          <a:xfrm>
            <a:off x="9320614" y="3367106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Golam Chowdhury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BAFB86-41F4-7445-A929-FF2D0909497B}"/>
              </a:ext>
            </a:extLst>
          </p:cNvPr>
          <p:cNvSpPr txBox="1"/>
          <p:nvPr/>
        </p:nvSpPr>
        <p:spPr>
          <a:xfrm>
            <a:off x="2475153" y="1589102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status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F2B035-3651-5B46-BDE2-C5E069D7C52C}"/>
              </a:ext>
            </a:extLst>
          </p:cNvPr>
          <p:cNvSpPr txBox="1"/>
          <p:nvPr/>
        </p:nvSpPr>
        <p:spPr>
          <a:xfrm>
            <a:off x="2472795" y="1943100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49273"/>
                </a:solidFill>
                <a:latin typeface="Helvetica" pitchFamily="2" charset="0"/>
              </a:rPr>
              <a:t>closed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705E13B-53A0-9247-B849-E6C83CC9033A}"/>
              </a:ext>
            </a:extLst>
          </p:cNvPr>
          <p:cNvSpPr txBox="1"/>
          <p:nvPr/>
        </p:nvSpPr>
        <p:spPr>
          <a:xfrm>
            <a:off x="2478384" y="2866953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180AC"/>
                </a:solidFill>
                <a:latin typeface="Helvetica" pitchFamily="2" charset="0"/>
              </a:rPr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1E9DD4-33B1-FF4E-9CF4-F0C35DF0E6D0}"/>
              </a:ext>
            </a:extLst>
          </p:cNvPr>
          <p:cNvSpPr txBox="1"/>
          <p:nvPr/>
        </p:nvSpPr>
        <p:spPr>
          <a:xfrm>
            <a:off x="3283483" y="3847830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Helvetica" pitchFamily="2" charset="0"/>
              </a:rPr>
              <a:t>Intro to VLSI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363E63-FC7D-4848-A664-25AD3C13816C}"/>
              </a:ext>
            </a:extLst>
          </p:cNvPr>
          <p:cNvSpPr txBox="1"/>
          <p:nvPr/>
        </p:nvSpPr>
        <p:spPr>
          <a:xfrm>
            <a:off x="4782876" y="3868497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4352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6E655A4-D52C-DB4F-AFA6-3FE1FD1F6BC2}"/>
              </a:ext>
            </a:extLst>
          </p:cNvPr>
          <p:cNvSpPr txBox="1"/>
          <p:nvPr/>
        </p:nvSpPr>
        <p:spPr>
          <a:xfrm>
            <a:off x="6071399" y="3864245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001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C1FEEC-1C6C-AD42-A6E8-DC67B09E1FDD}"/>
              </a:ext>
            </a:extLst>
          </p:cNvPr>
          <p:cNvSpPr txBox="1"/>
          <p:nvPr/>
        </p:nvSpPr>
        <p:spPr>
          <a:xfrm>
            <a:off x="7748875" y="3864245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L01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1BF4A0-E8A5-824D-9646-6A39DA6468A8}"/>
              </a:ext>
            </a:extLst>
          </p:cNvPr>
          <p:cNvGrpSpPr/>
          <p:nvPr/>
        </p:nvGrpSpPr>
        <p:grpSpPr>
          <a:xfrm>
            <a:off x="9304610" y="3863206"/>
            <a:ext cx="1737625" cy="262153"/>
            <a:chOff x="8439050" y="1972903"/>
            <a:chExt cx="1392124" cy="18288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275E2E0-958C-5C4A-A203-249CA2C13C72}"/>
                </a:ext>
              </a:extLst>
            </p:cNvPr>
            <p:cNvSpPr/>
            <p:nvPr/>
          </p:nvSpPr>
          <p:spPr>
            <a:xfrm>
              <a:off x="8439050" y="1972903"/>
              <a:ext cx="1392124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C7F2C844-73B9-044D-AFF9-EC37712E580C}"/>
                </a:ext>
              </a:extLst>
            </p:cNvPr>
            <p:cNvSpPr/>
            <p:nvPr/>
          </p:nvSpPr>
          <p:spPr>
            <a:xfrm rot="10800000">
              <a:off x="9674699" y="2015766"/>
              <a:ext cx="112231" cy="9945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3E270625-7882-A04E-A89D-469C126A0A67}"/>
              </a:ext>
            </a:extLst>
          </p:cNvPr>
          <p:cNvSpPr txBox="1"/>
          <p:nvPr/>
        </p:nvSpPr>
        <p:spPr>
          <a:xfrm>
            <a:off x="9320613" y="3861951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Helvetica" pitchFamily="2" charset="0"/>
              </a:rPr>
              <a:t>select one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F2F96A-0457-BA43-8A1B-7311F3049589}"/>
              </a:ext>
            </a:extLst>
          </p:cNvPr>
          <p:cNvSpPr txBox="1"/>
          <p:nvPr/>
        </p:nvSpPr>
        <p:spPr>
          <a:xfrm>
            <a:off x="6057529" y="4348374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002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E40525-31A9-624A-B3A9-B1D7147080E7}"/>
              </a:ext>
            </a:extLst>
          </p:cNvPr>
          <p:cNvSpPr txBox="1"/>
          <p:nvPr/>
        </p:nvSpPr>
        <p:spPr>
          <a:xfrm>
            <a:off x="7735005" y="4348374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L02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801A098-F2B5-DD45-B934-D942CE6FE4AB}"/>
              </a:ext>
            </a:extLst>
          </p:cNvPr>
          <p:cNvGrpSpPr/>
          <p:nvPr/>
        </p:nvGrpSpPr>
        <p:grpSpPr>
          <a:xfrm>
            <a:off x="9288444" y="4340419"/>
            <a:ext cx="1737625" cy="262153"/>
            <a:chOff x="8439050" y="1972903"/>
            <a:chExt cx="1392124" cy="18288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96CCB89-894C-CC44-9A83-5B7AD0B69048}"/>
                </a:ext>
              </a:extLst>
            </p:cNvPr>
            <p:cNvSpPr/>
            <p:nvPr/>
          </p:nvSpPr>
          <p:spPr>
            <a:xfrm>
              <a:off x="8439050" y="1972903"/>
              <a:ext cx="1392124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riangle 77">
              <a:extLst>
                <a:ext uri="{FF2B5EF4-FFF2-40B4-BE49-F238E27FC236}">
                  <a16:creationId xmlns:a16="http://schemas.microsoft.com/office/drawing/2014/main" id="{7B298EB5-83C3-A743-939D-D3B41CF60E29}"/>
                </a:ext>
              </a:extLst>
            </p:cNvPr>
            <p:cNvSpPr/>
            <p:nvPr/>
          </p:nvSpPr>
          <p:spPr>
            <a:xfrm rot="10800000">
              <a:off x="9674699" y="2015766"/>
              <a:ext cx="112231" cy="9945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4579E8A-2FA7-0949-A750-BB71CB782820}"/>
              </a:ext>
            </a:extLst>
          </p:cNvPr>
          <p:cNvSpPr txBox="1"/>
          <p:nvPr/>
        </p:nvSpPr>
        <p:spPr>
          <a:xfrm>
            <a:off x="9301155" y="4348374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Semih Aslan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F29B5A-DD5B-BC4C-9092-72D24E58C88F}"/>
              </a:ext>
            </a:extLst>
          </p:cNvPr>
          <p:cNvSpPr txBox="1"/>
          <p:nvPr/>
        </p:nvSpPr>
        <p:spPr>
          <a:xfrm>
            <a:off x="2472795" y="3848083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180AC"/>
                </a:solidFill>
                <a:latin typeface="Helvetica" pitchFamily="2" charset="0"/>
              </a:rPr>
              <a:t>open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32D009-ACB9-8A46-8113-96828209BD5B}"/>
              </a:ext>
            </a:extLst>
          </p:cNvPr>
          <p:cNvSpPr txBox="1"/>
          <p:nvPr/>
        </p:nvSpPr>
        <p:spPr>
          <a:xfrm>
            <a:off x="6057529" y="4843235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003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97A212-C28A-5F4A-A35C-6F5DCE34D030}"/>
              </a:ext>
            </a:extLst>
          </p:cNvPr>
          <p:cNvSpPr txBox="1"/>
          <p:nvPr/>
        </p:nvSpPr>
        <p:spPr>
          <a:xfrm>
            <a:off x="7735005" y="4843235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L03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E18D880-D277-F04E-BF24-71AF433EEBFC}"/>
              </a:ext>
            </a:extLst>
          </p:cNvPr>
          <p:cNvGrpSpPr/>
          <p:nvPr/>
        </p:nvGrpSpPr>
        <p:grpSpPr>
          <a:xfrm>
            <a:off x="9288444" y="4835280"/>
            <a:ext cx="1737625" cy="262153"/>
            <a:chOff x="8439050" y="1972903"/>
            <a:chExt cx="1392124" cy="18288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7EBAE42-2FF4-BD4B-BDEC-D2A41198A3FB}"/>
                </a:ext>
              </a:extLst>
            </p:cNvPr>
            <p:cNvSpPr/>
            <p:nvPr/>
          </p:nvSpPr>
          <p:spPr>
            <a:xfrm>
              <a:off x="8439050" y="1972903"/>
              <a:ext cx="1392124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iangle 84">
              <a:extLst>
                <a:ext uri="{FF2B5EF4-FFF2-40B4-BE49-F238E27FC236}">
                  <a16:creationId xmlns:a16="http://schemas.microsoft.com/office/drawing/2014/main" id="{EB7702C9-9AC7-DD4C-A7A3-36B08DDC1250}"/>
                </a:ext>
              </a:extLst>
            </p:cNvPr>
            <p:cNvSpPr/>
            <p:nvPr/>
          </p:nvSpPr>
          <p:spPr>
            <a:xfrm rot="10800000">
              <a:off x="9674699" y="2015766"/>
              <a:ext cx="112231" cy="9945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7F3810-ACDA-8746-8F3C-0CA9A2A7EBC4}"/>
              </a:ext>
            </a:extLst>
          </p:cNvPr>
          <p:cNvSpPr txBox="1"/>
          <p:nvPr/>
        </p:nvSpPr>
        <p:spPr>
          <a:xfrm>
            <a:off x="9301155" y="4843235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Mark Welker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5DBCD86-FBCE-5942-8404-6326F918EAF3}"/>
              </a:ext>
            </a:extLst>
          </p:cNvPr>
          <p:cNvSpPr/>
          <p:nvPr/>
        </p:nvSpPr>
        <p:spPr>
          <a:xfrm>
            <a:off x="9264805" y="6058927"/>
            <a:ext cx="2319338" cy="321733"/>
          </a:xfrm>
          <a:prstGeom prst="roundRect">
            <a:avLst/>
          </a:prstGeom>
          <a:solidFill>
            <a:srgbClr val="E49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E49273"/>
                </a:solidFill>
              </a:ln>
              <a:solidFill>
                <a:srgbClr val="E49273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8EF3CF-55F9-9445-818F-52DC73BE1A6B}"/>
              </a:ext>
            </a:extLst>
          </p:cNvPr>
          <p:cNvSpPr txBox="1"/>
          <p:nvPr/>
        </p:nvSpPr>
        <p:spPr>
          <a:xfrm>
            <a:off x="9578314" y="6072883"/>
            <a:ext cx="2543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SAVE &amp; SUBMIT 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  <a:sym typeface="Wingdings" pitchFamily="2" charset="2"/>
              </a:rPr>
              <a:t> </a:t>
            </a:r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6BDB6C8C-7CBE-334C-AEEA-741018575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080" y="1253866"/>
            <a:ext cx="152894" cy="152894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8DEB71F3-F78E-D449-85B4-8A924080D92D}"/>
              </a:ext>
            </a:extLst>
          </p:cNvPr>
          <p:cNvSpPr/>
          <p:nvPr/>
        </p:nvSpPr>
        <p:spPr>
          <a:xfrm>
            <a:off x="2476485" y="1201578"/>
            <a:ext cx="1891762" cy="257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1D471302-91A0-B447-83BE-53B93760C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532135" y="1263003"/>
            <a:ext cx="152894" cy="152894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6B14A8-B759-D84A-92A7-E94EC0D078E7}"/>
              </a:ext>
            </a:extLst>
          </p:cNvPr>
          <p:cNvCxnSpPr/>
          <p:nvPr/>
        </p:nvCxnSpPr>
        <p:spPr>
          <a:xfrm>
            <a:off x="4071914" y="1201578"/>
            <a:ext cx="0" cy="257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275B1B2-E336-3341-937F-24F3F29112AD}"/>
              </a:ext>
            </a:extLst>
          </p:cNvPr>
          <p:cNvCxnSpPr/>
          <p:nvPr/>
        </p:nvCxnSpPr>
        <p:spPr>
          <a:xfrm>
            <a:off x="2766988" y="1194086"/>
            <a:ext cx="0" cy="257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C2BF2B4-FEF5-1A4F-B1E7-5A7F7FA67A97}"/>
              </a:ext>
            </a:extLst>
          </p:cNvPr>
          <p:cNvSpPr txBox="1"/>
          <p:nvPr/>
        </p:nvSpPr>
        <p:spPr>
          <a:xfrm>
            <a:off x="243208" y="2491928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Features:</a:t>
            </a:r>
          </a:p>
          <a:p>
            <a:r>
              <a:rPr lang="en-US" sz="1100" dirty="0">
                <a:latin typeface="Helvetica" pitchFamily="2" charset="0"/>
              </a:rPr>
              <a:t>click course to edit course details</a:t>
            </a:r>
          </a:p>
          <a:p>
            <a:endParaRPr lang="en-US" sz="1100" dirty="0">
              <a:latin typeface="Helvetica" pitchFamily="2" charset="0"/>
            </a:endParaRPr>
          </a:p>
          <a:p>
            <a:r>
              <a:rPr lang="en-US" sz="1100" dirty="0">
                <a:latin typeface="Helvetica" pitchFamily="2" charset="0"/>
              </a:rPr>
              <a:t>professors removed from drop down based on preps and assignments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1114445-C985-1E4B-A828-7AFFBF1E4FD7}"/>
              </a:ext>
            </a:extLst>
          </p:cNvPr>
          <p:cNvSpPr/>
          <p:nvPr/>
        </p:nvSpPr>
        <p:spPr>
          <a:xfrm>
            <a:off x="2256896" y="282790"/>
            <a:ext cx="9486900" cy="695463"/>
          </a:xfrm>
          <a:prstGeom prst="rect">
            <a:avLst/>
          </a:prstGeom>
          <a:solidFill>
            <a:srgbClr val="7180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E3A7D74-AB02-2F44-9E62-520AD503E91F}"/>
              </a:ext>
            </a:extLst>
          </p:cNvPr>
          <p:cNvSpPr txBox="1"/>
          <p:nvPr/>
        </p:nvSpPr>
        <p:spPr>
          <a:xfrm>
            <a:off x="9457796" y="462455"/>
            <a:ext cx="225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A8D0DB"/>
                </a:solidFill>
                <a:latin typeface="Helvetica" pitchFamily="2" charset="0"/>
              </a:rPr>
              <a:t>COURSEBASE </a:t>
            </a:r>
            <a:r>
              <a:rPr lang="en-US" sz="1100" i="1" dirty="0">
                <a:solidFill>
                  <a:srgbClr val="A8D0DB"/>
                </a:solidFill>
                <a:latin typeface="Helvetica" pitchFamily="2" charset="0"/>
              </a:rPr>
              <a:t>TXST</a:t>
            </a:r>
            <a:endParaRPr lang="en-US" i="1" dirty="0">
              <a:solidFill>
                <a:srgbClr val="A8D0DB"/>
              </a:solidFill>
              <a:latin typeface="Helvetica" pitchFamily="2" charset="0"/>
            </a:endParaRP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DD00F7D-E1E3-1A48-9FB0-95AA38EE66DF}"/>
              </a:ext>
            </a:extLst>
          </p:cNvPr>
          <p:cNvPicPr/>
          <p:nvPr/>
        </p:nvPicPr>
        <p:blipFill>
          <a:blip r:embed="rId4">
            <a:duotone>
              <a:prstClr val="black"/>
              <a:srgbClr val="E4927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95" y="396295"/>
            <a:ext cx="444500" cy="4445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D30748E2-352C-BC40-BBF6-70FFC208CB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93" y="433879"/>
            <a:ext cx="409577" cy="406916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FBAD8EBF-C537-CE4C-8694-B5AE236E1C5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68" y="396295"/>
            <a:ext cx="427040" cy="44450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1E1044F7-69F0-0342-B134-D144C9919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606" y="431096"/>
            <a:ext cx="400581" cy="4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6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7B3FCC-0A41-9843-8E97-E1AA1D8F3817}"/>
              </a:ext>
            </a:extLst>
          </p:cNvPr>
          <p:cNvSpPr/>
          <p:nvPr/>
        </p:nvSpPr>
        <p:spPr>
          <a:xfrm>
            <a:off x="2256896" y="283105"/>
            <a:ext cx="9486900" cy="6229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E6DCD1-8F7B-7048-B148-7C6D7E805CFE}"/>
              </a:ext>
            </a:extLst>
          </p:cNvPr>
          <p:cNvSpPr/>
          <p:nvPr/>
        </p:nvSpPr>
        <p:spPr>
          <a:xfrm>
            <a:off x="11621345" y="1062566"/>
            <a:ext cx="45719" cy="2296585"/>
          </a:xfrm>
          <a:prstGeom prst="roundRect">
            <a:avLst/>
          </a:prstGeom>
          <a:solidFill>
            <a:srgbClr val="A8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6AEE3-4441-9E4C-989F-979D4FCC8297}"/>
              </a:ext>
            </a:extLst>
          </p:cNvPr>
          <p:cNvSpPr txBox="1"/>
          <p:nvPr/>
        </p:nvSpPr>
        <p:spPr>
          <a:xfrm>
            <a:off x="206379" y="295012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Course Page</a:t>
            </a:r>
          </a:p>
          <a:p>
            <a:r>
              <a:rPr lang="en-US" sz="1100" dirty="0">
                <a:latin typeface="Helvetica" pitchFamily="2" charset="0"/>
              </a:rPr>
              <a:t>VIEW COURSES &gt; EDIT COURSE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D480C5-14A6-354E-A4E2-D8635582AF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9" y="1002152"/>
            <a:ext cx="409577" cy="4069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01C73A-CDE5-DB4D-A914-DA3145D81C7B}"/>
              </a:ext>
            </a:extLst>
          </p:cNvPr>
          <p:cNvSpPr/>
          <p:nvPr/>
        </p:nvSpPr>
        <p:spPr>
          <a:xfrm>
            <a:off x="258551" y="1423920"/>
            <a:ext cx="1351488" cy="698243"/>
          </a:xfrm>
          <a:prstGeom prst="rect">
            <a:avLst/>
          </a:prstGeom>
          <a:solidFill>
            <a:srgbClr val="A8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4B30D2-9086-7644-982A-62B7BC631648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258551" y="1773042"/>
            <a:ext cx="1351488" cy="0"/>
          </a:xfrm>
          <a:prstGeom prst="line">
            <a:avLst/>
          </a:prstGeom>
          <a:ln>
            <a:solidFill>
              <a:srgbClr val="718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6EC793-6FC6-B644-82C9-01D3ACAE0002}"/>
              </a:ext>
            </a:extLst>
          </p:cNvPr>
          <p:cNvSpPr txBox="1"/>
          <p:nvPr/>
        </p:nvSpPr>
        <p:spPr>
          <a:xfrm>
            <a:off x="327873" y="1495565"/>
            <a:ext cx="1768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180AC"/>
                </a:solidFill>
                <a:latin typeface="Helvetica" pitchFamily="2" charset="0"/>
              </a:rPr>
              <a:t>ADD COURSE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E7604C-5C14-7E47-B82E-2F13FF0EE9D7}"/>
              </a:ext>
            </a:extLst>
          </p:cNvPr>
          <p:cNvSpPr txBox="1"/>
          <p:nvPr/>
        </p:nvSpPr>
        <p:spPr>
          <a:xfrm>
            <a:off x="243208" y="1820571"/>
            <a:ext cx="1768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180AC"/>
                </a:solidFill>
                <a:latin typeface="Helvetica" pitchFamily="2" charset="0"/>
              </a:rPr>
              <a:t>VIEW COURSES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750C40-5718-3541-B255-125812EC6E42}"/>
              </a:ext>
            </a:extLst>
          </p:cNvPr>
          <p:cNvSpPr txBox="1"/>
          <p:nvPr/>
        </p:nvSpPr>
        <p:spPr>
          <a:xfrm>
            <a:off x="2476882" y="1615403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course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0214A5-9928-634E-8737-AF5504FA59E3}"/>
              </a:ext>
            </a:extLst>
          </p:cNvPr>
          <p:cNvSpPr txBox="1"/>
          <p:nvPr/>
        </p:nvSpPr>
        <p:spPr>
          <a:xfrm>
            <a:off x="3976275" y="1637050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course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94D614-BD6A-FD46-90C9-9716E21C1EBE}"/>
              </a:ext>
            </a:extLst>
          </p:cNvPr>
          <p:cNvSpPr txBox="1"/>
          <p:nvPr/>
        </p:nvSpPr>
        <p:spPr>
          <a:xfrm>
            <a:off x="5248295" y="1615402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lecture section 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96AE9-71E1-4147-A196-F9B29D460D91}"/>
              </a:ext>
            </a:extLst>
          </p:cNvPr>
          <p:cNvSpPr txBox="1"/>
          <p:nvPr/>
        </p:nvSpPr>
        <p:spPr>
          <a:xfrm>
            <a:off x="6942658" y="1615401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lab section 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9125DD-084F-C242-B990-E8C4CE23BC87}"/>
              </a:ext>
            </a:extLst>
          </p:cNvPr>
          <p:cNvSpPr txBox="1"/>
          <p:nvPr/>
        </p:nvSpPr>
        <p:spPr>
          <a:xfrm>
            <a:off x="2476881" y="1959071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Helvetica" pitchFamily="2" charset="0"/>
              </a:rPr>
              <a:t>Circuits 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334ED6-93D9-024D-AC0D-D8014318B3D4}"/>
              </a:ext>
            </a:extLst>
          </p:cNvPr>
          <p:cNvSpPr txBox="1"/>
          <p:nvPr/>
        </p:nvSpPr>
        <p:spPr>
          <a:xfrm>
            <a:off x="3976274" y="1979738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2400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6BFA8F-6CD8-7941-B00C-565FB7214F3F}"/>
              </a:ext>
            </a:extLst>
          </p:cNvPr>
          <p:cNvSpPr txBox="1"/>
          <p:nvPr/>
        </p:nvSpPr>
        <p:spPr>
          <a:xfrm>
            <a:off x="5264797" y="1975486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10D02-0944-B746-A8C1-607BE54C91C4}"/>
              </a:ext>
            </a:extLst>
          </p:cNvPr>
          <p:cNvSpPr txBox="1"/>
          <p:nvPr/>
        </p:nvSpPr>
        <p:spPr>
          <a:xfrm>
            <a:off x="6942273" y="1975486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L01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CC52D4-E084-0743-BA8E-B949A1F12EA2}"/>
              </a:ext>
            </a:extLst>
          </p:cNvPr>
          <p:cNvSpPr txBox="1"/>
          <p:nvPr/>
        </p:nvSpPr>
        <p:spPr>
          <a:xfrm>
            <a:off x="5264797" y="2459477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002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EB4453-2B09-F544-B1DE-0EABD46C3F68}"/>
              </a:ext>
            </a:extLst>
          </p:cNvPr>
          <p:cNvSpPr txBox="1"/>
          <p:nvPr/>
        </p:nvSpPr>
        <p:spPr>
          <a:xfrm>
            <a:off x="6942273" y="2459477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L02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E9E829F-E17F-B645-8BB4-DE4B9BCB3CCB}"/>
              </a:ext>
            </a:extLst>
          </p:cNvPr>
          <p:cNvSpPr/>
          <p:nvPr/>
        </p:nvSpPr>
        <p:spPr>
          <a:xfrm>
            <a:off x="9264805" y="6058927"/>
            <a:ext cx="2319338" cy="321733"/>
          </a:xfrm>
          <a:prstGeom prst="roundRect">
            <a:avLst/>
          </a:prstGeom>
          <a:solidFill>
            <a:srgbClr val="E49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E49273"/>
                </a:solidFill>
              </a:ln>
              <a:solidFill>
                <a:srgbClr val="E49273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B58664-002E-3B4A-9136-C81B19AB9E8A}"/>
              </a:ext>
            </a:extLst>
          </p:cNvPr>
          <p:cNvSpPr txBox="1"/>
          <p:nvPr/>
        </p:nvSpPr>
        <p:spPr>
          <a:xfrm>
            <a:off x="9578314" y="6072883"/>
            <a:ext cx="2543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SAVE &amp; SUBMIT 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  <a:sym typeface="Wingdings" pitchFamily="2" charset="2"/>
              </a:rPr>
              <a:t> </a:t>
            </a:r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D1E5DA8-99AF-8147-AA44-E8D601924FB5}"/>
              </a:ext>
            </a:extLst>
          </p:cNvPr>
          <p:cNvSpPr txBox="1"/>
          <p:nvPr/>
        </p:nvSpPr>
        <p:spPr>
          <a:xfrm>
            <a:off x="243208" y="2491928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Features:</a:t>
            </a:r>
          </a:p>
          <a:p>
            <a:r>
              <a:rPr lang="en-US" sz="1100" dirty="0">
                <a:latin typeface="Helvetica" pitchFamily="2" charset="0"/>
              </a:rPr>
              <a:t>double click on a field to edit its contents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F72BFA-5A70-D743-8EEA-C821C9A3287E}"/>
              </a:ext>
            </a:extLst>
          </p:cNvPr>
          <p:cNvSpPr txBox="1"/>
          <p:nvPr/>
        </p:nvSpPr>
        <p:spPr>
          <a:xfrm>
            <a:off x="2472795" y="1183243"/>
            <a:ext cx="1069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FALL 2018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43BC7E-6D0A-6946-97FB-06B01666A267}"/>
              </a:ext>
            </a:extLst>
          </p:cNvPr>
          <p:cNvSpPr/>
          <p:nvPr/>
        </p:nvSpPr>
        <p:spPr>
          <a:xfrm>
            <a:off x="2256896" y="279766"/>
            <a:ext cx="9486900" cy="695463"/>
          </a:xfrm>
          <a:prstGeom prst="rect">
            <a:avLst/>
          </a:prstGeom>
          <a:solidFill>
            <a:srgbClr val="7180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ECC77B-3A5F-5348-BD69-09E68299AF8C}"/>
              </a:ext>
            </a:extLst>
          </p:cNvPr>
          <p:cNvSpPr txBox="1"/>
          <p:nvPr/>
        </p:nvSpPr>
        <p:spPr>
          <a:xfrm>
            <a:off x="9457796" y="459431"/>
            <a:ext cx="225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A8D0DB"/>
                </a:solidFill>
                <a:latin typeface="Helvetica" pitchFamily="2" charset="0"/>
              </a:rPr>
              <a:t>COURSEBASE </a:t>
            </a:r>
            <a:r>
              <a:rPr lang="en-US" sz="1100" i="1" dirty="0">
                <a:solidFill>
                  <a:srgbClr val="A8D0DB"/>
                </a:solidFill>
                <a:latin typeface="Helvetica" pitchFamily="2" charset="0"/>
              </a:rPr>
              <a:t>TXST</a:t>
            </a:r>
            <a:endParaRPr lang="en-US" i="1" dirty="0">
              <a:solidFill>
                <a:srgbClr val="A8D0DB"/>
              </a:solidFill>
              <a:latin typeface="Helvetica" pitchFamily="2" charset="0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EFFA75E4-6770-3F41-9441-938019450748}"/>
              </a:ext>
            </a:extLst>
          </p:cNvPr>
          <p:cNvPicPr/>
          <p:nvPr/>
        </p:nvPicPr>
        <p:blipFill>
          <a:blip r:embed="rId3">
            <a:duotone>
              <a:prstClr val="black"/>
              <a:srgbClr val="E4927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95" y="393271"/>
            <a:ext cx="444500" cy="444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B6496B2C-8D44-4746-83F1-1DE0950F70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93" y="430855"/>
            <a:ext cx="409577" cy="406916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4AF5DD1-4378-EE4F-ADC6-6AC3EE42E1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68" y="393271"/>
            <a:ext cx="427040" cy="4445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1136A220-F6A8-8F49-A7FB-80931D32B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606" y="430855"/>
            <a:ext cx="400581" cy="4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9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40A1E5-F8DB-284A-BC64-A3C701F431F7}"/>
              </a:ext>
            </a:extLst>
          </p:cNvPr>
          <p:cNvSpPr/>
          <p:nvPr/>
        </p:nvSpPr>
        <p:spPr>
          <a:xfrm>
            <a:off x="2256896" y="283105"/>
            <a:ext cx="9486900" cy="6229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7BA50DC-A000-0343-92EF-F1B1373F0A9A}"/>
              </a:ext>
            </a:extLst>
          </p:cNvPr>
          <p:cNvSpPr/>
          <p:nvPr/>
        </p:nvSpPr>
        <p:spPr>
          <a:xfrm>
            <a:off x="11621345" y="1062566"/>
            <a:ext cx="45719" cy="2296585"/>
          </a:xfrm>
          <a:prstGeom prst="roundRect">
            <a:avLst/>
          </a:prstGeom>
          <a:solidFill>
            <a:srgbClr val="A8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1A2A7-E146-564B-A746-D1C047FD8362}"/>
              </a:ext>
            </a:extLst>
          </p:cNvPr>
          <p:cNvSpPr txBox="1"/>
          <p:nvPr/>
        </p:nvSpPr>
        <p:spPr>
          <a:xfrm>
            <a:off x="206379" y="295012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Professor Page</a:t>
            </a:r>
          </a:p>
          <a:p>
            <a:r>
              <a:rPr lang="en-US" sz="1100" dirty="0">
                <a:latin typeface="Helvetica" pitchFamily="2" charset="0"/>
              </a:rPr>
              <a:t>ADD PROFESSOR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648DE-1501-4148-9D2F-E667D255FDEE}"/>
              </a:ext>
            </a:extLst>
          </p:cNvPr>
          <p:cNvSpPr/>
          <p:nvPr/>
        </p:nvSpPr>
        <p:spPr>
          <a:xfrm>
            <a:off x="259820" y="1280876"/>
            <a:ext cx="1597555" cy="698243"/>
          </a:xfrm>
          <a:prstGeom prst="rect">
            <a:avLst/>
          </a:prstGeom>
          <a:solidFill>
            <a:srgbClr val="A8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E6BC7E-89B1-FC40-A6A5-1A1AB73906FF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259820" y="1629998"/>
            <a:ext cx="1597555" cy="0"/>
          </a:xfrm>
          <a:prstGeom prst="line">
            <a:avLst/>
          </a:prstGeom>
          <a:ln>
            <a:solidFill>
              <a:srgbClr val="718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FCD16D-2A37-964A-A9BD-4500216063ED}"/>
              </a:ext>
            </a:extLst>
          </p:cNvPr>
          <p:cNvSpPr txBox="1"/>
          <p:nvPr/>
        </p:nvSpPr>
        <p:spPr>
          <a:xfrm>
            <a:off x="301630" y="1337131"/>
            <a:ext cx="1768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180AC"/>
                </a:solidFill>
                <a:latin typeface="Helvetica" pitchFamily="2" charset="0"/>
              </a:rPr>
              <a:t>ADD PROFESSOR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1526C-D742-FF4A-B3C6-CA775A2D7DA1}"/>
              </a:ext>
            </a:extLst>
          </p:cNvPr>
          <p:cNvSpPr txBox="1"/>
          <p:nvPr/>
        </p:nvSpPr>
        <p:spPr>
          <a:xfrm>
            <a:off x="220667" y="1678986"/>
            <a:ext cx="1768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180AC"/>
                </a:solidFill>
                <a:latin typeface="Helvetica" pitchFamily="2" charset="0"/>
              </a:rPr>
              <a:t>VIEW PROFESSORS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BD9454-85CD-C44F-A84B-FDBA8A3DCC67}"/>
              </a:ext>
            </a:extLst>
          </p:cNvPr>
          <p:cNvSpPr txBox="1"/>
          <p:nvPr/>
        </p:nvSpPr>
        <p:spPr>
          <a:xfrm>
            <a:off x="2472795" y="1183243"/>
            <a:ext cx="3995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ADD A PROFESSOR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C240F1-21CE-2644-B99D-4F89F5D7DEC9}"/>
              </a:ext>
            </a:extLst>
          </p:cNvPr>
          <p:cNvSpPr txBox="1"/>
          <p:nvPr/>
        </p:nvSpPr>
        <p:spPr>
          <a:xfrm>
            <a:off x="2472795" y="1604479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professor name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74F49B5-BCE9-8F48-86B7-3DE9748F3617}"/>
              </a:ext>
            </a:extLst>
          </p:cNvPr>
          <p:cNvSpPr/>
          <p:nvPr/>
        </p:nvSpPr>
        <p:spPr>
          <a:xfrm>
            <a:off x="2552962" y="1864545"/>
            <a:ext cx="2319338" cy="182880"/>
          </a:xfrm>
          <a:prstGeom prst="roundRect">
            <a:avLst/>
          </a:prstGeom>
          <a:solidFill>
            <a:srgbClr val="A8D0DB"/>
          </a:solidFill>
          <a:ln>
            <a:solidFill>
              <a:srgbClr val="718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DBD4C9-8DC1-4844-B4E7-9D7576C08A54}"/>
              </a:ext>
            </a:extLst>
          </p:cNvPr>
          <p:cNvSpPr txBox="1"/>
          <p:nvPr/>
        </p:nvSpPr>
        <p:spPr>
          <a:xfrm>
            <a:off x="2459590" y="2218802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Net ID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8263BBF-CCBE-F142-8A34-295777FBAD61}"/>
              </a:ext>
            </a:extLst>
          </p:cNvPr>
          <p:cNvSpPr/>
          <p:nvPr/>
        </p:nvSpPr>
        <p:spPr>
          <a:xfrm>
            <a:off x="2539757" y="2478868"/>
            <a:ext cx="2319338" cy="182880"/>
          </a:xfrm>
          <a:prstGeom prst="roundRect">
            <a:avLst/>
          </a:prstGeom>
          <a:solidFill>
            <a:srgbClr val="A8D0DB"/>
          </a:solidFill>
          <a:ln>
            <a:solidFill>
              <a:srgbClr val="718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DDFB7-82DD-544B-85AB-316C937A98A6}"/>
              </a:ext>
            </a:extLst>
          </p:cNvPr>
          <p:cNvSpPr txBox="1"/>
          <p:nvPr/>
        </p:nvSpPr>
        <p:spPr>
          <a:xfrm>
            <a:off x="2472795" y="2835252"/>
            <a:ext cx="1712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semesters teaching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0B498BA-072D-7A4D-8709-C95D736433F5}"/>
              </a:ext>
            </a:extLst>
          </p:cNvPr>
          <p:cNvSpPr/>
          <p:nvPr/>
        </p:nvSpPr>
        <p:spPr>
          <a:xfrm>
            <a:off x="2552962" y="3337218"/>
            <a:ext cx="156371" cy="163820"/>
          </a:xfrm>
          <a:prstGeom prst="roundRect">
            <a:avLst/>
          </a:prstGeom>
          <a:solidFill>
            <a:srgbClr val="A8D0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8D4BCA-7ABE-9940-837B-DD620AC737BC}"/>
              </a:ext>
            </a:extLst>
          </p:cNvPr>
          <p:cNvSpPr txBox="1"/>
          <p:nvPr/>
        </p:nvSpPr>
        <p:spPr>
          <a:xfrm>
            <a:off x="2459590" y="3888062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# of preps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4E7C2EE-5A4C-3C4E-9CC6-FF9D31BC0EB5}"/>
              </a:ext>
            </a:extLst>
          </p:cNvPr>
          <p:cNvSpPr/>
          <p:nvPr/>
        </p:nvSpPr>
        <p:spPr>
          <a:xfrm>
            <a:off x="2539757" y="4148127"/>
            <a:ext cx="2319338" cy="182880"/>
          </a:xfrm>
          <a:prstGeom prst="roundRect">
            <a:avLst/>
          </a:prstGeom>
          <a:solidFill>
            <a:srgbClr val="A8D0DB"/>
          </a:solidFill>
          <a:ln>
            <a:solidFill>
              <a:srgbClr val="718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E4178FE-DC0C-2747-8BB5-B05D53D265DD}"/>
              </a:ext>
            </a:extLst>
          </p:cNvPr>
          <p:cNvSpPr/>
          <p:nvPr/>
        </p:nvSpPr>
        <p:spPr>
          <a:xfrm>
            <a:off x="2563926" y="3105318"/>
            <a:ext cx="156371" cy="163820"/>
          </a:xfrm>
          <a:prstGeom prst="roundRect">
            <a:avLst/>
          </a:prstGeom>
          <a:solidFill>
            <a:srgbClr val="A8D0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27C238-37FA-4742-B89B-2067451FF273}"/>
              </a:ext>
            </a:extLst>
          </p:cNvPr>
          <p:cNvSpPr txBox="1"/>
          <p:nvPr/>
        </p:nvSpPr>
        <p:spPr>
          <a:xfrm>
            <a:off x="2727849" y="3055660"/>
            <a:ext cx="1712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fall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F6D28C-3BF1-C345-AD3F-478826CC1786}"/>
              </a:ext>
            </a:extLst>
          </p:cNvPr>
          <p:cNvSpPr txBox="1"/>
          <p:nvPr/>
        </p:nvSpPr>
        <p:spPr>
          <a:xfrm>
            <a:off x="2727849" y="3285275"/>
            <a:ext cx="1712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spring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7320727-062F-BC47-91F0-308158D9D695}"/>
              </a:ext>
            </a:extLst>
          </p:cNvPr>
          <p:cNvSpPr/>
          <p:nvPr/>
        </p:nvSpPr>
        <p:spPr>
          <a:xfrm>
            <a:off x="2553838" y="3588458"/>
            <a:ext cx="156371" cy="163820"/>
          </a:xfrm>
          <a:prstGeom prst="roundRect">
            <a:avLst/>
          </a:prstGeom>
          <a:solidFill>
            <a:srgbClr val="A8D0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7B04F5-726F-3F43-8C69-D70E0515A39D}"/>
              </a:ext>
            </a:extLst>
          </p:cNvPr>
          <p:cNvSpPr txBox="1"/>
          <p:nvPr/>
        </p:nvSpPr>
        <p:spPr>
          <a:xfrm>
            <a:off x="2727849" y="3537878"/>
            <a:ext cx="1712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summer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7EEA8-E4D1-DC41-B6F4-421EAE19899F}"/>
              </a:ext>
            </a:extLst>
          </p:cNvPr>
          <p:cNvSpPr txBox="1"/>
          <p:nvPr/>
        </p:nvSpPr>
        <p:spPr>
          <a:xfrm>
            <a:off x="2459590" y="4446635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available courses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D125021-7E99-9C4B-A3A9-65A764B530D1}"/>
              </a:ext>
            </a:extLst>
          </p:cNvPr>
          <p:cNvSpPr/>
          <p:nvPr/>
        </p:nvSpPr>
        <p:spPr>
          <a:xfrm>
            <a:off x="2539757" y="4706700"/>
            <a:ext cx="2319338" cy="182880"/>
          </a:xfrm>
          <a:prstGeom prst="roundRect">
            <a:avLst/>
          </a:prstGeom>
          <a:solidFill>
            <a:srgbClr val="A8D0DB"/>
          </a:solidFill>
          <a:ln>
            <a:solidFill>
              <a:srgbClr val="718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03BACCC-ABC6-EB42-AB5F-0007B9120D5E}"/>
              </a:ext>
            </a:extLst>
          </p:cNvPr>
          <p:cNvSpPr/>
          <p:nvPr/>
        </p:nvSpPr>
        <p:spPr>
          <a:xfrm>
            <a:off x="9302007" y="6083831"/>
            <a:ext cx="2319338" cy="321733"/>
          </a:xfrm>
          <a:prstGeom prst="roundRect">
            <a:avLst/>
          </a:prstGeom>
          <a:solidFill>
            <a:srgbClr val="E49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E49273"/>
                </a:solidFill>
              </a:ln>
              <a:solidFill>
                <a:srgbClr val="E49273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F103A0-BB6A-E940-A23A-D375BD7B0AAB}"/>
              </a:ext>
            </a:extLst>
          </p:cNvPr>
          <p:cNvSpPr txBox="1"/>
          <p:nvPr/>
        </p:nvSpPr>
        <p:spPr>
          <a:xfrm>
            <a:off x="10123543" y="6097787"/>
            <a:ext cx="768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ADD 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  <a:sym typeface="Wingdings" pitchFamily="2" charset="2"/>
              </a:rPr>
              <a:t> </a:t>
            </a:r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DA8C844-4B91-3247-8A9D-1DAC15392E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1" y="812373"/>
            <a:ext cx="427040" cy="444500"/>
          </a:xfrm>
          <a:prstGeom prst="rect">
            <a:avLst/>
          </a:prstGeom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66C63D9-F08C-DC4A-AD05-B3B2ED49BD46}"/>
              </a:ext>
            </a:extLst>
          </p:cNvPr>
          <p:cNvSpPr/>
          <p:nvPr/>
        </p:nvSpPr>
        <p:spPr>
          <a:xfrm>
            <a:off x="4939262" y="4706700"/>
            <a:ext cx="202694" cy="182880"/>
          </a:xfrm>
          <a:prstGeom prst="roundRect">
            <a:avLst/>
          </a:prstGeom>
          <a:noFill/>
          <a:ln>
            <a:solidFill>
              <a:srgbClr val="718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7A2160-7CB3-D54C-97B3-96F7BE98719B}"/>
              </a:ext>
            </a:extLst>
          </p:cNvPr>
          <p:cNvSpPr txBox="1"/>
          <p:nvPr/>
        </p:nvSpPr>
        <p:spPr>
          <a:xfrm>
            <a:off x="4916247" y="4659640"/>
            <a:ext cx="242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B4570"/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022ED6-8EA1-A64A-9EDC-89F30AB6A440}"/>
              </a:ext>
            </a:extLst>
          </p:cNvPr>
          <p:cNvSpPr txBox="1"/>
          <p:nvPr/>
        </p:nvSpPr>
        <p:spPr>
          <a:xfrm>
            <a:off x="243208" y="2491928"/>
            <a:ext cx="182880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Features:</a:t>
            </a:r>
          </a:p>
          <a:p>
            <a:endParaRPr lang="en-US" sz="1100" dirty="0">
              <a:latin typeface="Helvetica" pitchFamily="2" charset="0"/>
            </a:endParaRPr>
          </a:p>
          <a:p>
            <a:endParaRPr lang="en-US" sz="1100" dirty="0">
              <a:latin typeface="Helvetica" pitchFamily="2" charset="0"/>
            </a:endParaRPr>
          </a:p>
          <a:p>
            <a:r>
              <a:rPr lang="en-US" sz="1100" dirty="0">
                <a:latin typeface="Helvetica" pitchFamily="2" charset="0"/>
              </a:rPr>
              <a:t>when you hover over the ‘+’ button, the ”add course” prompt appears. click the ‘+’ button to add the course </a:t>
            </a:r>
          </a:p>
          <a:p>
            <a:endParaRPr lang="en-US" sz="1100" dirty="0">
              <a:latin typeface="Helvetica" pitchFamily="2" charset="0"/>
            </a:endParaRPr>
          </a:p>
          <a:p>
            <a:r>
              <a:rPr lang="en-US" sz="1100" dirty="0">
                <a:latin typeface="Helvetica" pitchFamily="2" charset="0"/>
              </a:rPr>
              <a:t>available course text field has auto complete feature so that you don’t have to type the entire course name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6C406C0-31DF-5348-93EE-1E38D234D7F2}"/>
              </a:ext>
            </a:extLst>
          </p:cNvPr>
          <p:cNvSpPr/>
          <p:nvPr/>
        </p:nvSpPr>
        <p:spPr>
          <a:xfrm>
            <a:off x="299211" y="2903628"/>
            <a:ext cx="202694" cy="182880"/>
          </a:xfrm>
          <a:prstGeom prst="roundRect">
            <a:avLst/>
          </a:prstGeom>
          <a:noFill/>
          <a:ln>
            <a:solidFill>
              <a:srgbClr val="718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056D7F-3F2E-8042-B0A6-46186737FACA}"/>
              </a:ext>
            </a:extLst>
          </p:cNvPr>
          <p:cNvSpPr txBox="1"/>
          <p:nvPr/>
        </p:nvSpPr>
        <p:spPr>
          <a:xfrm>
            <a:off x="259820" y="2856917"/>
            <a:ext cx="242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B4570"/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45" name="Off-page Connector 44">
            <a:extLst>
              <a:ext uri="{FF2B5EF4-FFF2-40B4-BE49-F238E27FC236}">
                <a16:creationId xmlns:a16="http://schemas.microsoft.com/office/drawing/2014/main" id="{6A18B263-3661-7245-A77D-BE0A22044205}"/>
              </a:ext>
            </a:extLst>
          </p:cNvPr>
          <p:cNvSpPr/>
          <p:nvPr/>
        </p:nvSpPr>
        <p:spPr>
          <a:xfrm rot="5400000">
            <a:off x="748530" y="2647676"/>
            <a:ext cx="171792" cy="748827"/>
          </a:xfrm>
          <a:prstGeom prst="flowChartOffpageConnector">
            <a:avLst/>
          </a:prstGeom>
          <a:solidFill>
            <a:srgbClr val="A8D0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09F284-62BD-0F4F-BD8C-12303291A512}"/>
              </a:ext>
            </a:extLst>
          </p:cNvPr>
          <p:cNvSpPr txBox="1"/>
          <p:nvPr/>
        </p:nvSpPr>
        <p:spPr>
          <a:xfrm>
            <a:off x="518517" y="2928713"/>
            <a:ext cx="16383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2B4570"/>
                </a:solidFill>
                <a:latin typeface="Helvetica" pitchFamily="2" charset="0"/>
              </a:rPr>
              <a:t>add course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3318C1-3F9C-534E-BCD1-F328728D5A20}"/>
              </a:ext>
            </a:extLst>
          </p:cNvPr>
          <p:cNvSpPr txBox="1"/>
          <p:nvPr/>
        </p:nvSpPr>
        <p:spPr>
          <a:xfrm>
            <a:off x="2554838" y="4656187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2B4570"/>
                </a:solidFill>
                <a:latin typeface="Helvetica" pitchFamily="2" charset="0"/>
              </a:rPr>
              <a:t>course name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C41ABB-BAD4-2B4C-8712-5686302F9BF9}"/>
              </a:ext>
            </a:extLst>
          </p:cNvPr>
          <p:cNvSpPr/>
          <p:nvPr/>
        </p:nvSpPr>
        <p:spPr>
          <a:xfrm>
            <a:off x="2256896" y="283105"/>
            <a:ext cx="9486900" cy="695463"/>
          </a:xfrm>
          <a:prstGeom prst="rect">
            <a:avLst/>
          </a:prstGeom>
          <a:solidFill>
            <a:srgbClr val="7180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D99D07-8299-BE42-A4EB-A62742F8D3BA}"/>
              </a:ext>
            </a:extLst>
          </p:cNvPr>
          <p:cNvSpPr txBox="1"/>
          <p:nvPr/>
        </p:nvSpPr>
        <p:spPr>
          <a:xfrm>
            <a:off x="9457796" y="462770"/>
            <a:ext cx="225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A8D0DB"/>
                </a:solidFill>
                <a:latin typeface="Helvetica" pitchFamily="2" charset="0"/>
              </a:rPr>
              <a:t>COURSEBASE </a:t>
            </a:r>
            <a:r>
              <a:rPr lang="en-US" sz="1100" i="1" dirty="0">
                <a:solidFill>
                  <a:srgbClr val="A8D0DB"/>
                </a:solidFill>
                <a:latin typeface="Helvetica" pitchFamily="2" charset="0"/>
              </a:rPr>
              <a:t>TXST</a:t>
            </a:r>
            <a:endParaRPr lang="en-US" i="1" dirty="0">
              <a:solidFill>
                <a:srgbClr val="A8D0DB"/>
              </a:solidFill>
              <a:latin typeface="Helvetica" pitchFamily="2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4896B0C-8E65-FF4A-AA13-1DDA757B7772}"/>
              </a:ext>
            </a:extLst>
          </p:cNvPr>
          <p:cNvPicPr/>
          <p:nvPr/>
        </p:nvPicPr>
        <p:blipFill>
          <a:blip r:embed="rId3">
            <a:duotone>
              <a:prstClr val="black"/>
              <a:srgbClr val="E4927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95" y="396610"/>
            <a:ext cx="444500" cy="444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45D0728-4E83-E34B-914E-CA848A1BFFF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93" y="434194"/>
            <a:ext cx="409577" cy="40691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E1EFD0B-0560-7945-95D4-1CB5A9C468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68" y="396610"/>
            <a:ext cx="427040" cy="444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3EF12F4-20B8-7B4E-8E6C-9416DE454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606" y="431521"/>
            <a:ext cx="400581" cy="4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4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BB0EDD15-3C37-E741-B395-9B803837DC63}"/>
              </a:ext>
            </a:extLst>
          </p:cNvPr>
          <p:cNvSpPr/>
          <p:nvPr/>
        </p:nvSpPr>
        <p:spPr>
          <a:xfrm>
            <a:off x="2256896" y="283105"/>
            <a:ext cx="9486900" cy="6229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EB849BF-9394-3C42-8AE3-82C0B628BA9A}"/>
              </a:ext>
            </a:extLst>
          </p:cNvPr>
          <p:cNvSpPr/>
          <p:nvPr/>
        </p:nvSpPr>
        <p:spPr>
          <a:xfrm>
            <a:off x="11621345" y="1062566"/>
            <a:ext cx="45719" cy="2296585"/>
          </a:xfrm>
          <a:prstGeom prst="roundRect">
            <a:avLst/>
          </a:prstGeom>
          <a:solidFill>
            <a:srgbClr val="A8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78825D-A6C0-0945-8382-C23C2FCC6512}"/>
              </a:ext>
            </a:extLst>
          </p:cNvPr>
          <p:cNvSpPr txBox="1"/>
          <p:nvPr/>
        </p:nvSpPr>
        <p:spPr>
          <a:xfrm>
            <a:off x="206379" y="295012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Professor Page</a:t>
            </a:r>
          </a:p>
          <a:p>
            <a:r>
              <a:rPr lang="en-US" sz="1100" dirty="0">
                <a:latin typeface="Helvetica" pitchFamily="2" charset="0"/>
              </a:rPr>
              <a:t>VIEW PROFESSORS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A559A6-AA22-884B-9F3A-BC7061ABEB34}"/>
              </a:ext>
            </a:extLst>
          </p:cNvPr>
          <p:cNvSpPr txBox="1"/>
          <p:nvPr/>
        </p:nvSpPr>
        <p:spPr>
          <a:xfrm>
            <a:off x="2930003" y="1183244"/>
            <a:ext cx="1069975" cy="307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FALL 2018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16A623-0828-3245-9B00-EBBAC9672EB3}"/>
              </a:ext>
            </a:extLst>
          </p:cNvPr>
          <p:cNvSpPr txBox="1"/>
          <p:nvPr/>
        </p:nvSpPr>
        <p:spPr>
          <a:xfrm>
            <a:off x="2394776" y="1616305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professor name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2E06A1-4FDD-984F-B11C-8CB8A89DDFA1}"/>
              </a:ext>
            </a:extLst>
          </p:cNvPr>
          <p:cNvSpPr txBox="1"/>
          <p:nvPr/>
        </p:nvSpPr>
        <p:spPr>
          <a:xfrm>
            <a:off x="3894169" y="1637952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Net ID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FC7BBE-A807-A746-A86E-E411DA6DD5B5}"/>
              </a:ext>
            </a:extLst>
          </p:cNvPr>
          <p:cNvSpPr txBox="1"/>
          <p:nvPr/>
        </p:nvSpPr>
        <p:spPr>
          <a:xfrm>
            <a:off x="4911682" y="1630758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# of preps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5BEA04D-462A-4649-9DAA-05E4BBADF4CA}"/>
              </a:ext>
            </a:extLst>
          </p:cNvPr>
          <p:cNvSpPr txBox="1"/>
          <p:nvPr/>
        </p:nvSpPr>
        <p:spPr>
          <a:xfrm>
            <a:off x="5954084" y="1669495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available courses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B591DF-D9E2-4F4C-9272-7E1927BF7C3C}"/>
              </a:ext>
            </a:extLst>
          </p:cNvPr>
          <p:cNvSpPr txBox="1"/>
          <p:nvPr/>
        </p:nvSpPr>
        <p:spPr>
          <a:xfrm>
            <a:off x="2406025" y="2410143"/>
            <a:ext cx="1285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Helvetica" pitchFamily="2" charset="0"/>
              </a:rPr>
              <a:t>Michael L. Casey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F187713-DB14-A446-8169-72FD0A26A724}"/>
              </a:ext>
            </a:extLst>
          </p:cNvPr>
          <p:cNvSpPr txBox="1"/>
          <p:nvPr/>
        </p:nvSpPr>
        <p:spPr>
          <a:xfrm>
            <a:off x="3891659" y="2493926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mlc1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5F027B5-C21D-9B4D-8A68-2728CDA6359F}"/>
              </a:ext>
            </a:extLst>
          </p:cNvPr>
          <p:cNvSpPr txBox="1"/>
          <p:nvPr/>
        </p:nvSpPr>
        <p:spPr>
          <a:xfrm>
            <a:off x="5183108" y="2493926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2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8D1CD79-F5BB-A34F-8D33-CFF03768B595}"/>
              </a:ext>
            </a:extLst>
          </p:cNvPr>
          <p:cNvGrpSpPr/>
          <p:nvPr/>
        </p:nvGrpSpPr>
        <p:grpSpPr>
          <a:xfrm>
            <a:off x="6012933" y="2550738"/>
            <a:ext cx="1737625" cy="262153"/>
            <a:chOff x="8439050" y="1972903"/>
            <a:chExt cx="1392124" cy="18288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769AB45-9399-C447-B53A-A39B9726451B}"/>
                </a:ext>
              </a:extLst>
            </p:cNvPr>
            <p:cNvSpPr/>
            <p:nvPr/>
          </p:nvSpPr>
          <p:spPr>
            <a:xfrm>
              <a:off x="8439050" y="1972903"/>
              <a:ext cx="1392124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37A74"/>
                </a:solidFill>
              </a:endParaRPr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B5369064-ED52-084F-A19B-B993B01453BB}"/>
                </a:ext>
              </a:extLst>
            </p:cNvPr>
            <p:cNvSpPr/>
            <p:nvPr/>
          </p:nvSpPr>
          <p:spPr>
            <a:xfrm rot="10800000">
              <a:off x="9674699" y="2015766"/>
              <a:ext cx="112231" cy="9945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37A74"/>
                </a:solidFill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ABF6231-B355-E741-8BC3-6C219F6F15DB}"/>
              </a:ext>
            </a:extLst>
          </p:cNvPr>
          <p:cNvSpPr txBox="1"/>
          <p:nvPr/>
        </p:nvSpPr>
        <p:spPr>
          <a:xfrm>
            <a:off x="6025644" y="2558693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Circuits I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D21CCD5-5DCD-C945-A863-259388DF4A32}"/>
              </a:ext>
            </a:extLst>
          </p:cNvPr>
          <p:cNvGrpSpPr/>
          <p:nvPr/>
        </p:nvGrpSpPr>
        <p:grpSpPr>
          <a:xfrm>
            <a:off x="6012933" y="3045889"/>
            <a:ext cx="1737625" cy="262153"/>
            <a:chOff x="8439050" y="1972903"/>
            <a:chExt cx="1392124" cy="18288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1EA1C0F-A716-664D-8BC8-A01035C293AA}"/>
                </a:ext>
              </a:extLst>
            </p:cNvPr>
            <p:cNvSpPr/>
            <p:nvPr/>
          </p:nvSpPr>
          <p:spPr>
            <a:xfrm>
              <a:off x="8439050" y="1972903"/>
              <a:ext cx="1392124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riangle 106">
              <a:extLst>
                <a:ext uri="{FF2B5EF4-FFF2-40B4-BE49-F238E27FC236}">
                  <a16:creationId xmlns:a16="http://schemas.microsoft.com/office/drawing/2014/main" id="{48F6067E-342C-544C-92A5-DD50EE5509EF}"/>
                </a:ext>
              </a:extLst>
            </p:cNvPr>
            <p:cNvSpPr/>
            <p:nvPr/>
          </p:nvSpPr>
          <p:spPr>
            <a:xfrm rot="10800000">
              <a:off x="9674699" y="2015766"/>
              <a:ext cx="112231" cy="9945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3E1FC-18E7-D448-A624-CB0888A32B60}"/>
              </a:ext>
            </a:extLst>
          </p:cNvPr>
          <p:cNvSpPr txBox="1"/>
          <p:nvPr/>
        </p:nvSpPr>
        <p:spPr>
          <a:xfrm>
            <a:off x="6025644" y="3053844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Electronics II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17967A4-0E22-C845-A61B-89FF1679E5E0}"/>
              </a:ext>
            </a:extLst>
          </p:cNvPr>
          <p:cNvSpPr txBox="1"/>
          <p:nvPr/>
        </p:nvSpPr>
        <p:spPr>
          <a:xfrm>
            <a:off x="2389185" y="3003691"/>
            <a:ext cx="1285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Helvetica" pitchFamily="2" charset="0"/>
              </a:rPr>
              <a:t>Golam Chowdhury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A7E7087-92C0-8340-BA4D-A77394001D3A}"/>
              </a:ext>
            </a:extLst>
          </p:cNvPr>
          <p:cNvSpPr txBox="1"/>
          <p:nvPr/>
        </p:nvSpPr>
        <p:spPr>
          <a:xfrm>
            <a:off x="3888522" y="3022421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gc1 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05008454-7E98-FC43-A625-8676B314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080" y="1253866"/>
            <a:ext cx="152894" cy="152894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8BD47CA-500C-4C4A-A225-8787A23AF6BF}"/>
              </a:ext>
            </a:extLst>
          </p:cNvPr>
          <p:cNvSpPr/>
          <p:nvPr/>
        </p:nvSpPr>
        <p:spPr>
          <a:xfrm>
            <a:off x="2476485" y="1201578"/>
            <a:ext cx="1891762" cy="257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63FE8D8-03ED-ED43-B5E4-F2B86A8678BE}"/>
              </a:ext>
            </a:extLst>
          </p:cNvPr>
          <p:cNvCxnSpPr/>
          <p:nvPr/>
        </p:nvCxnSpPr>
        <p:spPr>
          <a:xfrm>
            <a:off x="4071914" y="1201578"/>
            <a:ext cx="0" cy="257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4AA96F-185C-944C-AA7A-45FD4DC50C7F}"/>
              </a:ext>
            </a:extLst>
          </p:cNvPr>
          <p:cNvCxnSpPr/>
          <p:nvPr/>
        </p:nvCxnSpPr>
        <p:spPr>
          <a:xfrm>
            <a:off x="2766988" y="1194086"/>
            <a:ext cx="0" cy="257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AA94193D-0ABD-8D45-A061-60F177ECB8D3}"/>
              </a:ext>
            </a:extLst>
          </p:cNvPr>
          <p:cNvSpPr txBox="1"/>
          <p:nvPr/>
        </p:nvSpPr>
        <p:spPr>
          <a:xfrm>
            <a:off x="243208" y="2491928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Features:</a:t>
            </a:r>
          </a:p>
          <a:p>
            <a:r>
              <a:rPr lang="en-US" sz="1100" dirty="0">
                <a:latin typeface="Helvetica" pitchFamily="2" charset="0"/>
              </a:rPr>
              <a:t>click professor to edit course details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EA90064D-ECCD-3C46-9F74-75A8C413DD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1" y="805649"/>
            <a:ext cx="427040" cy="444500"/>
          </a:xfrm>
          <a:prstGeom prst="rect">
            <a:avLst/>
          </a:prstGeom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76F1196E-4C22-BD49-9095-375F5FF16684}"/>
              </a:ext>
            </a:extLst>
          </p:cNvPr>
          <p:cNvSpPr/>
          <p:nvPr/>
        </p:nvSpPr>
        <p:spPr>
          <a:xfrm>
            <a:off x="259820" y="1280876"/>
            <a:ext cx="1597555" cy="698243"/>
          </a:xfrm>
          <a:prstGeom prst="rect">
            <a:avLst/>
          </a:prstGeom>
          <a:solidFill>
            <a:srgbClr val="A8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27D8EE7-60D8-1941-B785-F13F5B91997D}"/>
              </a:ext>
            </a:extLst>
          </p:cNvPr>
          <p:cNvCxnSpPr>
            <a:cxnSpLocks/>
            <a:stCxn id="148" idx="1"/>
            <a:endCxn id="148" idx="3"/>
          </p:cNvCxnSpPr>
          <p:nvPr/>
        </p:nvCxnSpPr>
        <p:spPr>
          <a:xfrm>
            <a:off x="259820" y="1629998"/>
            <a:ext cx="1597555" cy="0"/>
          </a:xfrm>
          <a:prstGeom prst="line">
            <a:avLst/>
          </a:prstGeom>
          <a:ln>
            <a:solidFill>
              <a:srgbClr val="718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A09A18A5-8A6E-BE4D-B731-EBA891E630EB}"/>
              </a:ext>
            </a:extLst>
          </p:cNvPr>
          <p:cNvSpPr txBox="1"/>
          <p:nvPr/>
        </p:nvSpPr>
        <p:spPr>
          <a:xfrm>
            <a:off x="301630" y="1337131"/>
            <a:ext cx="1768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180AC"/>
                </a:solidFill>
                <a:latin typeface="Helvetica" pitchFamily="2" charset="0"/>
              </a:rPr>
              <a:t>ADD PROFESSOR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9C55A29-A796-8447-A008-92FA3B4FCAAF}"/>
              </a:ext>
            </a:extLst>
          </p:cNvPr>
          <p:cNvSpPr txBox="1"/>
          <p:nvPr/>
        </p:nvSpPr>
        <p:spPr>
          <a:xfrm>
            <a:off x="220667" y="1678986"/>
            <a:ext cx="1768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180AC"/>
                </a:solidFill>
                <a:latin typeface="Helvetica" pitchFamily="2" charset="0"/>
              </a:rPr>
              <a:t>VIEW PROFESSORS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17E3AC-E0A8-434F-B3CE-627A4148EE49}"/>
              </a:ext>
            </a:extLst>
          </p:cNvPr>
          <p:cNvSpPr txBox="1"/>
          <p:nvPr/>
        </p:nvSpPr>
        <p:spPr>
          <a:xfrm>
            <a:off x="5189706" y="3045925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2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9325FE3-2161-BA4C-A6B1-2AD2673509B3}"/>
              </a:ext>
            </a:extLst>
          </p:cNvPr>
          <p:cNvGrpSpPr/>
          <p:nvPr/>
        </p:nvGrpSpPr>
        <p:grpSpPr>
          <a:xfrm>
            <a:off x="6028713" y="2058842"/>
            <a:ext cx="1737625" cy="262153"/>
            <a:chOff x="8439050" y="1972903"/>
            <a:chExt cx="1392124" cy="18288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4E585BE-A4A2-164D-881B-A27ABABBDCEE}"/>
                </a:ext>
              </a:extLst>
            </p:cNvPr>
            <p:cNvSpPr/>
            <p:nvPr/>
          </p:nvSpPr>
          <p:spPr>
            <a:xfrm>
              <a:off x="8439050" y="1972903"/>
              <a:ext cx="1392124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riangle 157">
              <a:extLst>
                <a:ext uri="{FF2B5EF4-FFF2-40B4-BE49-F238E27FC236}">
                  <a16:creationId xmlns:a16="http://schemas.microsoft.com/office/drawing/2014/main" id="{3AA173F4-6B26-914D-921F-4F939B522B3D}"/>
                </a:ext>
              </a:extLst>
            </p:cNvPr>
            <p:cNvSpPr/>
            <p:nvPr/>
          </p:nvSpPr>
          <p:spPr>
            <a:xfrm rot="10800000">
              <a:off x="9674699" y="2015766"/>
              <a:ext cx="112231" cy="9945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E492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AED670FB-AA4D-BD47-8ED5-757146FB8E95}"/>
              </a:ext>
            </a:extLst>
          </p:cNvPr>
          <p:cNvSpPr txBox="1"/>
          <p:nvPr/>
        </p:nvSpPr>
        <p:spPr>
          <a:xfrm>
            <a:off x="6041424" y="2066797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Intro to VLSI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638F6FE-E406-944C-A3E2-B4562554F6DD}"/>
              </a:ext>
            </a:extLst>
          </p:cNvPr>
          <p:cNvSpPr txBox="1"/>
          <p:nvPr/>
        </p:nvSpPr>
        <p:spPr>
          <a:xfrm>
            <a:off x="2389185" y="2001261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Helvetica" pitchFamily="2" charset="0"/>
              </a:rPr>
              <a:t>Semih Aslan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E107A17-BCF2-F84B-9E92-98087F649458}"/>
              </a:ext>
            </a:extLst>
          </p:cNvPr>
          <p:cNvSpPr txBox="1"/>
          <p:nvPr/>
        </p:nvSpPr>
        <p:spPr>
          <a:xfrm>
            <a:off x="3884363" y="1998938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sa1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786F38D-0E3F-8146-A15F-62FBE74351D0}"/>
              </a:ext>
            </a:extLst>
          </p:cNvPr>
          <p:cNvSpPr txBox="1"/>
          <p:nvPr/>
        </p:nvSpPr>
        <p:spPr>
          <a:xfrm>
            <a:off x="5125202" y="1996909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16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2FE64762-FC84-984D-AE8A-2A9C5232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532135" y="1263003"/>
            <a:ext cx="152894" cy="152894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F6200079-AE4D-8D4D-9B6F-DAC3008F4C9B}"/>
              </a:ext>
            </a:extLst>
          </p:cNvPr>
          <p:cNvSpPr/>
          <p:nvPr/>
        </p:nvSpPr>
        <p:spPr>
          <a:xfrm>
            <a:off x="2256896" y="283105"/>
            <a:ext cx="9486900" cy="695463"/>
          </a:xfrm>
          <a:prstGeom prst="rect">
            <a:avLst/>
          </a:prstGeom>
          <a:solidFill>
            <a:srgbClr val="7180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8E52B1B-D9D2-1A44-8BEE-DEDEC3C2C57A}"/>
              </a:ext>
            </a:extLst>
          </p:cNvPr>
          <p:cNvSpPr txBox="1"/>
          <p:nvPr/>
        </p:nvSpPr>
        <p:spPr>
          <a:xfrm>
            <a:off x="9457796" y="462770"/>
            <a:ext cx="225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A8D0DB"/>
                </a:solidFill>
                <a:latin typeface="Helvetica" pitchFamily="2" charset="0"/>
              </a:rPr>
              <a:t>COURSEBASE </a:t>
            </a:r>
            <a:r>
              <a:rPr lang="en-US" sz="1100" i="1" dirty="0">
                <a:solidFill>
                  <a:srgbClr val="A8D0DB"/>
                </a:solidFill>
                <a:latin typeface="Helvetica" pitchFamily="2" charset="0"/>
              </a:rPr>
              <a:t>TXST</a:t>
            </a:r>
            <a:endParaRPr lang="en-US" i="1" dirty="0">
              <a:solidFill>
                <a:srgbClr val="A8D0DB"/>
              </a:solidFill>
              <a:latin typeface="Helvetica" pitchFamily="2" charset="0"/>
            </a:endParaRP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4D958D5-D454-F54C-AB4E-C5790DB778EE}"/>
              </a:ext>
            </a:extLst>
          </p:cNvPr>
          <p:cNvPicPr/>
          <p:nvPr/>
        </p:nvPicPr>
        <p:blipFill>
          <a:blip r:embed="rId4">
            <a:duotone>
              <a:prstClr val="black"/>
              <a:srgbClr val="E4927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95" y="396610"/>
            <a:ext cx="444500" cy="444500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264830D7-D70E-AF49-9A76-6104F35EC5F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93" y="434194"/>
            <a:ext cx="409577" cy="406916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6F6E4BEB-DF7C-6244-828B-0EE04F938E4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68" y="396610"/>
            <a:ext cx="427040" cy="444500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B5EBD82B-E6A9-B643-8A12-09B601EF97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606" y="431864"/>
            <a:ext cx="400581" cy="4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5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20FAD8-E2F1-F14C-BB06-A01D422EC4FD}"/>
              </a:ext>
            </a:extLst>
          </p:cNvPr>
          <p:cNvSpPr/>
          <p:nvPr/>
        </p:nvSpPr>
        <p:spPr>
          <a:xfrm>
            <a:off x="2256896" y="283105"/>
            <a:ext cx="9486900" cy="6229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CE55242-7355-E54B-941C-EEFB5D1DBFA9}"/>
              </a:ext>
            </a:extLst>
          </p:cNvPr>
          <p:cNvSpPr/>
          <p:nvPr/>
        </p:nvSpPr>
        <p:spPr>
          <a:xfrm>
            <a:off x="11621345" y="1062566"/>
            <a:ext cx="45719" cy="2296585"/>
          </a:xfrm>
          <a:prstGeom prst="roundRect">
            <a:avLst/>
          </a:prstGeom>
          <a:solidFill>
            <a:srgbClr val="A8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E153BCD-83F7-4547-949F-4C813B4B08C9}"/>
              </a:ext>
            </a:extLst>
          </p:cNvPr>
          <p:cNvSpPr/>
          <p:nvPr/>
        </p:nvSpPr>
        <p:spPr>
          <a:xfrm>
            <a:off x="9264805" y="6058927"/>
            <a:ext cx="2319338" cy="321733"/>
          </a:xfrm>
          <a:prstGeom prst="roundRect">
            <a:avLst/>
          </a:prstGeom>
          <a:solidFill>
            <a:srgbClr val="E49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E49273"/>
                </a:solidFill>
              </a:ln>
              <a:solidFill>
                <a:srgbClr val="E4927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7CC9A9-43C7-6E41-9295-7058B35CED6D}"/>
              </a:ext>
            </a:extLst>
          </p:cNvPr>
          <p:cNvSpPr txBox="1"/>
          <p:nvPr/>
        </p:nvSpPr>
        <p:spPr>
          <a:xfrm>
            <a:off x="9578314" y="6072883"/>
            <a:ext cx="2543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SAVE &amp; SUBMIT 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  <a:sym typeface="Wingdings" pitchFamily="2" charset="2"/>
              </a:rPr>
              <a:t> </a:t>
            </a:r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840AA0-0525-934E-8440-B0C572BDDCA0}"/>
              </a:ext>
            </a:extLst>
          </p:cNvPr>
          <p:cNvSpPr txBox="1"/>
          <p:nvPr/>
        </p:nvSpPr>
        <p:spPr>
          <a:xfrm>
            <a:off x="206379" y="295012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Professor Page</a:t>
            </a:r>
          </a:p>
          <a:p>
            <a:r>
              <a:rPr lang="en-US" sz="1100" dirty="0">
                <a:latin typeface="Helvetica" pitchFamily="2" charset="0"/>
              </a:rPr>
              <a:t>VIEW PROFESSORS &gt; EDIT PROFESSOR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0B46DF-05CA-064B-BCE2-5A3CBFA71AD2}"/>
              </a:ext>
            </a:extLst>
          </p:cNvPr>
          <p:cNvSpPr txBox="1"/>
          <p:nvPr/>
        </p:nvSpPr>
        <p:spPr>
          <a:xfrm>
            <a:off x="243208" y="2491928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Features:</a:t>
            </a:r>
          </a:p>
          <a:p>
            <a:r>
              <a:rPr lang="en-US" sz="1100" dirty="0">
                <a:latin typeface="Helvetica" pitchFamily="2" charset="0"/>
              </a:rPr>
              <a:t>double click on a field to edit its contents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15F953F-7966-5D42-B020-ECB77FA8D6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3" y="1006709"/>
            <a:ext cx="427040" cy="4445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F0538E1-C1D3-8B43-8BBE-68BBF5234D4E}"/>
              </a:ext>
            </a:extLst>
          </p:cNvPr>
          <p:cNvSpPr/>
          <p:nvPr/>
        </p:nvSpPr>
        <p:spPr>
          <a:xfrm>
            <a:off x="245532" y="1481936"/>
            <a:ext cx="1597555" cy="698243"/>
          </a:xfrm>
          <a:prstGeom prst="rect">
            <a:avLst/>
          </a:prstGeom>
          <a:solidFill>
            <a:srgbClr val="A8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E3F53CD-D8AE-414F-AEAC-CB2295E09740}"/>
              </a:ext>
            </a:extLst>
          </p:cNvPr>
          <p:cNvCxnSpPr>
            <a:cxnSpLocks/>
            <a:stCxn id="32" idx="1"/>
            <a:endCxn id="32" idx="3"/>
          </p:cNvCxnSpPr>
          <p:nvPr/>
        </p:nvCxnSpPr>
        <p:spPr>
          <a:xfrm>
            <a:off x="245532" y="1831058"/>
            <a:ext cx="1597555" cy="0"/>
          </a:xfrm>
          <a:prstGeom prst="line">
            <a:avLst/>
          </a:prstGeom>
          <a:ln>
            <a:solidFill>
              <a:srgbClr val="718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E645E3-BA3C-8F47-95EE-6E6BFE43BBFC}"/>
              </a:ext>
            </a:extLst>
          </p:cNvPr>
          <p:cNvSpPr txBox="1"/>
          <p:nvPr/>
        </p:nvSpPr>
        <p:spPr>
          <a:xfrm>
            <a:off x="287342" y="1538191"/>
            <a:ext cx="1768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180AC"/>
                </a:solidFill>
                <a:latin typeface="Helvetica" pitchFamily="2" charset="0"/>
              </a:rPr>
              <a:t>ADD PROFESSOR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D570F2-A8B3-0F45-8577-ECDEB3D14E2D}"/>
              </a:ext>
            </a:extLst>
          </p:cNvPr>
          <p:cNvSpPr txBox="1"/>
          <p:nvPr/>
        </p:nvSpPr>
        <p:spPr>
          <a:xfrm>
            <a:off x="206379" y="1880046"/>
            <a:ext cx="1768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180AC"/>
                </a:solidFill>
                <a:latin typeface="Helvetica" pitchFamily="2" charset="0"/>
              </a:rPr>
              <a:t>VIEW PROFESSORS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1580B1-6484-E841-B32A-45C65DAD80B5}"/>
              </a:ext>
            </a:extLst>
          </p:cNvPr>
          <p:cNvSpPr txBox="1"/>
          <p:nvPr/>
        </p:nvSpPr>
        <p:spPr>
          <a:xfrm>
            <a:off x="2389185" y="1200571"/>
            <a:ext cx="1069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FALL 2018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C0E592-2074-0C40-ADEF-374304DCE319}"/>
              </a:ext>
            </a:extLst>
          </p:cNvPr>
          <p:cNvSpPr txBox="1"/>
          <p:nvPr/>
        </p:nvSpPr>
        <p:spPr>
          <a:xfrm>
            <a:off x="2394776" y="1616305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professor name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5D7237-59CE-9742-A1E3-16D86B3D52A5}"/>
              </a:ext>
            </a:extLst>
          </p:cNvPr>
          <p:cNvSpPr txBox="1"/>
          <p:nvPr/>
        </p:nvSpPr>
        <p:spPr>
          <a:xfrm>
            <a:off x="3894169" y="1637952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Net ID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47E599-2084-7843-A5B3-D6D2E59795F0}"/>
              </a:ext>
            </a:extLst>
          </p:cNvPr>
          <p:cNvSpPr txBox="1"/>
          <p:nvPr/>
        </p:nvSpPr>
        <p:spPr>
          <a:xfrm>
            <a:off x="4911682" y="1630758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# of preps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7178FC-E8ED-6A4C-83FF-BBDAD904623D}"/>
              </a:ext>
            </a:extLst>
          </p:cNvPr>
          <p:cNvSpPr txBox="1"/>
          <p:nvPr/>
        </p:nvSpPr>
        <p:spPr>
          <a:xfrm>
            <a:off x="5954084" y="1669495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available courses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CF99AC-57C5-B94F-B6F6-A0ACA35F5363}"/>
              </a:ext>
            </a:extLst>
          </p:cNvPr>
          <p:cNvSpPr txBox="1"/>
          <p:nvPr/>
        </p:nvSpPr>
        <p:spPr>
          <a:xfrm>
            <a:off x="2389185" y="2001261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Helvetica" pitchFamily="2" charset="0"/>
              </a:rPr>
              <a:t>Semih Aslan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AD9F03-AC96-D94D-BF02-B571B53D3DCC}"/>
              </a:ext>
            </a:extLst>
          </p:cNvPr>
          <p:cNvSpPr txBox="1"/>
          <p:nvPr/>
        </p:nvSpPr>
        <p:spPr>
          <a:xfrm>
            <a:off x="3884363" y="1998938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sa1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0B930E-2A66-4C4C-BEBF-DC27C167750E}"/>
              </a:ext>
            </a:extLst>
          </p:cNvPr>
          <p:cNvSpPr txBox="1"/>
          <p:nvPr/>
        </p:nvSpPr>
        <p:spPr>
          <a:xfrm>
            <a:off x="5125202" y="1996909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16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D31372-36C2-BD40-9844-7CAE124B8AEE}"/>
              </a:ext>
            </a:extLst>
          </p:cNvPr>
          <p:cNvSpPr txBox="1"/>
          <p:nvPr/>
        </p:nvSpPr>
        <p:spPr>
          <a:xfrm>
            <a:off x="6238754" y="2315737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Intro to VLSI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183B81E-F4C2-B745-A22B-5A888D11B6C8}"/>
              </a:ext>
            </a:extLst>
          </p:cNvPr>
          <p:cNvSpPr/>
          <p:nvPr/>
        </p:nvSpPr>
        <p:spPr>
          <a:xfrm>
            <a:off x="6032191" y="2378548"/>
            <a:ext cx="156371" cy="163820"/>
          </a:xfrm>
          <a:prstGeom prst="roundRect">
            <a:avLst/>
          </a:prstGeom>
          <a:solidFill>
            <a:srgbClr val="7180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9F76D498-7AE0-FE47-9CAD-4E2E0BFB7A5B}"/>
              </a:ext>
            </a:extLst>
          </p:cNvPr>
          <p:cNvSpPr/>
          <p:nvPr/>
        </p:nvSpPr>
        <p:spPr>
          <a:xfrm>
            <a:off x="6032191" y="2619888"/>
            <a:ext cx="156371" cy="163820"/>
          </a:xfrm>
          <a:prstGeom prst="roundRect">
            <a:avLst/>
          </a:prstGeom>
          <a:solidFill>
            <a:srgbClr val="7180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F9EA2B5-F8A5-2645-A2AC-081177E34CA9}"/>
              </a:ext>
            </a:extLst>
          </p:cNvPr>
          <p:cNvSpPr/>
          <p:nvPr/>
        </p:nvSpPr>
        <p:spPr>
          <a:xfrm>
            <a:off x="6032193" y="2873887"/>
            <a:ext cx="156371" cy="163820"/>
          </a:xfrm>
          <a:prstGeom prst="roundRect">
            <a:avLst/>
          </a:prstGeom>
          <a:solidFill>
            <a:srgbClr val="7180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BE521B-B4F0-FC43-9F98-4EA06EFBD52F}"/>
              </a:ext>
            </a:extLst>
          </p:cNvPr>
          <p:cNvSpPr txBox="1"/>
          <p:nvPr/>
        </p:nvSpPr>
        <p:spPr>
          <a:xfrm>
            <a:off x="6238754" y="2559633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Electronics II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5487F81-B930-1A4A-9C22-0352FB18CFAA}"/>
              </a:ext>
            </a:extLst>
          </p:cNvPr>
          <p:cNvSpPr txBox="1"/>
          <p:nvPr/>
        </p:nvSpPr>
        <p:spPr>
          <a:xfrm>
            <a:off x="6238754" y="2817297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Senior Design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FA6E76-F933-AD48-959D-CE0F4A14A664}"/>
              </a:ext>
            </a:extLst>
          </p:cNvPr>
          <p:cNvSpPr/>
          <p:nvPr/>
        </p:nvSpPr>
        <p:spPr>
          <a:xfrm>
            <a:off x="2256896" y="283105"/>
            <a:ext cx="9486900" cy="695463"/>
          </a:xfrm>
          <a:prstGeom prst="rect">
            <a:avLst/>
          </a:prstGeom>
          <a:solidFill>
            <a:srgbClr val="7180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BE574A-467C-F546-B94E-431CCD404352}"/>
              </a:ext>
            </a:extLst>
          </p:cNvPr>
          <p:cNvSpPr txBox="1"/>
          <p:nvPr/>
        </p:nvSpPr>
        <p:spPr>
          <a:xfrm>
            <a:off x="9457796" y="462770"/>
            <a:ext cx="225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A8D0DB"/>
                </a:solidFill>
                <a:latin typeface="Helvetica" pitchFamily="2" charset="0"/>
              </a:rPr>
              <a:t>COURSEBASE </a:t>
            </a:r>
            <a:r>
              <a:rPr lang="en-US" sz="1100" i="1" dirty="0">
                <a:solidFill>
                  <a:srgbClr val="A8D0DB"/>
                </a:solidFill>
                <a:latin typeface="Helvetica" pitchFamily="2" charset="0"/>
              </a:rPr>
              <a:t>TXST</a:t>
            </a:r>
            <a:endParaRPr lang="en-US" i="1" dirty="0">
              <a:solidFill>
                <a:srgbClr val="A8D0DB"/>
              </a:solidFill>
              <a:latin typeface="Helvetica" pitchFamily="2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1251FD4-5627-BE44-912C-B5EEDB5F992A}"/>
              </a:ext>
            </a:extLst>
          </p:cNvPr>
          <p:cNvPicPr/>
          <p:nvPr/>
        </p:nvPicPr>
        <p:blipFill>
          <a:blip r:embed="rId3">
            <a:duotone>
              <a:prstClr val="black"/>
              <a:srgbClr val="E4927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95" y="396610"/>
            <a:ext cx="444500" cy="4445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6B62846C-C36E-C448-8EC3-203185DD6DB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93" y="434194"/>
            <a:ext cx="409577" cy="40691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EBC9F86A-EBFC-AB4F-800C-FA1A1BFFD1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68" y="396610"/>
            <a:ext cx="427040" cy="444500"/>
          </a:xfrm>
          <a:prstGeom prst="rect">
            <a:avLst/>
          </a:prstGeom>
        </p:spPr>
      </p:pic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7C62DB10-B17C-5948-A6DE-F28E7F23405E}"/>
              </a:ext>
            </a:extLst>
          </p:cNvPr>
          <p:cNvSpPr/>
          <p:nvPr/>
        </p:nvSpPr>
        <p:spPr>
          <a:xfrm>
            <a:off x="6025978" y="2045393"/>
            <a:ext cx="2319338" cy="182880"/>
          </a:xfrm>
          <a:prstGeom prst="roundRect">
            <a:avLst/>
          </a:prstGeom>
          <a:solidFill>
            <a:srgbClr val="A8D0DB"/>
          </a:solidFill>
          <a:ln>
            <a:solidFill>
              <a:srgbClr val="718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6E34D137-35E8-C64C-BAEB-95A19B31C41D}"/>
              </a:ext>
            </a:extLst>
          </p:cNvPr>
          <p:cNvSpPr/>
          <p:nvPr/>
        </p:nvSpPr>
        <p:spPr>
          <a:xfrm>
            <a:off x="8425483" y="2045393"/>
            <a:ext cx="202694" cy="182880"/>
          </a:xfrm>
          <a:prstGeom prst="roundRect">
            <a:avLst/>
          </a:prstGeom>
          <a:noFill/>
          <a:ln>
            <a:solidFill>
              <a:srgbClr val="718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8D3C45-DD29-EE48-8DF3-4EE8C4667AB0}"/>
              </a:ext>
            </a:extLst>
          </p:cNvPr>
          <p:cNvSpPr txBox="1"/>
          <p:nvPr/>
        </p:nvSpPr>
        <p:spPr>
          <a:xfrm>
            <a:off x="8402468" y="1998333"/>
            <a:ext cx="242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B4570"/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2DC15C-8D1A-894E-9497-805FA05F3FED}"/>
              </a:ext>
            </a:extLst>
          </p:cNvPr>
          <p:cNvSpPr txBox="1"/>
          <p:nvPr/>
        </p:nvSpPr>
        <p:spPr>
          <a:xfrm>
            <a:off x="6041059" y="1994880"/>
            <a:ext cx="157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2B4570"/>
                </a:solidFill>
                <a:latin typeface="Helvetica" pitchFamily="2" charset="0"/>
              </a:rPr>
              <a:t>course name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3BE25A5A-CFDA-7544-B9C5-862C280DE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226" y="431521"/>
            <a:ext cx="400581" cy="4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6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7ED9B-4C13-4541-A458-2EC2D4175340}"/>
              </a:ext>
            </a:extLst>
          </p:cNvPr>
          <p:cNvSpPr/>
          <p:nvPr/>
        </p:nvSpPr>
        <p:spPr>
          <a:xfrm>
            <a:off x="2256896" y="283105"/>
            <a:ext cx="9486900" cy="6229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83EC749-779A-2B49-A51A-D2F78ED64112}"/>
              </a:ext>
            </a:extLst>
          </p:cNvPr>
          <p:cNvSpPr/>
          <p:nvPr/>
        </p:nvSpPr>
        <p:spPr>
          <a:xfrm>
            <a:off x="11621345" y="1062566"/>
            <a:ext cx="45719" cy="2296585"/>
          </a:xfrm>
          <a:prstGeom prst="roundRect">
            <a:avLst/>
          </a:prstGeom>
          <a:solidFill>
            <a:srgbClr val="A8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4C4ED3E-525B-054E-A1CD-4B83F5D4F94B}"/>
              </a:ext>
            </a:extLst>
          </p:cNvPr>
          <p:cNvSpPr/>
          <p:nvPr/>
        </p:nvSpPr>
        <p:spPr>
          <a:xfrm>
            <a:off x="9264805" y="6058927"/>
            <a:ext cx="2319338" cy="321733"/>
          </a:xfrm>
          <a:prstGeom prst="roundRect">
            <a:avLst/>
          </a:prstGeom>
          <a:solidFill>
            <a:srgbClr val="E49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E49273"/>
                </a:solidFill>
              </a:ln>
              <a:solidFill>
                <a:srgbClr val="E4927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894CD-25EF-854F-9E44-434A61D5F904}"/>
              </a:ext>
            </a:extLst>
          </p:cNvPr>
          <p:cNvSpPr txBox="1"/>
          <p:nvPr/>
        </p:nvSpPr>
        <p:spPr>
          <a:xfrm>
            <a:off x="9924678" y="6058927"/>
            <a:ext cx="2543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EXPORT 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  <a:sym typeface="Wingdings" pitchFamily="2" charset="2"/>
              </a:rPr>
              <a:t> </a:t>
            </a:r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EB2EA-F3BD-4B4B-B337-A0BDE8DCBEAF}"/>
              </a:ext>
            </a:extLst>
          </p:cNvPr>
          <p:cNvSpPr txBox="1"/>
          <p:nvPr/>
        </p:nvSpPr>
        <p:spPr>
          <a:xfrm>
            <a:off x="206379" y="295012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Export Page</a:t>
            </a:r>
          </a:p>
          <a:p>
            <a:r>
              <a:rPr lang="en-US" sz="1100" dirty="0">
                <a:latin typeface="Helvetica" pitchFamily="2" charset="0"/>
              </a:rPr>
              <a:t>VIEW PROFESSORS &gt; EDIT PROFESSOR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9738E-0B93-9E45-BDAF-044DF0F5715E}"/>
              </a:ext>
            </a:extLst>
          </p:cNvPr>
          <p:cNvSpPr txBox="1"/>
          <p:nvPr/>
        </p:nvSpPr>
        <p:spPr>
          <a:xfrm>
            <a:off x="201059" y="16914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Features:</a:t>
            </a:r>
          </a:p>
          <a:p>
            <a:r>
              <a:rPr lang="en-US" sz="1100" dirty="0">
                <a:latin typeface="Helvetica" pitchFamily="2" charset="0"/>
              </a:rPr>
              <a:t>choose a semester and export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A8139-7C0C-634F-9B8F-A615CD54F310}"/>
              </a:ext>
            </a:extLst>
          </p:cNvPr>
          <p:cNvSpPr txBox="1"/>
          <p:nvPr/>
        </p:nvSpPr>
        <p:spPr>
          <a:xfrm>
            <a:off x="2389185" y="1200571"/>
            <a:ext cx="2351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EXPORT ASSIGNMENTS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400EC6-ED36-3348-BF2E-65E97A45D24A}"/>
              </a:ext>
            </a:extLst>
          </p:cNvPr>
          <p:cNvSpPr txBox="1"/>
          <p:nvPr/>
        </p:nvSpPr>
        <p:spPr>
          <a:xfrm>
            <a:off x="2679358" y="1620777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Fall 2018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44B1377-684A-3941-8E54-27BEAC8ED0DF}"/>
              </a:ext>
            </a:extLst>
          </p:cNvPr>
          <p:cNvSpPr/>
          <p:nvPr/>
        </p:nvSpPr>
        <p:spPr>
          <a:xfrm>
            <a:off x="2472795" y="1683588"/>
            <a:ext cx="156371" cy="163820"/>
          </a:xfrm>
          <a:prstGeom prst="roundRect">
            <a:avLst/>
          </a:prstGeom>
          <a:solidFill>
            <a:srgbClr val="7180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A60E94C-174B-7F42-BCB5-99A2BE9AA53B}"/>
              </a:ext>
            </a:extLst>
          </p:cNvPr>
          <p:cNvSpPr/>
          <p:nvPr/>
        </p:nvSpPr>
        <p:spPr>
          <a:xfrm>
            <a:off x="2472795" y="1924928"/>
            <a:ext cx="156371" cy="163820"/>
          </a:xfrm>
          <a:prstGeom prst="roundRect">
            <a:avLst/>
          </a:prstGeom>
          <a:solidFill>
            <a:srgbClr val="7180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B8B3940-AEBA-1D48-B0BE-CD7D589E0E44}"/>
              </a:ext>
            </a:extLst>
          </p:cNvPr>
          <p:cNvSpPr/>
          <p:nvPr/>
        </p:nvSpPr>
        <p:spPr>
          <a:xfrm>
            <a:off x="2472797" y="2178927"/>
            <a:ext cx="156371" cy="163820"/>
          </a:xfrm>
          <a:prstGeom prst="roundRect">
            <a:avLst/>
          </a:prstGeom>
          <a:solidFill>
            <a:srgbClr val="7180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978B09-DD3A-CC4A-8506-BFFED2A0A159}"/>
              </a:ext>
            </a:extLst>
          </p:cNvPr>
          <p:cNvSpPr txBox="1"/>
          <p:nvPr/>
        </p:nvSpPr>
        <p:spPr>
          <a:xfrm>
            <a:off x="2679358" y="1864673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Spring 2019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8F058-5DC0-7D4A-8113-293BBF9B64A3}"/>
              </a:ext>
            </a:extLst>
          </p:cNvPr>
          <p:cNvSpPr txBox="1"/>
          <p:nvPr/>
        </p:nvSpPr>
        <p:spPr>
          <a:xfrm>
            <a:off x="2679358" y="2122337"/>
            <a:ext cx="1285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Summer 2019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961B58-6650-B54A-A11E-A47895AC8076}"/>
              </a:ext>
            </a:extLst>
          </p:cNvPr>
          <p:cNvSpPr/>
          <p:nvPr/>
        </p:nvSpPr>
        <p:spPr>
          <a:xfrm>
            <a:off x="2256896" y="283105"/>
            <a:ext cx="9486900" cy="695463"/>
          </a:xfrm>
          <a:prstGeom prst="rect">
            <a:avLst/>
          </a:prstGeom>
          <a:solidFill>
            <a:srgbClr val="7180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7A74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50709-1C7F-0A46-AEDE-F018ADE5EF13}"/>
              </a:ext>
            </a:extLst>
          </p:cNvPr>
          <p:cNvSpPr txBox="1"/>
          <p:nvPr/>
        </p:nvSpPr>
        <p:spPr>
          <a:xfrm>
            <a:off x="9457796" y="462770"/>
            <a:ext cx="225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A8D0DB"/>
                </a:solidFill>
                <a:latin typeface="Helvetica" pitchFamily="2" charset="0"/>
              </a:rPr>
              <a:t>COURSEBASE </a:t>
            </a:r>
            <a:r>
              <a:rPr lang="en-US" sz="1100" i="1" dirty="0">
                <a:solidFill>
                  <a:srgbClr val="A8D0DB"/>
                </a:solidFill>
                <a:latin typeface="Helvetica" pitchFamily="2" charset="0"/>
              </a:rPr>
              <a:t>TXST</a:t>
            </a:r>
            <a:endParaRPr lang="en-US" i="1" dirty="0">
              <a:solidFill>
                <a:srgbClr val="A8D0DB"/>
              </a:solidFill>
              <a:latin typeface="Helvetica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5B8EF80-DA24-3043-B082-777C492BC0A7}"/>
              </a:ext>
            </a:extLst>
          </p:cNvPr>
          <p:cNvPicPr/>
          <p:nvPr/>
        </p:nvPicPr>
        <p:blipFill>
          <a:blip r:embed="rId2">
            <a:duotone>
              <a:prstClr val="black"/>
              <a:srgbClr val="E4927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95" y="396610"/>
            <a:ext cx="444500" cy="4445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A52B5F8-6382-4944-9229-089CC839831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93" y="434194"/>
            <a:ext cx="409577" cy="4069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1145B50-0E93-DC4E-B42C-1E2207ACFD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68" y="396610"/>
            <a:ext cx="427040" cy="444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CC5DA5C-6A30-DE4D-884D-D0F9EC933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226" y="431521"/>
            <a:ext cx="400581" cy="40058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6E6703C-CC76-4E49-8D53-482EB6369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08" y="1055136"/>
            <a:ext cx="400581" cy="4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0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461</Words>
  <Application>Microsoft Macintosh PowerPoint</Application>
  <PresentationFormat>Widescreen</PresentationFormat>
  <Paragraphs>198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2018-09-17T16:22:25Z</dcterms:created>
  <dcterms:modified xsi:type="dcterms:W3CDTF">2018-09-19T02:44:22Z</dcterms:modified>
</cp:coreProperties>
</file>