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677efd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677efd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677efd5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677efd5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677efd59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677efd59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SLIDES_API8577878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SLIDES_API8577878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85778783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85778783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SLIDES_API85778783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SLIDES_API85778783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677efd59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677efd59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SLIDES_API85778783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SLIDES_API85778783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677efd59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677efd59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677efd59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677efd59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77efd5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77efd5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77efd5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77efd5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77efd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677efd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77efd5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677efd5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677efd59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677efd59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77efd5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677efd5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77efd5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677efd5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SLIDES_API85778783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SLIDES_API85778783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20300" y="359600"/>
            <a:ext cx="23034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Kubernetes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50" y="1211453"/>
            <a:ext cx="2805699" cy="27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635000" y="1016000"/>
            <a:ext cx="6350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 Short Footnote - Containers (Docker)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35000" y="1651000"/>
            <a:ext cx="63501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Containers are a self-contained unit of software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code and dependencies packaged up into this unit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Essentially a virtual machine designed explicitly for running one piece of software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“It works on my machine”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8471" y="1409700"/>
            <a:ext cx="5191060" cy="22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077" y="3334276"/>
            <a:ext cx="3096074" cy="1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635000" y="1016000"/>
            <a:ext cx="6350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Kubernetes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35000" y="1651000"/>
            <a:ext cx="63501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Open-source system for automating deployment, scaling, and management of containerized applications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Groups containers into units called “pods”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Deployment manifest - declarative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8471" y="1409700"/>
            <a:ext cx="5191060" cy="22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525" y="3088898"/>
            <a:ext cx="1919749" cy="187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635000" y="1016000"/>
            <a:ext cx="6350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Benefits of Kubernetes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635000" y="1651000"/>
            <a:ext cx="63501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Automatic horizontal scaling for efficient resource utilization.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a service needs more resources, you can add extra pods for it and distribution of requests is handled automatically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Cost-effective solution for managing workloads.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Locality awareness enhances performance and reduces latency.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8471" y="1409700"/>
            <a:ext cx="5191060" cy="22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381000" y="1016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Why not just scale vertically?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2438400" y="1714600"/>
            <a:ext cx="190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Vertical scaling reaches capacity, limiting further growth.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010400" y="1651000"/>
            <a:ext cx="190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Horizontal scaling enables automatic expansion for web servers.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3461081"/>
            <a:ext cx="1269999" cy="123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81000" y="635000"/>
            <a:ext cx="3175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4724400" y="1714600"/>
            <a:ext cx="190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Vertical scaling has diminishing returns at high level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99" y="2009149"/>
            <a:ext cx="582368" cy="1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6">
            <a:alphaModFix/>
          </a:blip>
          <a:srcRect b="0" l="10337" r="64936" t="71299"/>
          <a:stretch/>
        </p:blipFill>
        <p:spPr>
          <a:xfrm>
            <a:off x="1960272" y="1936891"/>
            <a:ext cx="348279" cy="31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6">
            <a:alphaModFix/>
          </a:blip>
          <a:srcRect b="0" l="10337" r="64936" t="71299"/>
          <a:stretch/>
        </p:blipFill>
        <p:spPr>
          <a:xfrm>
            <a:off x="1960272" y="2225544"/>
            <a:ext cx="348279" cy="31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6">
            <a:alphaModFix/>
          </a:blip>
          <a:srcRect b="0" l="10337" r="64936" t="71299"/>
          <a:stretch/>
        </p:blipFill>
        <p:spPr>
          <a:xfrm>
            <a:off x="1960272" y="2514197"/>
            <a:ext cx="348279" cy="313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5"/>
          <p:cNvCxnSpPr>
            <a:stCxn id="230" idx="1"/>
            <a:endCxn id="229" idx="3"/>
          </p:cNvCxnSpPr>
          <p:nvPr/>
        </p:nvCxnSpPr>
        <p:spPr>
          <a:xfrm flipH="1">
            <a:off x="789372" y="2093855"/>
            <a:ext cx="11709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25"/>
          <p:cNvCxnSpPr>
            <a:stCxn id="231" idx="1"/>
            <a:endCxn id="229" idx="3"/>
          </p:cNvCxnSpPr>
          <p:nvPr/>
        </p:nvCxnSpPr>
        <p:spPr>
          <a:xfrm flipH="1">
            <a:off x="789372" y="2382508"/>
            <a:ext cx="11709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25"/>
          <p:cNvCxnSpPr>
            <a:stCxn id="232" idx="1"/>
            <a:endCxn id="229" idx="3"/>
          </p:cNvCxnSpPr>
          <p:nvPr/>
        </p:nvCxnSpPr>
        <p:spPr>
          <a:xfrm rot="10800000">
            <a:off x="789372" y="2548461"/>
            <a:ext cx="11709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36" name="Google Shape;2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608" y="1798625"/>
            <a:ext cx="548659" cy="27043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1938025" y="4684958"/>
            <a:ext cx="896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508000" y="1016000"/>
            <a:ext cx="5715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Web Server Scaling with Subdomains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08000" y="1651000"/>
            <a:ext cx="36285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Kubernetes allows you to configure separate deployments for each region using subdomains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Automatic scaling ensures seamless performance under heavy </a:t>
            </a:r>
            <a:r>
              <a:rPr lang="en" sz="1800">
                <a:solidFill>
                  <a:schemeClr val="dk1"/>
                </a:solidFill>
              </a:rPr>
              <a:t>loads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Automatic routing by determining users location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850" y="799438"/>
            <a:ext cx="752816" cy="134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850" y="3002892"/>
            <a:ext cx="752816" cy="134117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7189125" y="1208100"/>
            <a:ext cx="672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133925" y="3510888"/>
            <a:ext cx="72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west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4899025" y="30330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4899025" y="37188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118225" y="30330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118225" y="3718875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6"/>
          <p:cNvCxnSpPr>
            <a:stCxn id="251" idx="1"/>
            <a:endCxn id="249" idx="3"/>
          </p:cNvCxnSpPr>
          <p:nvPr/>
        </p:nvCxnSpPr>
        <p:spPr>
          <a:xfrm rot="10800000">
            <a:off x="5970025" y="40918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3" name="Google Shape;253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4871425" y="10971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090625" y="10971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6"/>
          <p:cNvCxnSpPr>
            <a:stCxn id="254" idx="2"/>
          </p:cNvCxnSpPr>
          <p:nvPr/>
        </p:nvCxnSpPr>
        <p:spPr>
          <a:xfrm>
            <a:off x="6626075" y="1842950"/>
            <a:ext cx="13722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251" idx="2"/>
          </p:cNvCxnSpPr>
          <p:nvPr/>
        </p:nvCxnSpPr>
        <p:spPr>
          <a:xfrm flipH="1" rot="10800000">
            <a:off x="6653675" y="4146725"/>
            <a:ext cx="13629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6"/>
          <p:cNvSpPr txBox="1"/>
          <p:nvPr/>
        </p:nvSpPr>
        <p:spPr>
          <a:xfrm>
            <a:off x="7621850" y="4546700"/>
            <a:ext cx="13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175" y="3002913"/>
            <a:ext cx="752816" cy="134116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4749725" y="4404675"/>
            <a:ext cx="4324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Adds additional pods for </a:t>
            </a:r>
            <a:r>
              <a:rPr lang="en" sz="1800">
                <a:solidFill>
                  <a:schemeClr val="dk2"/>
                </a:solidFill>
              </a:rPr>
              <a:t>increased traffic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5" y="0"/>
            <a:ext cx="87685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508000" y="1016000"/>
            <a:ext cx="5715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Optimizing Kubernetes for Scalability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508000" y="1651000"/>
            <a:ext cx="37002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Scaling Thresholds </a:t>
            </a:r>
            <a:r>
              <a:rPr lang="en" sz="1800">
                <a:solidFill>
                  <a:schemeClr val="dk1"/>
                </a:solidFill>
              </a:rPr>
              <a:t>specified by deployment manifest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Metrics (CPU/MEM use) that trigger automatic scaling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Fine-tuning these metrics for optimal performance and resource allocation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220" y="1507425"/>
            <a:ext cx="4897776" cy="27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802475" y="347525"/>
            <a:ext cx="3000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my-flask-app:0.0.2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:5000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--restart=always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--name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local-registry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registry:2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localhost:5000/my-flask-app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localhost:5000/my-flask-app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--disk-size=2g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app-deployment.yaml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app-service.yaml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my-flask-app-service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824125" y="10096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Flask(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.route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hello_world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3942925" y="372825"/>
            <a:ext cx="3000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my-flask-app-service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NodePort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72800" y="372825"/>
            <a:ext cx="30000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my-flask-app-deployment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my-flask-app:0.0.1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imagePullPolicy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75" y="714475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5428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2286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9144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1" idx="1"/>
            <a:endCxn id="60" idx="3"/>
          </p:cNvCxnSpPr>
          <p:nvPr/>
        </p:nvCxnSpPr>
        <p:spPr>
          <a:xfrm flipH="1">
            <a:off x="3183850" y="915725"/>
            <a:ext cx="36006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4"/>
          <p:cNvCxnSpPr>
            <a:stCxn id="62" idx="1"/>
            <a:endCxn id="60" idx="3"/>
          </p:cNvCxnSpPr>
          <p:nvPr/>
        </p:nvCxnSpPr>
        <p:spPr>
          <a:xfrm flipH="1">
            <a:off x="3183850" y="1601525"/>
            <a:ext cx="36006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14"/>
          <p:cNvCxnSpPr>
            <a:stCxn id="63" idx="1"/>
            <a:endCxn id="60" idx="3"/>
          </p:cNvCxnSpPr>
          <p:nvPr/>
        </p:nvCxnSpPr>
        <p:spPr>
          <a:xfrm rot="10800000">
            <a:off x="3183850" y="1995725"/>
            <a:ext cx="36006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725" y="214300"/>
            <a:ext cx="1687050" cy="6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67625" y="3388175"/>
            <a:ext cx="2755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 core, 4gb 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75" y="714475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5428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2286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9144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26002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2860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9718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>
            <a:stCxn id="74" idx="1"/>
            <a:endCxn id="81" idx="3"/>
          </p:cNvCxnSpPr>
          <p:nvPr/>
        </p:nvCxnSpPr>
        <p:spPr>
          <a:xfrm flipH="1">
            <a:off x="3125350" y="915725"/>
            <a:ext cx="36591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5"/>
          <p:cNvCxnSpPr>
            <a:stCxn id="75" idx="1"/>
            <a:endCxn id="81" idx="3"/>
          </p:cNvCxnSpPr>
          <p:nvPr/>
        </p:nvCxnSpPr>
        <p:spPr>
          <a:xfrm flipH="1">
            <a:off x="3125350" y="1601525"/>
            <a:ext cx="36591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5"/>
          <p:cNvCxnSpPr>
            <a:stCxn id="76" idx="1"/>
            <a:endCxn id="81" idx="3"/>
          </p:cNvCxnSpPr>
          <p:nvPr/>
        </p:nvCxnSpPr>
        <p:spPr>
          <a:xfrm rot="10800000">
            <a:off x="3125350" y="2065025"/>
            <a:ext cx="36591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5"/>
          <p:cNvCxnSpPr>
            <a:stCxn id="77" idx="1"/>
            <a:endCxn id="81" idx="3"/>
          </p:cNvCxnSpPr>
          <p:nvPr/>
        </p:nvCxnSpPr>
        <p:spPr>
          <a:xfrm rot="10800000">
            <a:off x="3125350" y="2065025"/>
            <a:ext cx="36591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endCxn id="81" idx="3"/>
          </p:cNvCxnSpPr>
          <p:nvPr/>
        </p:nvCxnSpPr>
        <p:spPr>
          <a:xfrm rot="10800000">
            <a:off x="3125325" y="2064938"/>
            <a:ext cx="3600600" cy="16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1"/>
            <a:endCxn id="81" idx="3"/>
          </p:cNvCxnSpPr>
          <p:nvPr/>
        </p:nvCxnSpPr>
        <p:spPr>
          <a:xfrm rot="10800000">
            <a:off x="3125350" y="2065025"/>
            <a:ext cx="36591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150" y="1479150"/>
            <a:ext cx="3048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725" y="214300"/>
            <a:ext cx="1687050" cy="6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267625" y="3388175"/>
            <a:ext cx="2755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 core, 4gb 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1465" l="4548" r="4838" t="10592"/>
          <a:stretch/>
        </p:blipFill>
        <p:spPr>
          <a:xfrm>
            <a:off x="1074538" y="244637"/>
            <a:ext cx="6994926" cy="46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75" y="755600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5428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2286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9144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26002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2860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9718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>
            <a:stCxn id="100" idx="1"/>
            <a:endCxn id="99" idx="3"/>
          </p:cNvCxnSpPr>
          <p:nvPr/>
        </p:nvCxnSpPr>
        <p:spPr>
          <a:xfrm flipH="1">
            <a:off x="3632650" y="915725"/>
            <a:ext cx="3151800" cy="11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7"/>
          <p:cNvCxnSpPr>
            <a:stCxn id="101" idx="1"/>
            <a:endCxn id="99" idx="3"/>
          </p:cNvCxnSpPr>
          <p:nvPr/>
        </p:nvCxnSpPr>
        <p:spPr>
          <a:xfrm flipH="1">
            <a:off x="3632650" y="1601525"/>
            <a:ext cx="31518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7"/>
          <p:cNvCxnSpPr>
            <a:stCxn id="102" idx="1"/>
            <a:endCxn id="99" idx="3"/>
          </p:cNvCxnSpPr>
          <p:nvPr/>
        </p:nvCxnSpPr>
        <p:spPr>
          <a:xfrm rot="10800000">
            <a:off x="3632650" y="2036825"/>
            <a:ext cx="31518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7"/>
          <p:cNvCxnSpPr>
            <a:stCxn id="103" idx="1"/>
            <a:endCxn id="99" idx="3"/>
          </p:cNvCxnSpPr>
          <p:nvPr/>
        </p:nvCxnSpPr>
        <p:spPr>
          <a:xfrm rot="10800000">
            <a:off x="3632650" y="2036825"/>
            <a:ext cx="31518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4" idx="1"/>
            <a:endCxn id="99" idx="3"/>
          </p:cNvCxnSpPr>
          <p:nvPr/>
        </p:nvCxnSpPr>
        <p:spPr>
          <a:xfrm rot="10800000">
            <a:off x="3632650" y="2036825"/>
            <a:ext cx="3151800" cy="16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5" idx="1"/>
            <a:endCxn id="99" idx="3"/>
          </p:cNvCxnSpPr>
          <p:nvPr/>
        </p:nvCxnSpPr>
        <p:spPr>
          <a:xfrm rot="10800000">
            <a:off x="3632650" y="2036825"/>
            <a:ext cx="3151800" cy="23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" y="714475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725" y="214300"/>
            <a:ext cx="1687050" cy="6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58025" y="3388175"/>
            <a:ext cx="2755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64 core, 1024gb 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75" y="755600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" y="714475"/>
            <a:ext cx="17907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5428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2286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19144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26002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2860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6784450" y="39718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>
            <a:stCxn id="121" idx="1"/>
            <a:endCxn id="128" idx="3"/>
          </p:cNvCxnSpPr>
          <p:nvPr/>
        </p:nvCxnSpPr>
        <p:spPr>
          <a:xfrm flipH="1">
            <a:off x="3615550" y="915725"/>
            <a:ext cx="31689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8"/>
          <p:cNvCxnSpPr>
            <a:stCxn id="122" idx="1"/>
            <a:endCxn id="128" idx="3"/>
          </p:cNvCxnSpPr>
          <p:nvPr/>
        </p:nvCxnSpPr>
        <p:spPr>
          <a:xfrm flipH="1">
            <a:off x="3615550" y="1601525"/>
            <a:ext cx="31689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18"/>
          <p:cNvCxnSpPr>
            <a:stCxn id="123" idx="1"/>
            <a:endCxn id="128" idx="3"/>
          </p:cNvCxnSpPr>
          <p:nvPr/>
        </p:nvCxnSpPr>
        <p:spPr>
          <a:xfrm rot="10800000">
            <a:off x="3615550" y="2065025"/>
            <a:ext cx="3168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8"/>
          <p:cNvCxnSpPr>
            <a:stCxn id="124" idx="1"/>
            <a:endCxn id="128" idx="3"/>
          </p:cNvCxnSpPr>
          <p:nvPr/>
        </p:nvCxnSpPr>
        <p:spPr>
          <a:xfrm rot="10800000">
            <a:off x="3615550" y="2065025"/>
            <a:ext cx="31689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endCxn id="128" idx="3"/>
          </p:cNvCxnSpPr>
          <p:nvPr/>
        </p:nvCxnSpPr>
        <p:spPr>
          <a:xfrm rot="10800000">
            <a:off x="3615625" y="2064938"/>
            <a:ext cx="3600600" cy="16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6" idx="1"/>
            <a:endCxn id="128" idx="3"/>
          </p:cNvCxnSpPr>
          <p:nvPr/>
        </p:nvCxnSpPr>
        <p:spPr>
          <a:xfrm rot="10800000">
            <a:off x="3615550" y="2065025"/>
            <a:ext cx="3168900" cy="22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5428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12286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19144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26002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3286000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10337" r="64936" t="71299"/>
          <a:stretch/>
        </p:blipFill>
        <p:spPr>
          <a:xfrm>
            <a:off x="8003650" y="3971800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>
            <a:stCxn id="134" idx="1"/>
            <a:endCxn id="121" idx="3"/>
          </p:cNvCxnSpPr>
          <p:nvPr/>
        </p:nvCxnSpPr>
        <p:spPr>
          <a:xfrm rot="10800000">
            <a:off x="7855450" y="9157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5" idx="1"/>
            <a:endCxn id="122" idx="3"/>
          </p:cNvCxnSpPr>
          <p:nvPr/>
        </p:nvCxnSpPr>
        <p:spPr>
          <a:xfrm rot="10800000">
            <a:off x="7855450" y="16015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36" idx="1"/>
            <a:endCxn id="123" idx="3"/>
          </p:cNvCxnSpPr>
          <p:nvPr/>
        </p:nvCxnSpPr>
        <p:spPr>
          <a:xfrm rot="10800000">
            <a:off x="7855450" y="22873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7" idx="1"/>
            <a:endCxn id="124" idx="3"/>
          </p:cNvCxnSpPr>
          <p:nvPr/>
        </p:nvCxnSpPr>
        <p:spPr>
          <a:xfrm rot="10800000">
            <a:off x="7855450" y="29731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8" idx="1"/>
            <a:endCxn id="125" idx="3"/>
          </p:cNvCxnSpPr>
          <p:nvPr/>
        </p:nvCxnSpPr>
        <p:spPr>
          <a:xfrm rot="10800000">
            <a:off x="7855450" y="36589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39" idx="1"/>
            <a:endCxn id="126" idx="3"/>
          </p:cNvCxnSpPr>
          <p:nvPr/>
        </p:nvCxnSpPr>
        <p:spPr>
          <a:xfrm rot="10800000">
            <a:off x="7855450" y="4344725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25" y="1353875"/>
            <a:ext cx="30480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58025" y="3388175"/>
            <a:ext cx="2755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64 core, 1024gb 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725" y="214300"/>
            <a:ext cx="1687050" cy="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11465" l="4548" r="4838" t="10592"/>
          <a:stretch/>
        </p:blipFill>
        <p:spPr>
          <a:xfrm>
            <a:off x="1074538" y="244637"/>
            <a:ext cx="6994926" cy="46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11175" l="4566" r="4656" t="10565"/>
          <a:stretch/>
        </p:blipFill>
        <p:spPr>
          <a:xfrm>
            <a:off x="1016037" y="151574"/>
            <a:ext cx="7264326" cy="48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850" y="3283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850" y="10141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750" y="18337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750" y="25195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800" y="33561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6585800" y="40419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5050" y="3283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5050" y="10141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4950" y="18337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4950" y="25195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5000" y="3356175"/>
            <a:ext cx="1070901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10337" r="64936" t="71299"/>
          <a:stretch/>
        </p:blipFill>
        <p:spPr>
          <a:xfrm>
            <a:off x="7805000" y="4041975"/>
            <a:ext cx="1070901" cy="7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>
            <a:stCxn id="165" idx="1"/>
            <a:endCxn id="159" idx="3"/>
          </p:cNvCxnSpPr>
          <p:nvPr/>
        </p:nvCxnSpPr>
        <p:spPr>
          <a:xfrm rot="10800000">
            <a:off x="7656850" y="7013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66" idx="1"/>
            <a:endCxn id="160" idx="3"/>
          </p:cNvCxnSpPr>
          <p:nvPr/>
        </p:nvCxnSpPr>
        <p:spPr>
          <a:xfrm rot="10800000">
            <a:off x="7656850" y="13871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>
            <a:stCxn id="167" idx="1"/>
            <a:endCxn id="161" idx="3"/>
          </p:cNvCxnSpPr>
          <p:nvPr/>
        </p:nvCxnSpPr>
        <p:spPr>
          <a:xfrm rot="10800000">
            <a:off x="7656750" y="22067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68" idx="1"/>
            <a:endCxn id="162" idx="3"/>
          </p:cNvCxnSpPr>
          <p:nvPr/>
        </p:nvCxnSpPr>
        <p:spPr>
          <a:xfrm rot="10800000">
            <a:off x="7656750" y="28925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69" idx="1"/>
            <a:endCxn id="163" idx="3"/>
          </p:cNvCxnSpPr>
          <p:nvPr/>
        </p:nvCxnSpPr>
        <p:spPr>
          <a:xfrm rot="10800000">
            <a:off x="7656800" y="37291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70" idx="1"/>
            <a:endCxn id="164" idx="3"/>
          </p:cNvCxnSpPr>
          <p:nvPr/>
        </p:nvCxnSpPr>
        <p:spPr>
          <a:xfrm rot="10800000">
            <a:off x="7656800" y="4414900"/>
            <a:ext cx="1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00" y="3277496"/>
            <a:ext cx="1183975" cy="16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00" y="1702546"/>
            <a:ext cx="1183975" cy="16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00" y="65921"/>
            <a:ext cx="1183975" cy="169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>
            <a:stCxn id="159" idx="1"/>
            <a:endCxn id="179" idx="3"/>
          </p:cNvCxnSpPr>
          <p:nvPr/>
        </p:nvCxnSpPr>
        <p:spPr>
          <a:xfrm flipH="1">
            <a:off x="3409750" y="701300"/>
            <a:ext cx="31761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60" idx="1"/>
            <a:endCxn id="179" idx="3"/>
          </p:cNvCxnSpPr>
          <p:nvPr/>
        </p:nvCxnSpPr>
        <p:spPr>
          <a:xfrm rot="10800000">
            <a:off x="3409750" y="913100"/>
            <a:ext cx="31761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>
            <a:stCxn id="161" idx="1"/>
            <a:endCxn id="178" idx="3"/>
          </p:cNvCxnSpPr>
          <p:nvPr/>
        </p:nvCxnSpPr>
        <p:spPr>
          <a:xfrm flipH="1">
            <a:off x="3408750" y="2206700"/>
            <a:ext cx="31770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62" idx="1"/>
            <a:endCxn id="178" idx="3"/>
          </p:cNvCxnSpPr>
          <p:nvPr/>
        </p:nvCxnSpPr>
        <p:spPr>
          <a:xfrm rot="10800000">
            <a:off x="3408750" y="2549600"/>
            <a:ext cx="31770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stCxn id="163" idx="1"/>
            <a:endCxn id="177" idx="3"/>
          </p:cNvCxnSpPr>
          <p:nvPr/>
        </p:nvCxnSpPr>
        <p:spPr>
          <a:xfrm flipH="1">
            <a:off x="3408800" y="3729100"/>
            <a:ext cx="31770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0"/>
          <p:cNvCxnSpPr>
            <a:stCxn id="164" idx="1"/>
            <a:endCxn id="177" idx="3"/>
          </p:cNvCxnSpPr>
          <p:nvPr/>
        </p:nvCxnSpPr>
        <p:spPr>
          <a:xfrm rot="10800000">
            <a:off x="3408800" y="4124500"/>
            <a:ext cx="31770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925" y="3858121"/>
            <a:ext cx="1183974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925" y="2283171"/>
            <a:ext cx="1183974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275" y="687509"/>
            <a:ext cx="1183974" cy="4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508000" y="1016000"/>
            <a:ext cx="5715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Horizontal vs. Vertical Scaling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508000" y="1651000"/>
            <a:ext cx="3540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Horizontal scaling adds more machines to distribute load.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Vertical scaling increases the power of existing machines.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726" y="1651100"/>
            <a:ext cx="5393275" cy="30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