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0" r:id="rId8"/>
    <p:sldId id="261" r:id="rId9"/>
    <p:sldId id="262" r:id="rId10"/>
    <p:sldId id="263" r:id="rId11"/>
    <p:sldId id="264" r:id="rId12"/>
    <p:sldId id="266"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826DA-C95B-05EE-118E-053E85ED35EC}" v="252" dt="2025-02-13T21:19:06.375"/>
    <p1510:client id="{8BB8A760-B874-E857-4FCF-A93702079C53}" v="45" dt="2025-02-14T02:32:56.716"/>
    <p1510:client id="{B6A751D1-1A68-279E-2BD3-4E636A1204B2}" v="198" dt="2025-02-14T16:34:52.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3/22/2025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3/22/2025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201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3/22/2025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1620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3/22/2025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6482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3/22/2025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67396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3/22/2025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50494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3/22/2025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1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3/22/2025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2441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3/22/2025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02947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3/22/2025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6983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3/22/2025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47944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3/22/2025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3997626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3CE-A6BD-78C3-006D-EADDCEF6A778}"/>
              </a:ext>
            </a:extLst>
          </p:cNvPr>
          <p:cNvSpPr>
            <a:spLocks noGrp="1"/>
          </p:cNvSpPr>
          <p:nvPr>
            <p:ph type="ctrTitle"/>
          </p:nvPr>
        </p:nvSpPr>
        <p:spPr/>
        <p:txBody>
          <a:bodyPr/>
          <a:lstStyle/>
          <a:p>
            <a:r>
              <a:rPr lang="en-US" dirty="0"/>
              <a:t>Sprint 2.9: Unit testing patterns</a:t>
            </a:r>
            <a:endParaRPr lang="en-US"/>
          </a:p>
        </p:txBody>
      </p:sp>
      <p:sp>
        <p:nvSpPr>
          <p:cNvPr id="3" name="Subtitle 2">
            <a:extLst>
              <a:ext uri="{FF2B5EF4-FFF2-40B4-BE49-F238E27FC236}">
                <a16:creationId xmlns:a16="http://schemas.microsoft.com/office/drawing/2014/main" id="{20EF4166-E999-9951-E175-D3416429B73E}"/>
              </a:ext>
            </a:extLst>
          </p:cNvPr>
          <p:cNvSpPr>
            <a:spLocks noGrp="1"/>
          </p:cNvSpPr>
          <p:nvPr>
            <p:ph type="subTitle" idx="1"/>
          </p:nvPr>
        </p:nvSpPr>
        <p:spPr/>
        <p:txBody>
          <a:bodyPr vert="horz" lIns="91440" tIns="45720" rIns="91440" bIns="45720" rtlCol="0" anchor="t">
            <a:normAutofit/>
          </a:bodyPr>
          <a:lstStyle/>
          <a:p>
            <a:r>
              <a:rPr lang="en-US" dirty="0"/>
              <a:t>By Brian, Gracie, and Andres</a:t>
            </a:r>
            <a:endParaRPr lang="en-US"/>
          </a:p>
        </p:txBody>
      </p:sp>
    </p:spTree>
    <p:extLst>
      <p:ext uri="{BB962C8B-B14F-4D97-AF65-F5344CB8AC3E}">
        <p14:creationId xmlns:p14="http://schemas.microsoft.com/office/powerpoint/2010/main" val="425148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9B19-88AC-557D-3C73-05D0325A29D5}"/>
              </a:ext>
            </a:extLst>
          </p:cNvPr>
          <p:cNvSpPr>
            <a:spLocks noGrp="1"/>
          </p:cNvSpPr>
          <p:nvPr>
            <p:ph type="title"/>
          </p:nvPr>
        </p:nvSpPr>
        <p:spPr/>
        <p:txBody>
          <a:bodyPr/>
          <a:lstStyle/>
          <a:p>
            <a:r>
              <a:rPr lang="en-US" dirty="0"/>
              <a:t>The Performance-Test Patterns</a:t>
            </a:r>
          </a:p>
        </p:txBody>
      </p:sp>
      <p:sp>
        <p:nvSpPr>
          <p:cNvPr id="3" name="Content Placeholder 2">
            <a:extLst>
              <a:ext uri="{FF2B5EF4-FFF2-40B4-BE49-F238E27FC236}">
                <a16:creationId xmlns:a16="http://schemas.microsoft.com/office/drawing/2014/main" id="{99549EF2-465B-8B34-9B02-998BB750B960}"/>
              </a:ext>
            </a:extLst>
          </p:cNvPr>
          <p:cNvSpPr>
            <a:spLocks noGrp="1"/>
          </p:cNvSpPr>
          <p:nvPr>
            <p:ph idx="1"/>
          </p:nvPr>
        </p:nvSpPr>
        <p:spPr/>
        <p:txBody>
          <a:bodyPr vert="horz" lIns="91440" tIns="45720" rIns="91440" bIns="45720" rtlCol="0" anchor="t">
            <a:normAutofit/>
          </a:bodyPr>
          <a:lstStyle/>
          <a:p>
            <a:pPr marL="0" indent="0">
              <a:buNone/>
            </a:pPr>
            <a:r>
              <a:rPr lang="en-US" dirty="0"/>
              <a:t>Key Benefits</a:t>
            </a:r>
          </a:p>
          <a:p>
            <a:pPr>
              <a:buFont typeface="Arial"/>
              <a:buChar char="•"/>
            </a:pPr>
            <a:r>
              <a:rPr lang="en-US" dirty="0">
                <a:ea typeface="+mn-lt"/>
                <a:cs typeface="+mn-lt"/>
              </a:rPr>
              <a:t>How efficiently does the code under test perform its function?</a:t>
            </a:r>
            <a:endParaRPr lang="en-US" dirty="0"/>
          </a:p>
          <a:p>
            <a:pPr>
              <a:buFont typeface="Arial"/>
              <a:buChar char="•"/>
            </a:pPr>
            <a:r>
              <a:rPr lang="en-US" dirty="0">
                <a:ea typeface="+mn-lt"/>
                <a:cs typeface="+mn-lt"/>
              </a:rPr>
              <a:t>How Fast?</a:t>
            </a:r>
            <a:endParaRPr lang="en-US" dirty="0"/>
          </a:p>
          <a:p>
            <a:pPr>
              <a:buFont typeface="Arial"/>
              <a:buChar char="•"/>
            </a:pPr>
            <a:r>
              <a:rPr lang="en-US" dirty="0">
                <a:ea typeface="+mn-lt"/>
                <a:cs typeface="+mn-lt"/>
              </a:rPr>
              <a:t>How much memory does it use?</a:t>
            </a:r>
            <a:endParaRPr lang="en-US" dirty="0"/>
          </a:p>
          <a:p>
            <a:pPr>
              <a:buFont typeface="Arial"/>
              <a:buChar char="•"/>
            </a:pPr>
            <a:r>
              <a:rPr lang="en-US" dirty="0">
                <a:ea typeface="+mn-lt"/>
                <a:cs typeface="+mn-lt"/>
              </a:rPr>
              <a:t>Does it trade off data insertion for data retrieval effectively?  </a:t>
            </a:r>
            <a:endParaRPr lang="en-US" dirty="0"/>
          </a:p>
          <a:p>
            <a:pPr>
              <a:buFont typeface="Arial"/>
              <a:buChar char="•"/>
            </a:pPr>
            <a:r>
              <a:rPr lang="en-US" dirty="0">
                <a:ea typeface="+mn-lt"/>
                <a:cs typeface="+mn-lt"/>
              </a:rPr>
              <a:t>Does it free up resources correctly?</a:t>
            </a:r>
            <a:endParaRPr lang="en-US" dirty="0"/>
          </a:p>
          <a:p>
            <a:pPr marL="0" indent="0">
              <a:buNone/>
            </a:pPr>
            <a:endParaRPr lang="en-US" dirty="0"/>
          </a:p>
        </p:txBody>
      </p:sp>
      <p:sp>
        <p:nvSpPr>
          <p:cNvPr id="4" name="Date Placeholder 3">
            <a:extLst>
              <a:ext uri="{FF2B5EF4-FFF2-40B4-BE49-F238E27FC236}">
                <a16:creationId xmlns:a16="http://schemas.microsoft.com/office/drawing/2014/main" id="{7CC6FF5C-FA34-984E-22F7-60E9E9A5998F}"/>
              </a:ext>
            </a:extLst>
          </p:cNvPr>
          <p:cNvSpPr>
            <a:spLocks noGrp="1"/>
          </p:cNvSpPr>
          <p:nvPr>
            <p:ph type="dt" sz="half" idx="10"/>
          </p:nvPr>
        </p:nvSpPr>
        <p:spPr/>
        <p:txBody>
          <a:bodyPr/>
          <a:lstStyle/>
          <a:p>
            <a:fld id="{8E587829-8270-471C-AAA6-E64CA9FB09A9}" type="datetime1">
              <a:t>3/22/2025</a:t>
            </a:fld>
            <a:endParaRPr lang="en-US" dirty="0"/>
          </a:p>
        </p:txBody>
      </p:sp>
      <p:sp>
        <p:nvSpPr>
          <p:cNvPr id="5" name="Footer Placeholder 4">
            <a:extLst>
              <a:ext uri="{FF2B5EF4-FFF2-40B4-BE49-F238E27FC236}">
                <a16:creationId xmlns:a16="http://schemas.microsoft.com/office/drawing/2014/main" id="{0B479CFF-C8A8-B31D-274E-793C052F2B2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D94EEE6-D177-9D23-7BB6-481158A6982B}"/>
              </a:ext>
            </a:extLst>
          </p:cNvPr>
          <p:cNvSpPr>
            <a:spLocks noGrp="1"/>
          </p:cNvSpPr>
          <p:nvPr>
            <p:ph type="sldNum" sz="quarter" idx="12"/>
          </p:nvPr>
        </p:nvSpPr>
        <p:spPr/>
        <p:txBody>
          <a:bodyPr/>
          <a:lstStyle/>
          <a:p>
            <a:fld id="{196A61CA-0502-4EE4-9724-96EA822543E5}" type="slidenum">
              <a:rPr lang="en-US" dirty="0"/>
              <a:t>10</a:t>
            </a:fld>
            <a:endParaRPr lang="en-US" dirty="0"/>
          </a:p>
        </p:txBody>
      </p:sp>
    </p:spTree>
    <p:extLst>
      <p:ext uri="{BB962C8B-B14F-4D97-AF65-F5344CB8AC3E}">
        <p14:creationId xmlns:p14="http://schemas.microsoft.com/office/powerpoint/2010/main" val="734229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45133-2FAB-7928-1782-4A236036A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C26107-5526-3530-1F34-F524B6603797}"/>
              </a:ext>
            </a:extLst>
          </p:cNvPr>
          <p:cNvSpPr>
            <a:spLocks noGrp="1"/>
          </p:cNvSpPr>
          <p:nvPr>
            <p:ph type="title"/>
          </p:nvPr>
        </p:nvSpPr>
        <p:spPr/>
        <p:txBody>
          <a:bodyPr/>
          <a:lstStyle/>
          <a:p>
            <a:r>
              <a:rPr lang="en-US" dirty="0"/>
              <a:t>The Performance-Test Patterns</a:t>
            </a:r>
          </a:p>
        </p:txBody>
      </p:sp>
      <p:sp>
        <p:nvSpPr>
          <p:cNvPr id="3" name="Content Placeholder 2">
            <a:extLst>
              <a:ext uri="{FF2B5EF4-FFF2-40B4-BE49-F238E27FC236}">
                <a16:creationId xmlns:a16="http://schemas.microsoft.com/office/drawing/2014/main" id="{4763BA7F-B59F-04DC-75E7-E64EEDEEC01D}"/>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 Note that some languages and operating systems make this information difficult to retrieve.  For example, the C# language with its garbage collection is rather difficult to work with in regards to measuring memory utilization.  Also, in order to achieve meaningful metrics, this pattern must often be used in conjunction with the Simple-Test-Data pattern so that the metric can measure an entire dataset.  Note that just-in-time compilation makes performance measurements difficult, as do environments that are naturally unstable, most notably networks. By including performance patterns in the unit test, the implementer has a goal to reach, which results in better code, a better application, and a happier customer.</a:t>
            </a:r>
          </a:p>
          <a:p>
            <a:pPr>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B6315CB-3C11-1FA3-17CE-75D1344103F5}"/>
              </a:ext>
            </a:extLst>
          </p:cNvPr>
          <p:cNvSpPr>
            <a:spLocks noGrp="1"/>
          </p:cNvSpPr>
          <p:nvPr>
            <p:ph type="dt" sz="half" idx="10"/>
          </p:nvPr>
        </p:nvSpPr>
        <p:spPr/>
        <p:txBody>
          <a:bodyPr/>
          <a:lstStyle/>
          <a:p>
            <a:fld id="{8E587829-8270-471C-AAA6-E64CA9FB09A9}" type="datetime1">
              <a:t>3/22/2025</a:t>
            </a:fld>
            <a:endParaRPr lang="en-US" dirty="0"/>
          </a:p>
        </p:txBody>
      </p:sp>
      <p:sp>
        <p:nvSpPr>
          <p:cNvPr id="5" name="Footer Placeholder 4">
            <a:extLst>
              <a:ext uri="{FF2B5EF4-FFF2-40B4-BE49-F238E27FC236}">
                <a16:creationId xmlns:a16="http://schemas.microsoft.com/office/drawing/2014/main" id="{2E5E6C16-4715-9484-3B02-DAA08D46ABB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8994247-73C2-A80D-EA5C-74BF4E3C8DE1}"/>
              </a:ext>
            </a:extLst>
          </p:cNvPr>
          <p:cNvSpPr>
            <a:spLocks noGrp="1"/>
          </p:cNvSpPr>
          <p:nvPr>
            <p:ph type="sldNum" sz="quarter" idx="12"/>
          </p:nvPr>
        </p:nvSpPr>
        <p:spPr/>
        <p:txBody>
          <a:bodyPr/>
          <a:lstStyle/>
          <a:p>
            <a:fld id="{196A61CA-0502-4EE4-9724-96EA822543E5}" type="slidenum">
              <a:rPr lang="en-US" dirty="0"/>
              <a:t>11</a:t>
            </a:fld>
            <a:endParaRPr lang="en-US" dirty="0"/>
          </a:p>
        </p:txBody>
      </p:sp>
    </p:spTree>
    <p:extLst>
      <p:ext uri="{BB962C8B-B14F-4D97-AF65-F5344CB8AC3E}">
        <p14:creationId xmlns:p14="http://schemas.microsoft.com/office/powerpoint/2010/main" val="405661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82B1-002B-695D-8BDE-1BEEF05062C2}"/>
              </a:ext>
            </a:extLst>
          </p:cNvPr>
          <p:cNvSpPr>
            <a:spLocks noGrp="1"/>
          </p:cNvSpPr>
          <p:nvPr>
            <p:ph type="title"/>
          </p:nvPr>
        </p:nvSpPr>
        <p:spPr/>
        <p:txBody>
          <a:bodyPr/>
          <a:lstStyle/>
          <a:p>
            <a:r>
              <a:rPr lang="en-US" dirty="0"/>
              <a:t>Mock-Object Pattern</a:t>
            </a:r>
          </a:p>
        </p:txBody>
      </p:sp>
      <p:sp>
        <p:nvSpPr>
          <p:cNvPr id="3" name="Content Placeholder 2">
            <a:extLst>
              <a:ext uri="{FF2B5EF4-FFF2-40B4-BE49-F238E27FC236}">
                <a16:creationId xmlns:a16="http://schemas.microsoft.com/office/drawing/2014/main" id="{1E84A399-499C-E7E9-1283-050A4CFBD322}"/>
              </a:ext>
            </a:extLst>
          </p:cNvPr>
          <p:cNvSpPr>
            <a:spLocks noGrp="1"/>
          </p:cNvSpPr>
          <p:nvPr>
            <p:ph idx="1"/>
          </p:nvPr>
        </p:nvSpPr>
        <p:spPr/>
        <p:txBody>
          <a:bodyPr vert="horz" lIns="91440" tIns="45720" rIns="91440" bIns="45720" rtlCol="0" anchor="t">
            <a:normAutofit/>
          </a:bodyPr>
          <a:lstStyle/>
          <a:p>
            <a:r>
              <a:rPr lang="en-US" dirty="0">
                <a:ea typeface="+mn-lt"/>
                <a:cs typeface="+mn-lt"/>
              </a:rPr>
              <a:t>The </a:t>
            </a:r>
            <a:r>
              <a:rPr lang="en-US" b="1" dirty="0">
                <a:ea typeface="+mn-lt"/>
                <a:cs typeface="+mn-lt"/>
              </a:rPr>
              <a:t>Mock-Object Pattern</a:t>
            </a:r>
            <a:r>
              <a:rPr lang="en-US" dirty="0">
                <a:ea typeface="+mn-lt"/>
                <a:cs typeface="+mn-lt"/>
              </a:rPr>
              <a:t> ensures our software is </a:t>
            </a:r>
            <a:r>
              <a:rPr lang="en-US" b="1" dirty="0">
                <a:ea typeface="+mn-lt"/>
                <a:cs typeface="+mn-lt"/>
              </a:rPr>
              <a:t>reliable, scalable, and cost-efficient</a:t>
            </a:r>
            <a:r>
              <a:rPr lang="en-US" dirty="0">
                <a:ea typeface="+mn-lt"/>
                <a:cs typeface="+mn-lt"/>
              </a:rPr>
              <a:t> by simulating external services for testing. Instead of relying on live databases or APIs, we use mock objects to mimic their behavior.</a:t>
            </a:r>
          </a:p>
          <a:p>
            <a:endParaRPr lang="en-US" dirty="0"/>
          </a:p>
        </p:txBody>
      </p:sp>
      <p:sp>
        <p:nvSpPr>
          <p:cNvPr id="4" name="Date Placeholder 3">
            <a:extLst>
              <a:ext uri="{FF2B5EF4-FFF2-40B4-BE49-F238E27FC236}">
                <a16:creationId xmlns:a16="http://schemas.microsoft.com/office/drawing/2014/main" id="{A1734C96-2459-2972-B97E-3A358F9B09DC}"/>
              </a:ext>
            </a:extLst>
          </p:cNvPr>
          <p:cNvSpPr>
            <a:spLocks noGrp="1"/>
          </p:cNvSpPr>
          <p:nvPr>
            <p:ph type="dt" sz="half" idx="10"/>
          </p:nvPr>
        </p:nvSpPr>
        <p:spPr/>
        <p:txBody>
          <a:bodyPr/>
          <a:lstStyle/>
          <a:p>
            <a:fld id="{A3CD8195-1893-4339-B7F5-458FFFABFC15}" type="datetime1">
              <a:t>3/22/2025</a:t>
            </a:fld>
            <a:endParaRPr lang="en-US" dirty="0"/>
          </a:p>
        </p:txBody>
      </p:sp>
      <p:sp>
        <p:nvSpPr>
          <p:cNvPr id="5" name="Footer Placeholder 4">
            <a:extLst>
              <a:ext uri="{FF2B5EF4-FFF2-40B4-BE49-F238E27FC236}">
                <a16:creationId xmlns:a16="http://schemas.microsoft.com/office/drawing/2014/main" id="{BA70B4FD-4CF7-7D16-A819-11553F5C15C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B711714-090B-03AA-FA95-6371C6AEC950}"/>
              </a:ext>
            </a:extLst>
          </p:cNvPr>
          <p:cNvSpPr>
            <a:spLocks noGrp="1"/>
          </p:cNvSpPr>
          <p:nvPr>
            <p:ph type="sldNum" sz="quarter" idx="12"/>
          </p:nvPr>
        </p:nvSpPr>
        <p:spPr/>
        <p:txBody>
          <a:bodyPr/>
          <a:lstStyle/>
          <a:p>
            <a:fld id="{196A61CA-0502-4EE4-9724-96EA822543E5}" type="slidenum">
              <a:rPr lang="en-US" dirty="0"/>
              <a:t>2</a:t>
            </a:fld>
            <a:endParaRPr lang="en-US" dirty="0"/>
          </a:p>
        </p:txBody>
      </p:sp>
      <p:pic>
        <p:nvPicPr>
          <p:cNvPr id="7" name="Picture 6" descr="A diagram of a student&#10;&#10;AI-generated content may be incorrect.">
            <a:extLst>
              <a:ext uri="{FF2B5EF4-FFF2-40B4-BE49-F238E27FC236}">
                <a16:creationId xmlns:a16="http://schemas.microsoft.com/office/drawing/2014/main" id="{53F6F0E3-83A9-3167-8BFC-FF12FA5EBF8A}"/>
              </a:ext>
            </a:extLst>
          </p:cNvPr>
          <p:cNvPicPr>
            <a:picLocks noChangeAspect="1"/>
          </p:cNvPicPr>
          <p:nvPr/>
        </p:nvPicPr>
        <p:blipFill>
          <a:blip r:embed="rId2"/>
          <a:stretch>
            <a:fillRect/>
          </a:stretch>
        </p:blipFill>
        <p:spPr>
          <a:xfrm>
            <a:off x="3952875" y="3951776"/>
            <a:ext cx="4286250" cy="2143125"/>
          </a:xfrm>
          <a:prstGeom prst="rect">
            <a:avLst/>
          </a:prstGeom>
        </p:spPr>
      </p:pic>
    </p:spTree>
    <p:extLst>
      <p:ext uri="{BB962C8B-B14F-4D97-AF65-F5344CB8AC3E}">
        <p14:creationId xmlns:p14="http://schemas.microsoft.com/office/powerpoint/2010/main" val="133535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79F6C-9B46-55E8-989B-120989AD0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626C6-B6E4-25FC-6DAC-FAE16C94E598}"/>
              </a:ext>
            </a:extLst>
          </p:cNvPr>
          <p:cNvSpPr>
            <a:spLocks noGrp="1"/>
          </p:cNvSpPr>
          <p:nvPr>
            <p:ph type="title"/>
          </p:nvPr>
        </p:nvSpPr>
        <p:spPr/>
        <p:txBody>
          <a:bodyPr/>
          <a:lstStyle/>
          <a:p>
            <a:r>
              <a:rPr lang="en-US" dirty="0"/>
              <a:t>Mock-object pattern cont.</a:t>
            </a:r>
          </a:p>
        </p:txBody>
      </p:sp>
      <p:sp>
        <p:nvSpPr>
          <p:cNvPr id="3" name="Content Placeholder 2">
            <a:extLst>
              <a:ext uri="{FF2B5EF4-FFF2-40B4-BE49-F238E27FC236}">
                <a16:creationId xmlns:a16="http://schemas.microsoft.com/office/drawing/2014/main" id="{13041009-3502-C06D-3447-AF5E590DB94D}"/>
              </a:ext>
            </a:extLst>
          </p:cNvPr>
          <p:cNvSpPr>
            <a:spLocks noGrp="1"/>
          </p:cNvSpPr>
          <p:nvPr>
            <p:ph idx="1"/>
          </p:nvPr>
        </p:nvSpPr>
        <p:spPr/>
        <p:txBody>
          <a:bodyPr vert="horz" lIns="91440" tIns="45720" rIns="91440" bIns="45720" rtlCol="0" anchor="t">
            <a:normAutofit/>
          </a:bodyPr>
          <a:lstStyle/>
          <a:p>
            <a:pPr marL="0" indent="0">
              <a:buNone/>
            </a:pPr>
            <a:r>
              <a:rPr lang="en-US" b="1" dirty="0"/>
              <a:t>Key Benefits:</a:t>
            </a:r>
            <a:endParaRPr lang="en-US" dirty="0"/>
          </a:p>
          <a:p>
            <a:r>
              <a:rPr lang="en-US" b="1" dirty="0"/>
              <a:t>Reliable Testing</a:t>
            </a:r>
            <a:r>
              <a:rPr lang="en-US" dirty="0"/>
              <a:t> – No dependency on external services.</a:t>
            </a:r>
            <a:endParaRPr lang="en-US"/>
          </a:p>
          <a:p>
            <a:r>
              <a:rPr lang="en-US" b="1" dirty="0"/>
              <a:t>Faster Development</a:t>
            </a:r>
            <a:r>
              <a:rPr lang="en-US" dirty="0"/>
              <a:t> – Reduces cost and testing time.</a:t>
            </a:r>
            <a:endParaRPr lang="en-US"/>
          </a:p>
          <a:p>
            <a:r>
              <a:rPr lang="en-US" b="1" dirty="0"/>
              <a:t>Better Scalability</a:t>
            </a:r>
            <a:r>
              <a:rPr lang="en-US" dirty="0"/>
              <a:t> – Encourages clean, modular code.</a:t>
            </a:r>
            <a:endParaRPr lang="en-US"/>
          </a:p>
          <a:p>
            <a:r>
              <a:rPr lang="en-US" b="1" dirty="0"/>
              <a:t>Failure Simulation</a:t>
            </a:r>
            <a:r>
              <a:rPr lang="en-US" dirty="0"/>
              <a:t> – Tests system response to service outages.</a:t>
            </a:r>
          </a:p>
          <a:p>
            <a:pPr marL="0" indent="0">
              <a:buNone/>
            </a:pPr>
            <a:r>
              <a:rPr lang="en-US" dirty="0"/>
              <a:t>The following link provides more information about the Mock-Object Pattern.</a:t>
            </a:r>
          </a:p>
          <a:p>
            <a:r>
              <a:rPr lang="en-US" dirty="0"/>
              <a:t>https://www.pmi.org/disciplined-agile/the-design-patterns-repository/the-mock-object-pattern</a:t>
            </a:r>
            <a:endParaRPr lang="en-US"/>
          </a:p>
        </p:txBody>
      </p:sp>
      <p:sp>
        <p:nvSpPr>
          <p:cNvPr id="4" name="Date Placeholder 3">
            <a:extLst>
              <a:ext uri="{FF2B5EF4-FFF2-40B4-BE49-F238E27FC236}">
                <a16:creationId xmlns:a16="http://schemas.microsoft.com/office/drawing/2014/main" id="{500A1BB0-67BB-B4D0-41D4-2F93B320C29B}"/>
              </a:ext>
            </a:extLst>
          </p:cNvPr>
          <p:cNvSpPr>
            <a:spLocks noGrp="1"/>
          </p:cNvSpPr>
          <p:nvPr>
            <p:ph type="dt" sz="half" idx="10"/>
          </p:nvPr>
        </p:nvSpPr>
        <p:spPr/>
        <p:txBody>
          <a:bodyPr/>
          <a:lstStyle/>
          <a:p>
            <a:fld id="{BB318223-6126-4EC4-AE0C-0B0D5962A87F}" type="datetime1">
              <a:t>3/22/2025</a:t>
            </a:fld>
            <a:endParaRPr lang="en-US" dirty="0"/>
          </a:p>
        </p:txBody>
      </p:sp>
      <p:sp>
        <p:nvSpPr>
          <p:cNvPr id="5" name="Footer Placeholder 4">
            <a:extLst>
              <a:ext uri="{FF2B5EF4-FFF2-40B4-BE49-F238E27FC236}">
                <a16:creationId xmlns:a16="http://schemas.microsoft.com/office/drawing/2014/main" id="{9EAEDEDE-08CA-2BDB-0AA9-75D0890F0ED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572B1E7-0C7C-0B7C-90BF-540582A90C05}"/>
              </a:ext>
            </a:extLst>
          </p:cNvPr>
          <p:cNvSpPr>
            <a:spLocks noGrp="1"/>
          </p:cNvSpPr>
          <p:nvPr>
            <p:ph type="sldNum" sz="quarter" idx="12"/>
          </p:nvPr>
        </p:nvSpPr>
        <p:spPr/>
        <p:txBody>
          <a:bodyPr/>
          <a:lstStyle/>
          <a:p>
            <a:fld id="{196A61CA-0502-4EE4-9724-96EA822543E5}" type="slidenum">
              <a:rPr lang="en-US" dirty="0"/>
              <a:t>3</a:t>
            </a:fld>
            <a:endParaRPr lang="en-US" dirty="0"/>
          </a:p>
        </p:txBody>
      </p:sp>
    </p:spTree>
    <p:extLst>
      <p:ext uri="{BB962C8B-B14F-4D97-AF65-F5344CB8AC3E}">
        <p14:creationId xmlns:p14="http://schemas.microsoft.com/office/powerpoint/2010/main" val="374534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2D05-7E64-DA17-4DF5-7DB1333DE666}"/>
              </a:ext>
            </a:extLst>
          </p:cNvPr>
          <p:cNvSpPr>
            <a:spLocks noGrp="1"/>
          </p:cNvSpPr>
          <p:nvPr>
            <p:ph type="title"/>
          </p:nvPr>
        </p:nvSpPr>
        <p:spPr/>
        <p:txBody>
          <a:bodyPr/>
          <a:lstStyle/>
          <a:p>
            <a:r>
              <a:rPr lang="en-US" dirty="0"/>
              <a:t>Model-State pattern</a:t>
            </a:r>
          </a:p>
        </p:txBody>
      </p:sp>
      <p:sp>
        <p:nvSpPr>
          <p:cNvPr id="3" name="Content Placeholder 2">
            <a:extLst>
              <a:ext uri="{FF2B5EF4-FFF2-40B4-BE49-F238E27FC236}">
                <a16:creationId xmlns:a16="http://schemas.microsoft.com/office/drawing/2014/main" id="{AC71F8E5-1D70-99BF-071E-E9DA6948E14E}"/>
              </a:ext>
            </a:extLst>
          </p:cNvPr>
          <p:cNvSpPr>
            <a:spLocks noGrp="1"/>
          </p:cNvSpPr>
          <p:nvPr>
            <p:ph idx="1"/>
          </p:nvPr>
        </p:nvSpPr>
        <p:spPr/>
        <p:txBody>
          <a:bodyPr vert="horz" lIns="91440" tIns="45720" rIns="91440" bIns="45720" rtlCol="0" anchor="t">
            <a:normAutofit/>
          </a:bodyPr>
          <a:lstStyle/>
          <a:p>
            <a:r>
              <a:rPr lang="en-US" b="1" dirty="0">
                <a:ea typeface="+mn-lt"/>
                <a:cs typeface="+mn-lt"/>
              </a:rPr>
              <a:t>The Model-State Test Pattern</a:t>
            </a:r>
            <a:r>
              <a:rPr lang="en-US" dirty="0">
                <a:ea typeface="+mn-lt"/>
                <a:cs typeface="+mn-lt"/>
              </a:rPr>
              <a:t> ensures our software responds correctly to user actions. By simulating real interactions (like button clicks or key presses), we verify that the system updates as expected. This strengthens reliability, catches issues early, and ensures seamless user experiences.</a:t>
            </a:r>
            <a:endParaRPr lang="en-US" dirty="0"/>
          </a:p>
        </p:txBody>
      </p:sp>
      <p:sp>
        <p:nvSpPr>
          <p:cNvPr id="4" name="Date Placeholder 3">
            <a:extLst>
              <a:ext uri="{FF2B5EF4-FFF2-40B4-BE49-F238E27FC236}">
                <a16:creationId xmlns:a16="http://schemas.microsoft.com/office/drawing/2014/main" id="{5FACD99B-B76E-2FCD-2A11-15EF2DD5861C}"/>
              </a:ext>
            </a:extLst>
          </p:cNvPr>
          <p:cNvSpPr>
            <a:spLocks noGrp="1"/>
          </p:cNvSpPr>
          <p:nvPr>
            <p:ph type="dt" sz="half" idx="10"/>
          </p:nvPr>
        </p:nvSpPr>
        <p:spPr/>
        <p:txBody>
          <a:bodyPr/>
          <a:lstStyle/>
          <a:p>
            <a:fld id="{25A9A2EE-F4CD-4EE0-BF24-A5EE95C0F9A0}" type="datetime1">
              <a:t>3/22/2025</a:t>
            </a:fld>
            <a:endParaRPr lang="en-US" dirty="0"/>
          </a:p>
        </p:txBody>
      </p:sp>
      <p:sp>
        <p:nvSpPr>
          <p:cNvPr id="5" name="Footer Placeholder 4">
            <a:extLst>
              <a:ext uri="{FF2B5EF4-FFF2-40B4-BE49-F238E27FC236}">
                <a16:creationId xmlns:a16="http://schemas.microsoft.com/office/drawing/2014/main" id="{4C457B8C-E23C-A441-A2ED-4F3398F2D02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5D1FE26-3686-EF99-4658-483B80EC98C6}"/>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236178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B59A-C6A1-3B20-A37E-6FC29D2AA8E8}"/>
              </a:ext>
            </a:extLst>
          </p:cNvPr>
          <p:cNvSpPr>
            <a:spLocks noGrp="1"/>
          </p:cNvSpPr>
          <p:nvPr>
            <p:ph type="title"/>
          </p:nvPr>
        </p:nvSpPr>
        <p:spPr/>
        <p:txBody>
          <a:bodyPr/>
          <a:lstStyle/>
          <a:p>
            <a:r>
              <a:rPr lang="en-US"/>
              <a:t>Model-state pattern Cont.</a:t>
            </a:r>
            <a:endParaRPr lang="en-US" dirty="0"/>
          </a:p>
        </p:txBody>
      </p:sp>
      <p:sp>
        <p:nvSpPr>
          <p:cNvPr id="3" name="Content Placeholder 2">
            <a:extLst>
              <a:ext uri="{FF2B5EF4-FFF2-40B4-BE49-F238E27FC236}">
                <a16:creationId xmlns:a16="http://schemas.microsoft.com/office/drawing/2014/main" id="{115CD5C7-94EB-B616-66B7-F63168E292A4}"/>
              </a:ext>
            </a:extLst>
          </p:cNvPr>
          <p:cNvSpPr>
            <a:spLocks noGrp="1"/>
          </p:cNvSpPr>
          <p:nvPr>
            <p:ph idx="1"/>
          </p:nvPr>
        </p:nvSpPr>
        <p:spPr/>
        <p:txBody>
          <a:bodyPr vert="horz" lIns="91440" tIns="45720" rIns="91440" bIns="45720" rtlCol="0" anchor="t">
            <a:normAutofit/>
          </a:bodyPr>
          <a:lstStyle/>
          <a:p>
            <a:pPr marL="0" indent="0">
              <a:buNone/>
            </a:pPr>
            <a:r>
              <a:rPr lang="en-US" dirty="0"/>
              <a:t>Key Benefits</a:t>
            </a:r>
          </a:p>
          <a:p>
            <a:pPr>
              <a:buFont typeface="Arial"/>
              <a:buChar char="•"/>
            </a:pPr>
            <a:r>
              <a:rPr lang="en-US" b="1" dirty="0">
                <a:ea typeface="+mn-lt"/>
                <a:cs typeface="+mn-lt"/>
              </a:rPr>
              <a:t>Ensures Accuracy</a:t>
            </a:r>
            <a:r>
              <a:rPr lang="en-US" dirty="0">
                <a:ea typeface="+mn-lt"/>
                <a:cs typeface="+mn-lt"/>
              </a:rPr>
              <a:t> – Verifies that user actions trigger the correct system responses.</a:t>
            </a:r>
            <a:endParaRPr lang="en-US" dirty="0"/>
          </a:p>
          <a:p>
            <a:pPr>
              <a:buFont typeface="Arial"/>
              <a:buChar char="•"/>
            </a:pPr>
            <a:r>
              <a:rPr lang="en-US" b="1" dirty="0">
                <a:ea typeface="+mn-lt"/>
                <a:cs typeface="+mn-lt"/>
              </a:rPr>
              <a:t>Improves Reliability</a:t>
            </a:r>
            <a:r>
              <a:rPr lang="en-US" dirty="0">
                <a:ea typeface="+mn-lt"/>
                <a:cs typeface="+mn-lt"/>
              </a:rPr>
              <a:t> – Detects issues early, reducing costly post-release fixes.</a:t>
            </a:r>
            <a:endParaRPr lang="en-US" dirty="0"/>
          </a:p>
          <a:p>
            <a:pPr>
              <a:buFont typeface="Arial"/>
              <a:buChar char="•"/>
            </a:pPr>
            <a:r>
              <a:rPr lang="en-US" b="1" dirty="0">
                <a:ea typeface="+mn-lt"/>
                <a:cs typeface="+mn-lt"/>
              </a:rPr>
              <a:t>Enhances User Experience</a:t>
            </a:r>
            <a:r>
              <a:rPr lang="en-US" dirty="0">
                <a:ea typeface="+mn-lt"/>
                <a:cs typeface="+mn-lt"/>
              </a:rPr>
              <a:t> – Ensures smooth interactions by validating expected behaviors.</a:t>
            </a:r>
            <a:endParaRPr lang="en-US" dirty="0"/>
          </a:p>
          <a:p>
            <a:pPr>
              <a:buFont typeface="Arial"/>
              <a:buChar char="•"/>
            </a:pPr>
            <a:r>
              <a:rPr lang="en-US" b="1" dirty="0">
                <a:ea typeface="+mn-lt"/>
                <a:cs typeface="+mn-lt"/>
              </a:rPr>
              <a:t>Supports Automation</a:t>
            </a:r>
            <a:r>
              <a:rPr lang="en-US" dirty="0">
                <a:ea typeface="+mn-lt"/>
                <a:cs typeface="+mn-lt"/>
              </a:rPr>
              <a:t> – Enables automated testing, saving time and effort.</a:t>
            </a:r>
            <a:endParaRPr lang="en-US" dirty="0"/>
          </a:p>
          <a:p>
            <a:pPr>
              <a:buFont typeface="Arial"/>
              <a:buChar char="•"/>
            </a:pPr>
            <a:r>
              <a:rPr lang="en-US" b="1" dirty="0">
                <a:ea typeface="+mn-lt"/>
                <a:cs typeface="+mn-lt"/>
              </a:rPr>
              <a:t>Reduces Risk</a:t>
            </a:r>
            <a:r>
              <a:rPr lang="en-US" dirty="0">
                <a:ea typeface="+mn-lt"/>
                <a:cs typeface="+mn-lt"/>
              </a:rPr>
              <a:t> – Minimizes failures in production, boosting customer trust and investor confidence.</a:t>
            </a:r>
            <a:endParaRPr lang="en-US" dirty="0"/>
          </a:p>
          <a:p>
            <a:pPr marL="0" indent="0">
              <a:buNone/>
            </a:pPr>
            <a:endParaRPr lang="en-US" dirty="0"/>
          </a:p>
        </p:txBody>
      </p:sp>
      <p:sp>
        <p:nvSpPr>
          <p:cNvPr id="4" name="Date Placeholder 3">
            <a:extLst>
              <a:ext uri="{FF2B5EF4-FFF2-40B4-BE49-F238E27FC236}">
                <a16:creationId xmlns:a16="http://schemas.microsoft.com/office/drawing/2014/main" id="{F0472AFC-E8E2-FB05-C88C-839C8185914C}"/>
              </a:ext>
            </a:extLst>
          </p:cNvPr>
          <p:cNvSpPr>
            <a:spLocks noGrp="1"/>
          </p:cNvSpPr>
          <p:nvPr>
            <p:ph type="dt" sz="half" idx="10"/>
          </p:nvPr>
        </p:nvSpPr>
        <p:spPr/>
        <p:txBody>
          <a:bodyPr/>
          <a:lstStyle/>
          <a:p>
            <a:fld id="{A33131B0-2D4F-4A2D-AC54-51117CD423CB}" type="datetime1">
              <a:t>3/22/2025</a:t>
            </a:fld>
            <a:endParaRPr lang="en-US" dirty="0"/>
          </a:p>
        </p:txBody>
      </p:sp>
      <p:sp>
        <p:nvSpPr>
          <p:cNvPr id="5" name="Footer Placeholder 4">
            <a:extLst>
              <a:ext uri="{FF2B5EF4-FFF2-40B4-BE49-F238E27FC236}">
                <a16:creationId xmlns:a16="http://schemas.microsoft.com/office/drawing/2014/main" id="{FDFE17AE-587F-7D60-B01D-B31D3DB2A25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6B4C26-BE48-D129-8C8B-6E5369665624}"/>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98240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8AD-222B-81B6-3745-DFCFA45C72D5}"/>
              </a:ext>
            </a:extLst>
          </p:cNvPr>
          <p:cNvSpPr>
            <a:spLocks noGrp="1"/>
          </p:cNvSpPr>
          <p:nvPr>
            <p:ph type="title"/>
          </p:nvPr>
        </p:nvSpPr>
        <p:spPr/>
        <p:txBody>
          <a:bodyPr/>
          <a:lstStyle/>
          <a:p>
            <a:r>
              <a:rPr lang="en-US" dirty="0"/>
              <a:t>Enumeration pattern</a:t>
            </a:r>
          </a:p>
        </p:txBody>
      </p:sp>
      <p:sp>
        <p:nvSpPr>
          <p:cNvPr id="3" name="Content Placeholder 2">
            <a:extLst>
              <a:ext uri="{FF2B5EF4-FFF2-40B4-BE49-F238E27FC236}">
                <a16:creationId xmlns:a16="http://schemas.microsoft.com/office/drawing/2014/main" id="{50543FB8-DC19-F62B-F237-03B2DBED2FEE}"/>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The Enumeration Pattern ensures that collections in a system can be traversed correctly in all required directions (e.g., forward and backward). This is crucial for maintaining data integrity, especially in non-linear structures like trees or graphs.</a:t>
            </a:r>
            <a:endParaRPr lang="en-US" dirty="0"/>
          </a:p>
          <a:p>
            <a:pPr>
              <a:buNone/>
            </a:pPr>
            <a:r>
              <a:rPr lang="en-US" dirty="0">
                <a:ea typeface="+mn-lt"/>
                <a:cs typeface="+mn-lt"/>
              </a:rPr>
              <a:t>By implementing this pattern, we can verify that:</a:t>
            </a:r>
            <a:endParaRPr lang="en-US" dirty="0"/>
          </a:p>
          <a:p>
            <a:pPr>
              <a:buFont typeface="Arial"/>
              <a:buChar char="•"/>
            </a:pPr>
            <a:r>
              <a:rPr lang="en-US" dirty="0">
                <a:ea typeface="+mn-lt"/>
                <a:cs typeface="+mn-lt"/>
              </a:rPr>
              <a:t>Every item in a collection is accessed in the correct order.</a:t>
            </a:r>
            <a:endParaRPr lang="en-US" dirty="0"/>
          </a:p>
          <a:p>
            <a:pPr>
              <a:buFont typeface="Arial"/>
              <a:buChar char="•"/>
            </a:pPr>
            <a:r>
              <a:rPr lang="en-US" dirty="0">
                <a:ea typeface="+mn-lt"/>
                <a:cs typeface="+mn-lt"/>
              </a:rPr>
              <a:t>Edge cases (such as accessing beyond the first or last item) are properly handled.</a:t>
            </a:r>
            <a:endParaRPr lang="en-US" dirty="0"/>
          </a:p>
          <a:p>
            <a:pPr>
              <a:buFont typeface="Arial"/>
              <a:buChar char="•"/>
            </a:pPr>
            <a:r>
              <a:rPr lang="en-US" dirty="0">
                <a:ea typeface="+mn-lt"/>
                <a:cs typeface="+mn-lt"/>
              </a:rPr>
              <a:t>Performance and reliability are maintained when dealing with large or complex datasets.</a:t>
            </a:r>
            <a:endParaRPr lang="en-US" dirty="0"/>
          </a:p>
          <a:p>
            <a:pPr marL="0" indent="0">
              <a:buNone/>
            </a:pPr>
            <a:endParaRPr lang="en-US" dirty="0"/>
          </a:p>
        </p:txBody>
      </p:sp>
      <p:sp>
        <p:nvSpPr>
          <p:cNvPr id="4" name="Date Placeholder 3">
            <a:extLst>
              <a:ext uri="{FF2B5EF4-FFF2-40B4-BE49-F238E27FC236}">
                <a16:creationId xmlns:a16="http://schemas.microsoft.com/office/drawing/2014/main" id="{1C7C43EF-09D0-D8D8-10AE-189156969262}"/>
              </a:ext>
            </a:extLst>
          </p:cNvPr>
          <p:cNvSpPr>
            <a:spLocks noGrp="1"/>
          </p:cNvSpPr>
          <p:nvPr>
            <p:ph type="dt" sz="half" idx="10"/>
          </p:nvPr>
        </p:nvSpPr>
        <p:spPr/>
        <p:txBody>
          <a:bodyPr/>
          <a:lstStyle/>
          <a:p>
            <a:fld id="{E94A4C64-879C-4546-BBE6-8B192E9BF832}" type="datetime1">
              <a:t>3/22/2025</a:t>
            </a:fld>
            <a:endParaRPr lang="en-US" dirty="0"/>
          </a:p>
        </p:txBody>
      </p:sp>
      <p:sp>
        <p:nvSpPr>
          <p:cNvPr id="5" name="Footer Placeholder 4">
            <a:extLst>
              <a:ext uri="{FF2B5EF4-FFF2-40B4-BE49-F238E27FC236}">
                <a16:creationId xmlns:a16="http://schemas.microsoft.com/office/drawing/2014/main" id="{2D4F1129-32A6-360C-F66C-160464C092A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ECDED4C-7126-32D7-6D32-9D1A209B9535}"/>
              </a:ext>
            </a:extLst>
          </p:cNvPr>
          <p:cNvSpPr>
            <a:spLocks noGrp="1"/>
          </p:cNvSpPr>
          <p:nvPr>
            <p:ph type="sldNum" sz="quarter" idx="12"/>
          </p:nvPr>
        </p:nvSpPr>
        <p:spPr/>
        <p:txBody>
          <a:bodyPr/>
          <a:lstStyle/>
          <a:p>
            <a:fld id="{196A61CA-0502-4EE4-9724-96EA822543E5}" type="slidenum">
              <a:rPr lang="en-US" dirty="0"/>
              <a:t>6</a:t>
            </a:fld>
            <a:endParaRPr lang="en-US" dirty="0"/>
          </a:p>
        </p:txBody>
      </p:sp>
    </p:spTree>
    <p:extLst>
      <p:ext uri="{BB962C8B-B14F-4D97-AF65-F5344CB8AC3E}">
        <p14:creationId xmlns:p14="http://schemas.microsoft.com/office/powerpoint/2010/main" val="97711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5DC5-1524-BED2-1EA1-357ED826CFB1}"/>
              </a:ext>
            </a:extLst>
          </p:cNvPr>
          <p:cNvSpPr>
            <a:spLocks noGrp="1"/>
          </p:cNvSpPr>
          <p:nvPr>
            <p:ph type="title"/>
          </p:nvPr>
        </p:nvSpPr>
        <p:spPr/>
        <p:txBody>
          <a:bodyPr/>
          <a:lstStyle/>
          <a:p>
            <a:r>
              <a:rPr lang="en-US" dirty="0"/>
              <a:t>Enumeration patter cont.</a:t>
            </a:r>
          </a:p>
        </p:txBody>
      </p:sp>
      <p:sp>
        <p:nvSpPr>
          <p:cNvPr id="3" name="Content Placeholder 2">
            <a:extLst>
              <a:ext uri="{FF2B5EF4-FFF2-40B4-BE49-F238E27FC236}">
                <a16:creationId xmlns:a16="http://schemas.microsoft.com/office/drawing/2014/main" id="{C029D0D3-47BC-EF5B-6AC5-139A0812C7FF}"/>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ea typeface="+mn-lt"/>
                <a:cs typeface="+mn-lt"/>
              </a:rPr>
              <a:t>Key Benefis</a:t>
            </a:r>
          </a:p>
          <a:p>
            <a:r>
              <a:rPr lang="en-US" b="1" dirty="0">
                <a:ea typeface="+mn-lt"/>
                <a:cs typeface="+mn-lt"/>
              </a:rPr>
              <a:t>Ensures Data Integrity</a:t>
            </a:r>
            <a:r>
              <a:rPr lang="en-US" dirty="0">
                <a:ea typeface="+mn-lt"/>
                <a:cs typeface="+mn-lt"/>
              </a:rPr>
              <a:t> – Verifies that collections are traversed correctly, preventing data loss or duplication.</a:t>
            </a:r>
            <a:endParaRPr lang="en-US" dirty="0"/>
          </a:p>
          <a:p>
            <a:r>
              <a:rPr lang="en-US" b="1">
                <a:ea typeface="+mn-lt"/>
                <a:cs typeface="+mn-lt"/>
              </a:rPr>
              <a:t>Detects Edge Case Failures</a:t>
            </a:r>
            <a:r>
              <a:rPr lang="en-US">
                <a:ea typeface="+mn-lt"/>
                <a:cs typeface="+mn-lt"/>
              </a:rPr>
              <a:t> – Catches errors when iterating beyond the first or last item.</a:t>
            </a:r>
            <a:endParaRPr lang="en-US"/>
          </a:p>
          <a:p>
            <a:r>
              <a:rPr lang="en-US" b="1">
                <a:ea typeface="+mn-lt"/>
                <a:cs typeface="+mn-lt"/>
              </a:rPr>
              <a:t>Supports Complex Structures</a:t>
            </a:r>
            <a:r>
              <a:rPr lang="en-US">
                <a:ea typeface="+mn-lt"/>
                <a:cs typeface="+mn-lt"/>
              </a:rPr>
              <a:t> – Ensures proper handling of non-linear collections like tree nodes.</a:t>
            </a:r>
            <a:endParaRPr lang="en-US"/>
          </a:p>
          <a:p>
            <a:r>
              <a:rPr lang="en-US" b="1">
                <a:ea typeface="+mn-lt"/>
                <a:cs typeface="+mn-lt"/>
              </a:rPr>
              <a:t>Enhances System Stability</a:t>
            </a:r>
            <a:r>
              <a:rPr lang="en-US">
                <a:ea typeface="+mn-lt"/>
                <a:cs typeface="+mn-lt"/>
              </a:rPr>
              <a:t> – Prevents crashes and unexpected behavior in navigation.</a:t>
            </a:r>
            <a:endParaRPr lang="en-US"/>
          </a:p>
          <a:p>
            <a:r>
              <a:rPr lang="en-US" b="1" dirty="0">
                <a:ea typeface="+mn-lt"/>
                <a:cs typeface="+mn-lt"/>
              </a:rPr>
              <a:t>Boosts Investor Confidence</a:t>
            </a:r>
            <a:r>
              <a:rPr lang="en-US" dirty="0">
                <a:ea typeface="+mn-lt"/>
                <a:cs typeface="+mn-lt"/>
              </a:rPr>
              <a:t> – Demonstrates a commitment to rigorous testing and reliable software.</a:t>
            </a:r>
            <a:endParaRPr lang="en-US" dirty="0"/>
          </a:p>
          <a:p>
            <a:endParaRPr lang="en-US" dirty="0"/>
          </a:p>
        </p:txBody>
      </p:sp>
      <p:sp>
        <p:nvSpPr>
          <p:cNvPr id="4" name="Date Placeholder 3">
            <a:extLst>
              <a:ext uri="{FF2B5EF4-FFF2-40B4-BE49-F238E27FC236}">
                <a16:creationId xmlns:a16="http://schemas.microsoft.com/office/drawing/2014/main" id="{7D648D88-D594-5E80-B7F5-7BD19E804640}"/>
              </a:ext>
            </a:extLst>
          </p:cNvPr>
          <p:cNvSpPr>
            <a:spLocks noGrp="1"/>
          </p:cNvSpPr>
          <p:nvPr>
            <p:ph type="dt" sz="half" idx="10"/>
          </p:nvPr>
        </p:nvSpPr>
        <p:spPr/>
        <p:txBody>
          <a:bodyPr/>
          <a:lstStyle/>
          <a:p>
            <a:fld id="{A1AEACCF-FFBE-4B0A-986F-5D235BDBD2DE}" type="datetime1">
              <a:t>3/22/2025</a:t>
            </a:fld>
            <a:endParaRPr lang="en-US" dirty="0"/>
          </a:p>
        </p:txBody>
      </p:sp>
      <p:sp>
        <p:nvSpPr>
          <p:cNvPr id="5" name="Footer Placeholder 4">
            <a:extLst>
              <a:ext uri="{FF2B5EF4-FFF2-40B4-BE49-F238E27FC236}">
                <a16:creationId xmlns:a16="http://schemas.microsoft.com/office/drawing/2014/main" id="{6872A5C6-5F42-1695-C2C0-C3941A6F411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E360283-F5F9-4AF7-2727-4AB7EE63AC67}"/>
              </a:ext>
            </a:extLst>
          </p:cNvPr>
          <p:cNvSpPr>
            <a:spLocks noGrp="1"/>
          </p:cNvSpPr>
          <p:nvPr>
            <p:ph type="sldNum" sz="quarter" idx="12"/>
          </p:nvPr>
        </p:nvSpPr>
        <p:spPr/>
        <p:txBody>
          <a:bodyPr/>
          <a:lstStyle/>
          <a:p>
            <a:fld id="{196A61CA-0502-4EE4-9724-96EA822543E5}" type="slidenum">
              <a:rPr lang="en-US" dirty="0"/>
              <a:t>7</a:t>
            </a:fld>
            <a:endParaRPr lang="en-US" dirty="0"/>
          </a:p>
        </p:txBody>
      </p:sp>
    </p:spTree>
    <p:extLst>
      <p:ext uri="{BB962C8B-B14F-4D97-AF65-F5344CB8AC3E}">
        <p14:creationId xmlns:p14="http://schemas.microsoft.com/office/powerpoint/2010/main" val="393167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5FD1-C16B-B8A3-B487-2639B020AF50}"/>
              </a:ext>
            </a:extLst>
          </p:cNvPr>
          <p:cNvSpPr>
            <a:spLocks noGrp="1"/>
          </p:cNvSpPr>
          <p:nvPr>
            <p:ph type="title"/>
          </p:nvPr>
        </p:nvSpPr>
        <p:spPr/>
        <p:txBody>
          <a:bodyPr/>
          <a:lstStyle/>
          <a:p>
            <a:r>
              <a:rPr lang="en-US" dirty="0"/>
              <a:t>Simple-test pattern</a:t>
            </a:r>
          </a:p>
        </p:txBody>
      </p:sp>
      <p:sp>
        <p:nvSpPr>
          <p:cNvPr id="3" name="Content Placeholder 2">
            <a:extLst>
              <a:ext uri="{FF2B5EF4-FFF2-40B4-BE49-F238E27FC236}">
                <a16:creationId xmlns:a16="http://schemas.microsoft.com/office/drawing/2014/main" id="{6433652A-DB3B-A195-A9FC-EAFB781AAC1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Pass/Fail unit tests are the most basic form of software testing. They confirm that a function works correctly when given a specific input or that an expected error is properly handled. However, passing a test only means the code works for that one scenario—it does not guarantee reliability in other situations. Relying solely on these tests can create a false sense of security. To ensure our software is truly reliable, we also test for edge cases, unexpected inputs, and system-wide behavior.</a:t>
            </a:r>
          </a:p>
        </p:txBody>
      </p:sp>
      <p:sp>
        <p:nvSpPr>
          <p:cNvPr id="4" name="Date Placeholder 3">
            <a:extLst>
              <a:ext uri="{FF2B5EF4-FFF2-40B4-BE49-F238E27FC236}">
                <a16:creationId xmlns:a16="http://schemas.microsoft.com/office/drawing/2014/main" id="{9CE95B45-CE43-2124-B4D8-5266B4EBF4E5}"/>
              </a:ext>
            </a:extLst>
          </p:cNvPr>
          <p:cNvSpPr>
            <a:spLocks noGrp="1"/>
          </p:cNvSpPr>
          <p:nvPr>
            <p:ph type="dt" sz="half" idx="10"/>
          </p:nvPr>
        </p:nvSpPr>
        <p:spPr/>
        <p:txBody>
          <a:bodyPr/>
          <a:lstStyle/>
          <a:p>
            <a:fld id="{DA5B7EF6-3EAB-434E-B3D0-39B98036F276}" type="datetime1">
              <a:t>3/22/2025</a:t>
            </a:fld>
            <a:endParaRPr lang="en-US" dirty="0"/>
          </a:p>
        </p:txBody>
      </p:sp>
      <p:sp>
        <p:nvSpPr>
          <p:cNvPr id="5" name="Footer Placeholder 4">
            <a:extLst>
              <a:ext uri="{FF2B5EF4-FFF2-40B4-BE49-F238E27FC236}">
                <a16:creationId xmlns:a16="http://schemas.microsoft.com/office/drawing/2014/main" id="{B8ED8283-09BD-C980-197D-5CB4D411A79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47D9674-EF55-EB14-7EFD-7F55B9A30353}"/>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10791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1B84B-AD1B-79EA-F960-FB4886223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ED694-1585-EBA1-C7A6-1C9E5B148C72}"/>
              </a:ext>
            </a:extLst>
          </p:cNvPr>
          <p:cNvSpPr>
            <a:spLocks noGrp="1"/>
          </p:cNvSpPr>
          <p:nvPr>
            <p:ph type="title"/>
          </p:nvPr>
        </p:nvSpPr>
        <p:spPr/>
        <p:txBody>
          <a:bodyPr/>
          <a:lstStyle/>
          <a:p>
            <a:r>
              <a:rPr lang="en-US" dirty="0"/>
              <a:t>Simple-test pattern</a:t>
            </a:r>
          </a:p>
        </p:txBody>
      </p:sp>
      <p:sp>
        <p:nvSpPr>
          <p:cNvPr id="3" name="Content Placeholder 2">
            <a:extLst>
              <a:ext uri="{FF2B5EF4-FFF2-40B4-BE49-F238E27FC236}">
                <a16:creationId xmlns:a16="http://schemas.microsoft.com/office/drawing/2014/main" id="{0B12714D-9985-93FE-DE55-2519AD688F09}"/>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Pass/Fail unit tests are the most basic form of software testing. They confirm that a function works correctly when given a specific input or that an expected error is properly handled. However, passing a test only means the code works for that one scenario—it does not guarantee reliability in other situations. Relying solely on these tests can create a false sense of security. To ensure our software is truly reliable, we also test for edge cases, unexpected inputs, and system-wide behavior.</a:t>
            </a:r>
          </a:p>
        </p:txBody>
      </p:sp>
      <p:sp>
        <p:nvSpPr>
          <p:cNvPr id="4" name="Date Placeholder 3">
            <a:extLst>
              <a:ext uri="{FF2B5EF4-FFF2-40B4-BE49-F238E27FC236}">
                <a16:creationId xmlns:a16="http://schemas.microsoft.com/office/drawing/2014/main" id="{F1A20928-9720-9852-2004-F26EC205BBB6}"/>
              </a:ext>
            </a:extLst>
          </p:cNvPr>
          <p:cNvSpPr>
            <a:spLocks noGrp="1"/>
          </p:cNvSpPr>
          <p:nvPr>
            <p:ph type="dt" sz="half" idx="10"/>
          </p:nvPr>
        </p:nvSpPr>
        <p:spPr/>
        <p:txBody>
          <a:bodyPr/>
          <a:lstStyle/>
          <a:p>
            <a:fld id="{DA5B7EF6-3EAB-434E-B3D0-39B98036F276}" type="datetime1">
              <a:t>3/22/2025</a:t>
            </a:fld>
            <a:endParaRPr lang="en-US" dirty="0"/>
          </a:p>
        </p:txBody>
      </p:sp>
      <p:sp>
        <p:nvSpPr>
          <p:cNvPr id="5" name="Footer Placeholder 4">
            <a:extLst>
              <a:ext uri="{FF2B5EF4-FFF2-40B4-BE49-F238E27FC236}">
                <a16:creationId xmlns:a16="http://schemas.microsoft.com/office/drawing/2014/main" id="{8B13C2E1-5047-3C6A-E361-C092DF6259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EB35B09-5D06-5587-F13A-7BA8386B1F0A}"/>
              </a:ext>
            </a:extLst>
          </p:cNvPr>
          <p:cNvSpPr>
            <a:spLocks noGrp="1"/>
          </p:cNvSpPr>
          <p:nvPr>
            <p:ph type="sldNum" sz="quarter" idx="12"/>
          </p:nvPr>
        </p:nvSpPr>
        <p:spPr/>
        <p:txBody>
          <a:bodyPr/>
          <a:lstStyle/>
          <a:p>
            <a:fld id="{196A61CA-0502-4EE4-9724-96EA822543E5}" type="slidenum">
              <a:rPr lang="en-US" dirty="0"/>
              <a:t>9</a:t>
            </a:fld>
            <a:endParaRPr lang="en-US" dirty="0"/>
          </a:p>
        </p:txBody>
      </p:sp>
    </p:spTree>
    <p:extLst>
      <p:ext uri="{BB962C8B-B14F-4D97-AF65-F5344CB8AC3E}">
        <p14:creationId xmlns:p14="http://schemas.microsoft.com/office/powerpoint/2010/main" val="3552628421"/>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395d5ab-626c-4919-b6ec-b8a1967b4f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CE12BF42D5FD4CA29CCD1B89F93D36" ma:contentTypeVersion="14" ma:contentTypeDescription="Create a new document." ma:contentTypeScope="" ma:versionID="8d943694e3084c91184226692a986d58">
  <xsd:schema xmlns:xsd="http://www.w3.org/2001/XMLSchema" xmlns:xs="http://www.w3.org/2001/XMLSchema" xmlns:p="http://schemas.microsoft.com/office/2006/metadata/properties" xmlns:ns3="9395d5ab-626c-4919-b6ec-b8a1967b4fa5" xmlns:ns4="cde90e23-bdbe-484c-8f42-de2f446b0b89" targetNamespace="http://schemas.microsoft.com/office/2006/metadata/properties" ma:root="true" ma:fieldsID="f174891ea4fc16a7205c92945c06d1f3" ns3:_="" ns4:_="">
    <xsd:import namespace="9395d5ab-626c-4919-b6ec-b8a1967b4fa5"/>
    <xsd:import namespace="cde90e23-bdbe-484c-8f42-de2f446b0b8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5d5ab-626c-4919-b6ec-b8a1967b4f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e90e23-bdbe-484c-8f42-de2f446b0b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48D1EB-9CE1-45A6-AFA1-1B87D939B774}">
  <ds:schemaRefs>
    <ds:schemaRef ds:uri="http://purl.org/dc/dcmitype/"/>
    <ds:schemaRef ds:uri="9395d5ab-626c-4919-b6ec-b8a1967b4fa5"/>
    <ds:schemaRef ds:uri="http://purl.org/dc/elements/1.1/"/>
    <ds:schemaRef ds:uri="http://schemas.microsoft.com/office/2006/documentManagement/types"/>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 ds:uri="cde90e23-bdbe-484c-8f42-de2f446b0b89"/>
  </ds:schemaRefs>
</ds:datastoreItem>
</file>

<file path=customXml/itemProps2.xml><?xml version="1.0" encoding="utf-8"?>
<ds:datastoreItem xmlns:ds="http://schemas.openxmlformats.org/officeDocument/2006/customXml" ds:itemID="{00B13CE1-B537-4B25-8978-201E03742D49}">
  <ds:schemaRefs>
    <ds:schemaRef ds:uri="http://schemas.microsoft.com/sharepoint/v3/contenttype/forms"/>
  </ds:schemaRefs>
</ds:datastoreItem>
</file>

<file path=customXml/itemProps3.xml><?xml version="1.0" encoding="utf-8"?>
<ds:datastoreItem xmlns:ds="http://schemas.openxmlformats.org/officeDocument/2006/customXml" ds:itemID="{9CEE1B83-8151-4A46-B770-CEEB566B25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95d5ab-626c-4919-b6ec-b8a1967b4fa5"/>
    <ds:schemaRef ds:uri="cde90e23-bdbe-484c-8f42-de2f446b0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819</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Trade Gothic Next Cond</vt:lpstr>
      <vt:lpstr>Trade Gothic Next Light</vt:lpstr>
      <vt:lpstr>PortalVTI</vt:lpstr>
      <vt:lpstr>Sprint 2.9: Unit testing patterns</vt:lpstr>
      <vt:lpstr>Mock-Object Pattern</vt:lpstr>
      <vt:lpstr>Mock-object pattern cont.</vt:lpstr>
      <vt:lpstr>Model-State pattern</vt:lpstr>
      <vt:lpstr>Model-state pattern Cont.</vt:lpstr>
      <vt:lpstr>Enumeration pattern</vt:lpstr>
      <vt:lpstr>Enumeration patter cont.</vt:lpstr>
      <vt:lpstr>Simple-test pattern</vt:lpstr>
      <vt:lpstr>Simple-test pattern</vt:lpstr>
      <vt:lpstr>The Performance-Test Patterns</vt:lpstr>
      <vt:lpstr>The Performance-Test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Burris, Braden</dc:creator>
  <cp:lastModifiedBy>Burris, Braden</cp:lastModifiedBy>
  <cp:revision>2</cp:revision>
  <dcterms:created xsi:type="dcterms:W3CDTF">2025-02-07T01:44:44Z</dcterms:created>
  <dcterms:modified xsi:type="dcterms:W3CDTF">2025-03-23T01:17:07Z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0x010100D6CE12BF42D5FD4CA29CCD1B89F93D36</vt:lpwstr>
  </property>
</Properties>
</file>