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Abadi" panose="020B0604020104020204" pitchFamily="34" charset="0"/>
      <p:regular r:id="rId11"/>
    </p:embeddedFont>
    <p:embeddedFont>
      <p:font typeface="Instrument Sans Medium"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73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ttack.mitre.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252528"/>
        </a:solidFill>
        <a:effectLst/>
      </p:bgPr>
    </p:bg>
    <p:spTree>
      <p:nvGrpSpPr>
        <p:cNvPr id="1" name=""/>
        <p:cNvGrpSpPr/>
        <p:nvPr/>
      </p:nvGrpSpPr>
      <p:grpSpPr>
        <a:xfrm>
          <a:off x="0" y="0"/>
          <a:ext cx="0" cy="0"/>
          <a:chOff x="0" y="0"/>
          <a:chExt cx="0" cy="0"/>
        </a:xfrm>
      </p:grpSpPr>
      <p:sp>
        <p:nvSpPr>
          <p:cNvPr id="2" name="Text 0"/>
          <p:cNvSpPr/>
          <p:nvPr/>
        </p:nvSpPr>
        <p:spPr>
          <a:xfrm>
            <a:off x="762953" y="655796"/>
            <a:ext cx="13104495" cy="2820353"/>
          </a:xfrm>
          <a:prstGeom prst="rect">
            <a:avLst/>
          </a:prstGeom>
          <a:noFill/>
          <a:ln/>
        </p:spPr>
        <p:txBody>
          <a:bodyPr wrap="square" lIns="0" tIns="0" rIns="0" bIns="0" rtlCol="0" anchor="t"/>
          <a:lstStyle/>
          <a:p>
            <a:pPr marL="0" indent="0">
              <a:lnSpc>
                <a:spcPts val="7400"/>
              </a:lnSpc>
              <a:buNone/>
            </a:pPr>
            <a:r>
              <a:rPr lang="en-US" sz="5900" dirty="0">
                <a:solidFill>
                  <a:srgbClr val="CBCCCE"/>
                </a:solidFill>
                <a:latin typeface="Abadi" panose="020F0502020204030204" pitchFamily="34" charset="0"/>
                <a:ea typeface="Instrument Sans Semi Bold" pitchFamily="34" charset="-122"/>
                <a:cs typeface="Instrument Sans Semi Bold" pitchFamily="34" charset="-120"/>
              </a:rPr>
              <a:t>Automated TTP Extraction and Analysis Tool using MITRE ATT&amp;CK Framework</a:t>
            </a:r>
            <a:endParaRPr lang="en-US" sz="5900" dirty="0"/>
          </a:p>
        </p:txBody>
      </p:sp>
      <p:sp>
        <p:nvSpPr>
          <p:cNvPr id="3" name="Text 1"/>
          <p:cNvSpPr/>
          <p:nvPr/>
        </p:nvSpPr>
        <p:spPr>
          <a:xfrm>
            <a:off x="762953" y="3912037"/>
            <a:ext cx="13104495" cy="1743670"/>
          </a:xfrm>
          <a:prstGeom prst="rect">
            <a:avLst/>
          </a:prstGeom>
          <a:noFill/>
          <a:ln/>
        </p:spPr>
        <p:txBody>
          <a:bodyPr wrap="square" lIns="0" tIns="0" rIns="0" bIns="0" rtlCol="0" anchor="t"/>
          <a:lstStyle/>
          <a:p>
            <a:pPr marL="0" indent="0">
              <a:lnSpc>
                <a:spcPts val="2700"/>
              </a:lnSpc>
              <a:buNone/>
            </a:pPr>
            <a:r>
              <a:rPr lang="en-US" sz="1700" dirty="0">
                <a:solidFill>
                  <a:srgbClr val="CFD0D8"/>
                </a:solidFill>
                <a:latin typeface="Instrument Sans Medium" pitchFamily="34" charset="0"/>
                <a:ea typeface="Instrument Sans Medium" pitchFamily="34" charset="-122"/>
                <a:cs typeface="Instrument Sans Medium" pitchFamily="34" charset="-120"/>
              </a:rPr>
              <a:t>In the ever-evolving landscape of cybersecurity, staying ahead of threat actors requires efficient analysis of their tactics, techniques, and procedures (TTPs). Our innovative Automated TTP Extraction and Analysis Tool leverages the power of the MITRE ATT&amp;CK framework to revolutionize threat intelligence processing. This cutting-edge solution addresses the time-consuming and error-prone nature of manual TTP extraction, providing senior analysts and cybersecurity managers with a powerful asset for rapid threat assessment and defense prioritization.</a:t>
            </a:r>
            <a:endParaRPr lang="en-US" sz="1700" dirty="0"/>
          </a:p>
        </p:txBody>
      </p:sp>
      <p:sp>
        <p:nvSpPr>
          <p:cNvPr id="4" name="Text 2"/>
          <p:cNvSpPr/>
          <p:nvPr/>
        </p:nvSpPr>
        <p:spPr>
          <a:xfrm>
            <a:off x="762953" y="5900857"/>
            <a:ext cx="13104495" cy="1046202"/>
          </a:xfrm>
          <a:prstGeom prst="rect">
            <a:avLst/>
          </a:prstGeom>
          <a:noFill/>
          <a:ln/>
        </p:spPr>
        <p:txBody>
          <a:bodyPr wrap="square" lIns="0" tIns="0" rIns="0" bIns="0" rtlCol="0" anchor="t"/>
          <a:lstStyle/>
          <a:p>
            <a:pPr marL="0" indent="0">
              <a:lnSpc>
                <a:spcPts val="2700"/>
              </a:lnSpc>
              <a:buNone/>
            </a:pPr>
            <a:r>
              <a:rPr lang="en-US" sz="1700" dirty="0">
                <a:solidFill>
                  <a:srgbClr val="CFD0D8"/>
                </a:solidFill>
                <a:latin typeface="Instrument Sans Medium" pitchFamily="34" charset="0"/>
                <a:ea typeface="Instrument Sans Medium" pitchFamily="34" charset="-122"/>
                <a:cs typeface="Instrument Sans Medium" pitchFamily="34" charset="-120"/>
              </a:rPr>
              <a:t>By combining advanced natural language processing techniques with the comprehensive MITRE ATT&amp;CK knowledge base, our tool streamlines the process of identifying and categorizing cyber threats. This presentation will guide you through the tool's architecture, functionality, and potential impact on your organization's cybersecurity posture.</a:t>
            </a:r>
            <a:endParaRPr lang="en-US" sz="1700" dirty="0"/>
          </a:p>
        </p:txBody>
      </p:sp>
      <p:sp>
        <p:nvSpPr>
          <p:cNvPr id="5" name="Shape 3"/>
          <p:cNvSpPr/>
          <p:nvPr/>
        </p:nvSpPr>
        <p:spPr>
          <a:xfrm>
            <a:off x="762953" y="7208520"/>
            <a:ext cx="348734" cy="348734"/>
          </a:xfrm>
          <a:prstGeom prst="roundRect">
            <a:avLst>
              <a:gd name="adj" fmla="val 26217936"/>
            </a:avLst>
          </a:prstGeom>
          <a:noFill/>
          <a:ln w="7620">
            <a:solidFill>
              <a:srgbClr val="FFFFFF"/>
            </a:solidFill>
            <a:prstDash val="solid"/>
          </a:ln>
        </p:spPr>
      </p:sp>
      <p:pic>
        <p:nvPicPr>
          <p:cNvPr id="6" name="Image 0" descr="preencoded.png"/>
          <p:cNvPicPr>
            <a:picLocks noChangeAspect="1"/>
          </p:cNvPicPr>
          <p:nvPr/>
        </p:nvPicPr>
        <p:blipFill>
          <a:blip r:embed="rId3"/>
          <a:stretch>
            <a:fillRect/>
          </a:stretch>
        </p:blipFill>
        <p:spPr>
          <a:xfrm>
            <a:off x="770573" y="7216140"/>
            <a:ext cx="333494" cy="333494"/>
          </a:xfrm>
          <a:prstGeom prst="rect">
            <a:avLst/>
          </a:prstGeom>
        </p:spPr>
      </p:pic>
      <p:sp>
        <p:nvSpPr>
          <p:cNvPr id="7" name="Text 4"/>
          <p:cNvSpPr/>
          <p:nvPr/>
        </p:nvSpPr>
        <p:spPr>
          <a:xfrm>
            <a:off x="1220629" y="7192208"/>
            <a:ext cx="1973461" cy="381476"/>
          </a:xfrm>
          <a:prstGeom prst="rect">
            <a:avLst/>
          </a:prstGeom>
          <a:noFill/>
          <a:ln/>
        </p:spPr>
        <p:txBody>
          <a:bodyPr wrap="none" lIns="0" tIns="0" rIns="0" bIns="0" rtlCol="0" anchor="t"/>
          <a:lstStyle/>
          <a:p>
            <a:pPr marL="0" indent="0" algn="l">
              <a:lnSpc>
                <a:spcPts val="3000"/>
              </a:lnSpc>
              <a:buNone/>
            </a:pPr>
            <a:r>
              <a:rPr lang="en-US" sz="2100" b="1" dirty="0">
                <a:solidFill>
                  <a:srgbClr val="CFD0D8"/>
                </a:solidFill>
                <a:latin typeface="Times New Roman" panose="02020603050405020304" pitchFamily="18" charset="0"/>
                <a:ea typeface="Instrument Sans Bold" pitchFamily="34" charset="-122"/>
                <a:cs typeface="Times New Roman" panose="02020603050405020304" pitchFamily="18" charset="0"/>
              </a:rPr>
              <a:t>by SIDDHARTH</a:t>
            </a: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252528"/>
        </a:solidFill>
        <a:effectLst/>
      </p:bgPr>
    </p:bg>
    <p:spTree>
      <p:nvGrpSpPr>
        <p:cNvPr id="1" name=""/>
        <p:cNvGrpSpPr/>
        <p:nvPr/>
      </p:nvGrpSpPr>
      <p:grpSpPr>
        <a:xfrm>
          <a:off x="0" y="0"/>
          <a:ext cx="0" cy="0"/>
          <a:chOff x="0" y="0"/>
          <a:chExt cx="0" cy="0"/>
        </a:xfrm>
      </p:grpSpPr>
      <p:sp>
        <p:nvSpPr>
          <p:cNvPr id="2" name="Text 0"/>
          <p:cNvSpPr/>
          <p:nvPr/>
        </p:nvSpPr>
        <p:spPr>
          <a:xfrm>
            <a:off x="778907" y="789622"/>
            <a:ext cx="9170908" cy="695444"/>
          </a:xfrm>
          <a:prstGeom prst="rect">
            <a:avLst/>
          </a:prstGeom>
          <a:noFill/>
          <a:ln/>
        </p:spPr>
        <p:txBody>
          <a:bodyPr wrap="none" lIns="0" tIns="0" rIns="0" bIns="0" rtlCol="0" anchor="t"/>
          <a:lstStyle/>
          <a:p>
            <a:pPr marL="0" indent="0">
              <a:lnSpc>
                <a:spcPts val="5450"/>
              </a:lnSpc>
              <a:buNone/>
            </a:pPr>
            <a:r>
              <a:rPr lang="en-US" sz="4350" dirty="0">
                <a:solidFill>
                  <a:srgbClr val="CBCCCE"/>
                </a:solidFill>
                <a:latin typeface="Abadi" panose="020F0502020204030204" pitchFamily="34" charset="0"/>
                <a:ea typeface="Instrument Sans Semi Bold" pitchFamily="34" charset="-122"/>
                <a:cs typeface="Instrument Sans Semi Bold" pitchFamily="34" charset="-120"/>
              </a:rPr>
              <a:t>Problem Statement and Objectives</a:t>
            </a:r>
            <a:endParaRPr lang="en-US" sz="4350" dirty="0"/>
          </a:p>
        </p:txBody>
      </p:sp>
      <p:sp>
        <p:nvSpPr>
          <p:cNvPr id="3" name="Text 1"/>
          <p:cNvSpPr/>
          <p:nvPr/>
        </p:nvSpPr>
        <p:spPr>
          <a:xfrm>
            <a:off x="778907" y="2041446"/>
            <a:ext cx="2782014" cy="347782"/>
          </a:xfrm>
          <a:prstGeom prst="rect">
            <a:avLst/>
          </a:prstGeom>
          <a:noFill/>
          <a:ln/>
        </p:spPr>
        <p:txBody>
          <a:bodyPr wrap="none" lIns="0" tIns="0" rIns="0" bIns="0" rtlCol="0" anchor="t"/>
          <a:lstStyle/>
          <a:p>
            <a:pPr marL="0" indent="0">
              <a:lnSpc>
                <a:spcPts val="2700"/>
              </a:lnSpc>
              <a:buNone/>
            </a:pPr>
            <a:r>
              <a:rPr lang="en-US" sz="2150" dirty="0">
                <a:solidFill>
                  <a:srgbClr val="CBCCCE"/>
                </a:solidFill>
                <a:latin typeface="Abadi" panose="020F0502020204030204" pitchFamily="34" charset="0"/>
                <a:ea typeface="Instrument Sans Semi Bold" pitchFamily="34" charset="-122"/>
                <a:cs typeface="Instrument Sans Semi Bold" pitchFamily="34" charset="-120"/>
              </a:rPr>
              <a:t>The Challenge</a:t>
            </a:r>
            <a:endParaRPr lang="en-US" sz="2150" dirty="0"/>
          </a:p>
        </p:txBody>
      </p:sp>
      <p:sp>
        <p:nvSpPr>
          <p:cNvPr id="4" name="Text 2"/>
          <p:cNvSpPr/>
          <p:nvPr/>
        </p:nvSpPr>
        <p:spPr>
          <a:xfrm>
            <a:off x="778907" y="2611755"/>
            <a:ext cx="3995023" cy="3915966"/>
          </a:xfrm>
          <a:prstGeom prst="rect">
            <a:avLst/>
          </a:prstGeom>
          <a:noFill/>
          <a:ln/>
        </p:spPr>
        <p:txBody>
          <a:bodyPr wrap="square" lIns="0" tIns="0" rIns="0" bIns="0" rtlCol="0" anchor="t"/>
          <a:lstStyle/>
          <a:p>
            <a:pPr marL="0" indent="0">
              <a:lnSpc>
                <a:spcPts val="280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Manual extraction of TTPs from threat intelligence reports is a labor-intensive process prone to human error. Analysts spend countless hours sifting through dense reports, potentially missing critical insights or misclassifying threats. This inefficiency can lead to delayed responses to emerging threats and suboptimal allocation of defensive resources.</a:t>
            </a:r>
            <a:endParaRPr lang="en-US" sz="1750" dirty="0"/>
          </a:p>
        </p:txBody>
      </p:sp>
      <p:sp>
        <p:nvSpPr>
          <p:cNvPr id="5" name="Text 3"/>
          <p:cNvSpPr/>
          <p:nvPr/>
        </p:nvSpPr>
        <p:spPr>
          <a:xfrm>
            <a:off x="5324475" y="2041446"/>
            <a:ext cx="2782014" cy="347782"/>
          </a:xfrm>
          <a:prstGeom prst="rect">
            <a:avLst/>
          </a:prstGeom>
          <a:noFill/>
          <a:ln/>
        </p:spPr>
        <p:txBody>
          <a:bodyPr wrap="none" lIns="0" tIns="0" rIns="0" bIns="0" rtlCol="0" anchor="t"/>
          <a:lstStyle/>
          <a:p>
            <a:pPr marL="0" indent="0">
              <a:lnSpc>
                <a:spcPts val="2700"/>
              </a:lnSpc>
              <a:buNone/>
            </a:pPr>
            <a:r>
              <a:rPr lang="en-US" sz="2150" dirty="0">
                <a:solidFill>
                  <a:srgbClr val="CBCCCE"/>
                </a:solidFill>
                <a:latin typeface="Abadi" panose="020F0502020204030204" pitchFamily="34" charset="0"/>
                <a:ea typeface="Instrument Sans Semi Bold" pitchFamily="34" charset="-122"/>
                <a:cs typeface="Instrument Sans Semi Bold" pitchFamily="34" charset="-120"/>
              </a:rPr>
              <a:t>Our Solution</a:t>
            </a:r>
            <a:endParaRPr lang="en-US" sz="2150" dirty="0"/>
          </a:p>
        </p:txBody>
      </p:sp>
      <p:sp>
        <p:nvSpPr>
          <p:cNvPr id="6" name="Text 4"/>
          <p:cNvSpPr/>
          <p:nvPr/>
        </p:nvSpPr>
        <p:spPr>
          <a:xfrm>
            <a:off x="5324475" y="2611755"/>
            <a:ext cx="3995023" cy="4627959"/>
          </a:xfrm>
          <a:prstGeom prst="rect">
            <a:avLst/>
          </a:prstGeom>
          <a:noFill/>
          <a:ln/>
        </p:spPr>
        <p:txBody>
          <a:bodyPr wrap="square" lIns="0" tIns="0" rIns="0" bIns="0" rtlCol="0" anchor="t"/>
          <a:lstStyle/>
          <a:p>
            <a:pPr marL="0" indent="0">
              <a:lnSpc>
                <a:spcPts val="280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Our objective is to develop an automated tool for TTP extraction and analysis using the MITRE ATT&amp;CK framework. This tool aims to significantly reduce the time and effort required for threat analysis while improving accuracy and consistency in TTP identification. By leveraging advanced AI techniques, we can provide cybersecurity professionals with a powerful asset for rapid threat assessment and proactive defense planning.</a:t>
            </a:r>
            <a:endParaRPr lang="en-US" sz="1750" dirty="0"/>
          </a:p>
        </p:txBody>
      </p:sp>
      <p:sp>
        <p:nvSpPr>
          <p:cNvPr id="7" name="Text 5"/>
          <p:cNvSpPr/>
          <p:nvPr/>
        </p:nvSpPr>
        <p:spPr>
          <a:xfrm>
            <a:off x="9870043" y="2041446"/>
            <a:ext cx="2782014" cy="347782"/>
          </a:xfrm>
          <a:prstGeom prst="rect">
            <a:avLst/>
          </a:prstGeom>
          <a:noFill/>
          <a:ln/>
        </p:spPr>
        <p:txBody>
          <a:bodyPr wrap="none" lIns="0" tIns="0" rIns="0" bIns="0" rtlCol="0" anchor="t"/>
          <a:lstStyle/>
          <a:p>
            <a:pPr marL="0" indent="0">
              <a:lnSpc>
                <a:spcPts val="2700"/>
              </a:lnSpc>
              <a:buNone/>
            </a:pPr>
            <a:r>
              <a:rPr lang="en-US" sz="2150" dirty="0">
                <a:solidFill>
                  <a:srgbClr val="CBCCCE"/>
                </a:solidFill>
                <a:latin typeface="Abadi" panose="020F0502020204030204" pitchFamily="34" charset="0"/>
                <a:ea typeface="Instrument Sans Semi Bold" pitchFamily="34" charset="-122"/>
                <a:cs typeface="Instrument Sans Semi Bold" pitchFamily="34" charset="-120"/>
              </a:rPr>
              <a:t>Target Users</a:t>
            </a:r>
            <a:endParaRPr lang="en-US" sz="2150" dirty="0"/>
          </a:p>
        </p:txBody>
      </p:sp>
      <p:sp>
        <p:nvSpPr>
          <p:cNvPr id="8" name="Text 6"/>
          <p:cNvSpPr/>
          <p:nvPr/>
        </p:nvSpPr>
        <p:spPr>
          <a:xfrm>
            <a:off x="9870043" y="2611755"/>
            <a:ext cx="3995023" cy="3559969"/>
          </a:xfrm>
          <a:prstGeom prst="rect">
            <a:avLst/>
          </a:prstGeom>
          <a:noFill/>
          <a:ln/>
        </p:spPr>
        <p:txBody>
          <a:bodyPr wrap="square" lIns="0" tIns="0" rIns="0" bIns="0" rtlCol="0" anchor="t"/>
          <a:lstStyle/>
          <a:p>
            <a:pPr marL="0" indent="0">
              <a:lnSpc>
                <a:spcPts val="280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The primary audience for this tool includes senior analysts and cybersecurity managers who need to quickly process large volumes of threat intelligence and make informed decisions about security priorities. The tool's intuitive interface and comprehensive output make it valuable for both tactical and strategic cybersecurity planning.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252528"/>
        </a:solidFill>
        <a:effectLst/>
      </p:bgPr>
    </p:bg>
    <p:spTree>
      <p:nvGrpSpPr>
        <p:cNvPr id="1" name=""/>
        <p:cNvGrpSpPr/>
        <p:nvPr/>
      </p:nvGrpSpPr>
      <p:grpSpPr>
        <a:xfrm>
          <a:off x="0" y="0"/>
          <a:ext cx="0" cy="0"/>
          <a:chOff x="0" y="0"/>
          <a:chExt cx="0" cy="0"/>
        </a:xfrm>
      </p:grpSpPr>
      <p:sp>
        <p:nvSpPr>
          <p:cNvPr id="2" name="Text 0"/>
          <p:cNvSpPr/>
          <p:nvPr/>
        </p:nvSpPr>
        <p:spPr>
          <a:xfrm>
            <a:off x="728782" y="574358"/>
            <a:ext cx="8478798" cy="650677"/>
          </a:xfrm>
          <a:prstGeom prst="rect">
            <a:avLst/>
          </a:prstGeom>
          <a:noFill/>
          <a:ln/>
        </p:spPr>
        <p:txBody>
          <a:bodyPr wrap="none" lIns="0" tIns="0" rIns="0" bIns="0" rtlCol="0" anchor="t"/>
          <a:lstStyle/>
          <a:p>
            <a:pPr marL="0" indent="0">
              <a:lnSpc>
                <a:spcPts val="5100"/>
              </a:lnSpc>
              <a:buNone/>
            </a:pPr>
            <a:r>
              <a:rPr lang="en-US" sz="4050" dirty="0">
                <a:solidFill>
                  <a:srgbClr val="CBCCCE"/>
                </a:solidFill>
                <a:latin typeface="Abadi" panose="020F0502020204030204" pitchFamily="34" charset="0"/>
                <a:ea typeface="Instrument Sans Semi Bold" pitchFamily="34" charset="-122"/>
                <a:cs typeface="Instrument Sans Semi Bold" pitchFamily="34" charset="-120"/>
              </a:rPr>
              <a:t>Data Collection and Preprocessing</a:t>
            </a:r>
            <a:endParaRPr lang="en-US" sz="4050" dirty="0"/>
          </a:p>
        </p:txBody>
      </p:sp>
      <p:sp>
        <p:nvSpPr>
          <p:cNvPr id="3" name="Shape 1"/>
          <p:cNvSpPr/>
          <p:nvPr/>
        </p:nvSpPr>
        <p:spPr>
          <a:xfrm>
            <a:off x="1029653" y="1641396"/>
            <a:ext cx="22860" cy="6013728"/>
          </a:xfrm>
          <a:prstGeom prst="roundRect">
            <a:avLst>
              <a:gd name="adj" fmla="val 382572"/>
            </a:avLst>
          </a:prstGeom>
          <a:solidFill>
            <a:srgbClr val="56565B"/>
          </a:solidFill>
          <a:ln/>
        </p:spPr>
      </p:sp>
      <p:sp>
        <p:nvSpPr>
          <p:cNvPr id="4" name="Shape 2"/>
          <p:cNvSpPr/>
          <p:nvPr/>
        </p:nvSpPr>
        <p:spPr>
          <a:xfrm>
            <a:off x="1252478" y="2098358"/>
            <a:ext cx="728782" cy="22860"/>
          </a:xfrm>
          <a:prstGeom prst="roundRect">
            <a:avLst>
              <a:gd name="adj" fmla="val 382572"/>
            </a:avLst>
          </a:prstGeom>
          <a:solidFill>
            <a:srgbClr val="56565B"/>
          </a:solidFill>
          <a:ln/>
        </p:spPr>
      </p:sp>
      <p:sp>
        <p:nvSpPr>
          <p:cNvPr id="5" name="Shape 3"/>
          <p:cNvSpPr/>
          <p:nvPr/>
        </p:nvSpPr>
        <p:spPr>
          <a:xfrm>
            <a:off x="806827" y="1875592"/>
            <a:ext cx="468511" cy="468511"/>
          </a:xfrm>
          <a:prstGeom prst="roundRect">
            <a:avLst>
              <a:gd name="adj" fmla="val 18667"/>
            </a:avLst>
          </a:prstGeom>
          <a:solidFill>
            <a:srgbClr val="3D3D42"/>
          </a:solidFill>
          <a:ln w="7620">
            <a:solidFill>
              <a:srgbClr val="56565B"/>
            </a:solidFill>
            <a:prstDash val="solid"/>
          </a:ln>
        </p:spPr>
      </p:sp>
      <p:sp>
        <p:nvSpPr>
          <p:cNvPr id="6" name="Text 4"/>
          <p:cNvSpPr/>
          <p:nvPr/>
        </p:nvSpPr>
        <p:spPr>
          <a:xfrm>
            <a:off x="980658" y="1953697"/>
            <a:ext cx="120848" cy="312301"/>
          </a:xfrm>
          <a:prstGeom prst="rect">
            <a:avLst/>
          </a:prstGeom>
          <a:noFill/>
          <a:ln/>
        </p:spPr>
        <p:txBody>
          <a:bodyPr wrap="none" lIns="0" tIns="0" rIns="0" bIns="0" rtlCol="0" anchor="t"/>
          <a:lstStyle/>
          <a:p>
            <a:pPr marL="0" indent="0" algn="ctr">
              <a:lnSpc>
                <a:spcPts val="2450"/>
              </a:lnSpc>
              <a:buNone/>
            </a:pPr>
            <a:r>
              <a:rPr lang="en-US" sz="2450" dirty="0">
                <a:solidFill>
                  <a:srgbClr val="CFD0D8"/>
                </a:solidFill>
                <a:latin typeface="Abadi" panose="020F0502020204030204" pitchFamily="34" charset="0"/>
                <a:ea typeface="Instrument Sans Semi Bold" pitchFamily="34" charset="-122"/>
                <a:cs typeface="Instrument Sans Semi Bold" pitchFamily="34" charset="-120"/>
              </a:rPr>
              <a:t>1</a:t>
            </a:r>
            <a:endParaRPr lang="en-US" sz="2450" dirty="0"/>
          </a:p>
        </p:txBody>
      </p:sp>
      <p:sp>
        <p:nvSpPr>
          <p:cNvPr id="7" name="Text 5"/>
          <p:cNvSpPr/>
          <p:nvPr/>
        </p:nvSpPr>
        <p:spPr>
          <a:xfrm>
            <a:off x="2186226" y="1849517"/>
            <a:ext cx="2602825" cy="325279"/>
          </a:xfrm>
          <a:prstGeom prst="rect">
            <a:avLst/>
          </a:prstGeom>
          <a:noFill/>
          <a:ln/>
        </p:spPr>
        <p:txBody>
          <a:bodyPr wrap="none" lIns="0" tIns="0" rIns="0" bIns="0" rtlCol="0" anchor="t"/>
          <a:lstStyle/>
          <a:p>
            <a:pPr marL="0" indent="0" algn="l">
              <a:lnSpc>
                <a:spcPts val="2550"/>
              </a:lnSpc>
              <a:buNone/>
            </a:pPr>
            <a:r>
              <a:rPr lang="en-US" sz="2000" dirty="0">
                <a:solidFill>
                  <a:srgbClr val="CFD0D8"/>
                </a:solidFill>
                <a:latin typeface="Abadi" panose="020F0502020204030204" pitchFamily="34" charset="0"/>
                <a:ea typeface="Instrument Sans Semi Bold" pitchFamily="34" charset="-122"/>
                <a:cs typeface="Instrument Sans Semi Bold" pitchFamily="34" charset="-120"/>
              </a:rPr>
              <a:t>Web Scraping</a:t>
            </a:r>
            <a:endParaRPr lang="en-US" sz="2000" dirty="0"/>
          </a:p>
        </p:txBody>
      </p:sp>
      <p:sp>
        <p:nvSpPr>
          <p:cNvPr id="8" name="Text 6"/>
          <p:cNvSpPr/>
          <p:nvPr/>
        </p:nvSpPr>
        <p:spPr>
          <a:xfrm>
            <a:off x="2186226" y="2299692"/>
            <a:ext cx="11715393" cy="999411"/>
          </a:xfrm>
          <a:prstGeom prst="rect">
            <a:avLst/>
          </a:prstGeom>
          <a:noFill/>
          <a:ln/>
        </p:spPr>
        <p:txBody>
          <a:bodyPr wrap="square" lIns="0" tIns="0" rIns="0" bIns="0" rtlCol="0" anchor="t"/>
          <a:lstStyle/>
          <a:p>
            <a:pPr marL="0" indent="0" algn="l">
              <a:lnSpc>
                <a:spcPts val="2600"/>
              </a:lnSpc>
              <a:buNone/>
            </a:pPr>
            <a:r>
              <a:rPr lang="en-US" sz="1600" dirty="0">
                <a:solidFill>
                  <a:srgbClr val="CFD0D8"/>
                </a:solidFill>
                <a:latin typeface="Instrument Sans Medium" pitchFamily="34" charset="0"/>
                <a:ea typeface="Instrument Sans Medium" pitchFamily="34" charset="-122"/>
                <a:cs typeface="Instrument Sans Medium" pitchFamily="34" charset="-120"/>
              </a:rPr>
              <a:t>Our data collection process begins with web scraping from the MITRE ATT&amp;CK website (</a:t>
            </a:r>
            <a:r>
              <a:rPr lang="en-US" sz="1600" u="sng" dirty="0">
                <a:solidFill>
                  <a:srgbClr val="D5D5D8"/>
                </a:solidFill>
                <a:latin typeface="Instrument Sans Medium" pitchFamily="34" charset="0"/>
                <a:ea typeface="Instrument Sans Medium" pitchFamily="34" charset="-122"/>
                <a:cs typeface="Instrument Sans Medium" pitchFamily="34" charset="-120"/>
                <a:hlinkClick r:id="rId3">
                  <a:extLst>
                    <a:ext uri="{A12FA001-AC4F-418D-AE19-62706E023703}">
                      <ahyp:hlinkClr xmlns:ahyp="http://schemas.microsoft.com/office/drawing/2018/hyperlinkcolor" val="tx"/>
                    </a:ext>
                  </a:extLst>
                </a:hlinkClick>
              </a:rPr>
              <a:t>https://attack.mitre.org</a:t>
            </a:r>
            <a:r>
              <a:rPr lang="en-US" sz="1600" dirty="0">
                <a:solidFill>
                  <a:srgbClr val="CFD0D8"/>
                </a:solidFill>
                <a:latin typeface="Instrument Sans Medium" pitchFamily="34" charset="0"/>
                <a:ea typeface="Instrument Sans Medium" pitchFamily="34" charset="-122"/>
                <a:cs typeface="Instrument Sans Medium" pitchFamily="34" charset="-120"/>
              </a:rPr>
              <a:t>) using Selenium. This ensures we have the most up-to-date information on tactics, techniques, and procedures. The MITREExtractor class is responsible for navigating the website and extracting relevant data.</a:t>
            </a:r>
            <a:endParaRPr lang="en-US" sz="1600" dirty="0"/>
          </a:p>
        </p:txBody>
      </p:sp>
      <p:sp>
        <p:nvSpPr>
          <p:cNvPr id="9" name="Shape 7"/>
          <p:cNvSpPr/>
          <p:nvPr/>
        </p:nvSpPr>
        <p:spPr>
          <a:xfrm>
            <a:off x="1252478" y="4172307"/>
            <a:ext cx="728782" cy="22860"/>
          </a:xfrm>
          <a:prstGeom prst="roundRect">
            <a:avLst>
              <a:gd name="adj" fmla="val 382572"/>
            </a:avLst>
          </a:prstGeom>
          <a:solidFill>
            <a:srgbClr val="56565B"/>
          </a:solidFill>
          <a:ln/>
        </p:spPr>
      </p:sp>
      <p:sp>
        <p:nvSpPr>
          <p:cNvPr id="10" name="Shape 8"/>
          <p:cNvSpPr/>
          <p:nvPr/>
        </p:nvSpPr>
        <p:spPr>
          <a:xfrm>
            <a:off x="806827" y="3949541"/>
            <a:ext cx="468511" cy="468511"/>
          </a:xfrm>
          <a:prstGeom prst="roundRect">
            <a:avLst>
              <a:gd name="adj" fmla="val 18667"/>
            </a:avLst>
          </a:prstGeom>
          <a:solidFill>
            <a:srgbClr val="3D3D42"/>
          </a:solidFill>
          <a:ln w="7620">
            <a:solidFill>
              <a:srgbClr val="56565B"/>
            </a:solidFill>
            <a:prstDash val="solid"/>
          </a:ln>
        </p:spPr>
      </p:sp>
      <p:sp>
        <p:nvSpPr>
          <p:cNvPr id="11" name="Text 9"/>
          <p:cNvSpPr/>
          <p:nvPr/>
        </p:nvSpPr>
        <p:spPr>
          <a:xfrm>
            <a:off x="954107" y="4027646"/>
            <a:ext cx="173950" cy="312301"/>
          </a:xfrm>
          <a:prstGeom prst="rect">
            <a:avLst/>
          </a:prstGeom>
          <a:noFill/>
          <a:ln/>
        </p:spPr>
        <p:txBody>
          <a:bodyPr wrap="none" lIns="0" tIns="0" rIns="0" bIns="0" rtlCol="0" anchor="t"/>
          <a:lstStyle/>
          <a:p>
            <a:pPr marL="0" indent="0" algn="ctr">
              <a:lnSpc>
                <a:spcPts val="2450"/>
              </a:lnSpc>
              <a:buNone/>
            </a:pPr>
            <a:r>
              <a:rPr lang="en-US" sz="2450" dirty="0">
                <a:solidFill>
                  <a:srgbClr val="CFD0D8"/>
                </a:solidFill>
                <a:latin typeface="Abadi" panose="020F0502020204030204" pitchFamily="34" charset="0"/>
                <a:ea typeface="Instrument Sans Semi Bold" pitchFamily="34" charset="-122"/>
                <a:cs typeface="Instrument Sans Semi Bold" pitchFamily="34" charset="-120"/>
              </a:rPr>
              <a:t>2</a:t>
            </a:r>
            <a:endParaRPr lang="en-US" sz="2450" dirty="0"/>
          </a:p>
        </p:txBody>
      </p:sp>
      <p:sp>
        <p:nvSpPr>
          <p:cNvPr id="12" name="Text 10"/>
          <p:cNvSpPr/>
          <p:nvPr/>
        </p:nvSpPr>
        <p:spPr>
          <a:xfrm>
            <a:off x="2186226" y="3923467"/>
            <a:ext cx="2602825" cy="325279"/>
          </a:xfrm>
          <a:prstGeom prst="rect">
            <a:avLst/>
          </a:prstGeom>
          <a:noFill/>
          <a:ln/>
        </p:spPr>
        <p:txBody>
          <a:bodyPr wrap="none" lIns="0" tIns="0" rIns="0" bIns="0" rtlCol="0" anchor="t"/>
          <a:lstStyle/>
          <a:p>
            <a:pPr marL="0" indent="0" algn="l">
              <a:lnSpc>
                <a:spcPts val="2550"/>
              </a:lnSpc>
              <a:buNone/>
            </a:pPr>
            <a:r>
              <a:rPr lang="en-US" sz="2000" dirty="0">
                <a:solidFill>
                  <a:srgbClr val="CFD0D8"/>
                </a:solidFill>
                <a:latin typeface="Abadi" panose="020F0502020204030204" pitchFamily="34" charset="0"/>
                <a:ea typeface="Instrument Sans Semi Bold" pitchFamily="34" charset="-122"/>
                <a:cs typeface="Instrument Sans Semi Bold" pitchFamily="34" charset="-120"/>
              </a:rPr>
              <a:t>Data Structuring</a:t>
            </a:r>
            <a:endParaRPr lang="en-US" sz="2000" dirty="0"/>
          </a:p>
        </p:txBody>
      </p:sp>
      <p:sp>
        <p:nvSpPr>
          <p:cNvPr id="13" name="Text 11"/>
          <p:cNvSpPr/>
          <p:nvPr/>
        </p:nvSpPr>
        <p:spPr>
          <a:xfrm>
            <a:off x="2186226" y="4373642"/>
            <a:ext cx="11715393" cy="999411"/>
          </a:xfrm>
          <a:prstGeom prst="rect">
            <a:avLst/>
          </a:prstGeom>
          <a:noFill/>
          <a:ln/>
        </p:spPr>
        <p:txBody>
          <a:bodyPr wrap="square" lIns="0" tIns="0" rIns="0" bIns="0" rtlCol="0" anchor="t"/>
          <a:lstStyle/>
          <a:p>
            <a:pPr marL="0" indent="0" algn="l">
              <a:lnSpc>
                <a:spcPts val="2600"/>
              </a:lnSpc>
              <a:buNone/>
            </a:pPr>
            <a:r>
              <a:rPr lang="en-US" sz="1600" dirty="0">
                <a:solidFill>
                  <a:srgbClr val="CFD0D8"/>
                </a:solidFill>
                <a:latin typeface="Instrument Sans Medium" pitchFamily="34" charset="0"/>
                <a:ea typeface="Instrument Sans Medium" pitchFamily="34" charset="-122"/>
                <a:cs typeface="Instrument Sans Medium" pitchFamily="34" charset="-120"/>
              </a:rPr>
              <a:t>Once raw text is collected, we convert it into a structured JSON format. This step involves parsing the HTML content, extracting key information such as technique IDs, names, descriptions, and associated tactics. The structured format allows for easier processing and integration with our machine learning models.</a:t>
            </a:r>
            <a:endParaRPr lang="en-US" sz="1600" dirty="0"/>
          </a:p>
        </p:txBody>
      </p:sp>
      <p:sp>
        <p:nvSpPr>
          <p:cNvPr id="14" name="Shape 12"/>
          <p:cNvSpPr/>
          <p:nvPr/>
        </p:nvSpPr>
        <p:spPr>
          <a:xfrm>
            <a:off x="1252478" y="6246257"/>
            <a:ext cx="728782" cy="22860"/>
          </a:xfrm>
          <a:prstGeom prst="roundRect">
            <a:avLst>
              <a:gd name="adj" fmla="val 382572"/>
            </a:avLst>
          </a:prstGeom>
          <a:solidFill>
            <a:srgbClr val="56565B"/>
          </a:solidFill>
          <a:ln/>
        </p:spPr>
      </p:sp>
      <p:sp>
        <p:nvSpPr>
          <p:cNvPr id="15" name="Shape 13"/>
          <p:cNvSpPr/>
          <p:nvPr/>
        </p:nvSpPr>
        <p:spPr>
          <a:xfrm>
            <a:off x="806827" y="6023491"/>
            <a:ext cx="468511" cy="468511"/>
          </a:xfrm>
          <a:prstGeom prst="roundRect">
            <a:avLst>
              <a:gd name="adj" fmla="val 18667"/>
            </a:avLst>
          </a:prstGeom>
          <a:solidFill>
            <a:srgbClr val="3D3D42"/>
          </a:solidFill>
          <a:ln w="7620">
            <a:solidFill>
              <a:srgbClr val="56565B"/>
            </a:solidFill>
            <a:prstDash val="solid"/>
          </a:ln>
        </p:spPr>
      </p:sp>
      <p:sp>
        <p:nvSpPr>
          <p:cNvPr id="16" name="Text 14"/>
          <p:cNvSpPr/>
          <p:nvPr/>
        </p:nvSpPr>
        <p:spPr>
          <a:xfrm>
            <a:off x="950655" y="6101596"/>
            <a:ext cx="180856" cy="312301"/>
          </a:xfrm>
          <a:prstGeom prst="rect">
            <a:avLst/>
          </a:prstGeom>
          <a:noFill/>
          <a:ln/>
        </p:spPr>
        <p:txBody>
          <a:bodyPr wrap="none" lIns="0" tIns="0" rIns="0" bIns="0" rtlCol="0" anchor="t"/>
          <a:lstStyle/>
          <a:p>
            <a:pPr marL="0" indent="0" algn="ctr">
              <a:lnSpc>
                <a:spcPts val="2450"/>
              </a:lnSpc>
              <a:buNone/>
            </a:pPr>
            <a:r>
              <a:rPr lang="en-US" sz="2450" dirty="0">
                <a:solidFill>
                  <a:srgbClr val="CFD0D8"/>
                </a:solidFill>
                <a:latin typeface="Abadi" panose="020F0502020204030204" pitchFamily="34" charset="0"/>
                <a:ea typeface="Instrument Sans Semi Bold" pitchFamily="34" charset="-122"/>
                <a:cs typeface="Instrument Sans Semi Bold" pitchFamily="34" charset="-120"/>
              </a:rPr>
              <a:t>3</a:t>
            </a:r>
            <a:endParaRPr lang="en-US" sz="2450" dirty="0"/>
          </a:p>
        </p:txBody>
      </p:sp>
      <p:sp>
        <p:nvSpPr>
          <p:cNvPr id="17" name="Text 15"/>
          <p:cNvSpPr/>
          <p:nvPr/>
        </p:nvSpPr>
        <p:spPr>
          <a:xfrm>
            <a:off x="2186226" y="5997416"/>
            <a:ext cx="2602825" cy="325279"/>
          </a:xfrm>
          <a:prstGeom prst="rect">
            <a:avLst/>
          </a:prstGeom>
          <a:noFill/>
          <a:ln/>
        </p:spPr>
        <p:txBody>
          <a:bodyPr wrap="none" lIns="0" tIns="0" rIns="0" bIns="0" rtlCol="0" anchor="t"/>
          <a:lstStyle/>
          <a:p>
            <a:pPr marL="0" indent="0" algn="l">
              <a:lnSpc>
                <a:spcPts val="2550"/>
              </a:lnSpc>
              <a:buNone/>
            </a:pPr>
            <a:r>
              <a:rPr lang="en-US" sz="2000" dirty="0">
                <a:solidFill>
                  <a:srgbClr val="CFD0D8"/>
                </a:solidFill>
                <a:latin typeface="Abadi" panose="020F0502020204030204" pitchFamily="34" charset="0"/>
                <a:ea typeface="Instrument Sans Semi Bold" pitchFamily="34" charset="-122"/>
                <a:cs typeface="Instrument Sans Semi Bold" pitchFamily="34" charset="-120"/>
              </a:rPr>
              <a:t>Data Cleaning</a:t>
            </a:r>
            <a:endParaRPr lang="en-US" sz="2000" dirty="0"/>
          </a:p>
        </p:txBody>
      </p:sp>
      <p:sp>
        <p:nvSpPr>
          <p:cNvPr id="18" name="Text 16"/>
          <p:cNvSpPr/>
          <p:nvPr/>
        </p:nvSpPr>
        <p:spPr>
          <a:xfrm>
            <a:off x="2186226" y="6447592"/>
            <a:ext cx="11715393" cy="999411"/>
          </a:xfrm>
          <a:prstGeom prst="rect">
            <a:avLst/>
          </a:prstGeom>
          <a:noFill/>
          <a:ln/>
        </p:spPr>
        <p:txBody>
          <a:bodyPr wrap="square" lIns="0" tIns="0" rIns="0" bIns="0" rtlCol="0" anchor="t"/>
          <a:lstStyle/>
          <a:p>
            <a:pPr marL="0" indent="0" algn="l">
              <a:lnSpc>
                <a:spcPts val="2600"/>
              </a:lnSpc>
              <a:buNone/>
            </a:pPr>
            <a:r>
              <a:rPr lang="en-US" sz="1600" dirty="0">
                <a:solidFill>
                  <a:srgbClr val="CFD0D8"/>
                </a:solidFill>
                <a:latin typeface="Instrument Sans Medium" pitchFamily="34" charset="0"/>
                <a:ea typeface="Instrument Sans Medium" pitchFamily="34" charset="-122"/>
                <a:cs typeface="Instrument Sans Medium" pitchFamily="34" charset="-120"/>
              </a:rPr>
              <a:t>The final preprocessing step involves cleaning the data to remove any inconsistencies, HTML artifacts, or irrelevant information. This ensures that our models are trained on high-quality, relevant data, improving their overall performance in TTP extraction and analysis tasks.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252528"/>
        </a:solidFill>
        <a:effectLst/>
      </p:bgPr>
    </p:bg>
    <p:spTree>
      <p:nvGrpSpPr>
        <p:cNvPr id="1" name=""/>
        <p:cNvGrpSpPr/>
        <p:nvPr/>
      </p:nvGrpSpPr>
      <p:grpSpPr>
        <a:xfrm>
          <a:off x="0" y="0"/>
          <a:ext cx="0" cy="0"/>
          <a:chOff x="0" y="0"/>
          <a:chExt cx="0" cy="0"/>
        </a:xfrm>
      </p:grpSpPr>
      <p:sp>
        <p:nvSpPr>
          <p:cNvPr id="2" name="Text 0"/>
          <p:cNvSpPr/>
          <p:nvPr/>
        </p:nvSpPr>
        <p:spPr>
          <a:xfrm>
            <a:off x="748546" y="759262"/>
            <a:ext cx="5346740" cy="668298"/>
          </a:xfrm>
          <a:prstGeom prst="rect">
            <a:avLst/>
          </a:prstGeom>
          <a:noFill/>
          <a:ln/>
        </p:spPr>
        <p:txBody>
          <a:bodyPr wrap="none" lIns="0" tIns="0" rIns="0" bIns="0" rtlCol="0" anchor="t"/>
          <a:lstStyle/>
          <a:p>
            <a:pPr marL="0" indent="0">
              <a:lnSpc>
                <a:spcPts val="5250"/>
              </a:lnSpc>
              <a:buNone/>
            </a:pPr>
            <a:r>
              <a:rPr lang="en-US" sz="4200" dirty="0">
                <a:solidFill>
                  <a:srgbClr val="CBCCCE"/>
                </a:solidFill>
                <a:latin typeface="Abadi" panose="020F0502020204030204" pitchFamily="34" charset="0"/>
                <a:ea typeface="Instrument Sans Semi Bold" pitchFamily="34" charset="-122"/>
                <a:cs typeface="Instrument Sans Semi Bold" pitchFamily="34" charset="-120"/>
              </a:rPr>
              <a:t>Model Architecture</a:t>
            </a:r>
            <a:endParaRPr lang="en-US" sz="4200" dirty="0"/>
          </a:p>
        </p:txBody>
      </p:sp>
      <p:pic>
        <p:nvPicPr>
          <p:cNvPr id="3" name="Image 0" descr="preencoded.png"/>
          <p:cNvPicPr>
            <a:picLocks noChangeAspect="1"/>
          </p:cNvPicPr>
          <p:nvPr/>
        </p:nvPicPr>
        <p:blipFill>
          <a:blip r:embed="rId3"/>
          <a:stretch>
            <a:fillRect/>
          </a:stretch>
        </p:blipFill>
        <p:spPr>
          <a:xfrm>
            <a:off x="748546" y="1855232"/>
            <a:ext cx="4377690" cy="855464"/>
          </a:xfrm>
          <a:prstGeom prst="rect">
            <a:avLst/>
          </a:prstGeom>
        </p:spPr>
      </p:pic>
      <p:sp>
        <p:nvSpPr>
          <p:cNvPr id="4" name="Text 1"/>
          <p:cNvSpPr/>
          <p:nvPr/>
        </p:nvSpPr>
        <p:spPr>
          <a:xfrm>
            <a:off x="962382" y="3031450"/>
            <a:ext cx="2673310" cy="334089"/>
          </a:xfrm>
          <a:prstGeom prst="rect">
            <a:avLst/>
          </a:prstGeom>
          <a:noFill/>
          <a:ln/>
        </p:spPr>
        <p:txBody>
          <a:bodyPr wrap="none" lIns="0" tIns="0" rIns="0" bIns="0" rtlCol="0" anchor="t"/>
          <a:lstStyle/>
          <a:p>
            <a:pPr marL="0" indent="0" algn="l">
              <a:lnSpc>
                <a:spcPts val="2600"/>
              </a:lnSpc>
              <a:buNone/>
            </a:pPr>
            <a:r>
              <a:rPr lang="en-US" sz="2100" dirty="0">
                <a:solidFill>
                  <a:srgbClr val="CFD0D8"/>
                </a:solidFill>
                <a:latin typeface="Abadi" panose="020F0502020204030204" pitchFamily="34" charset="0"/>
                <a:ea typeface="Instrument Sans Semi Bold" pitchFamily="34" charset="-122"/>
                <a:cs typeface="Instrument Sans Semi Bold" pitchFamily="34" charset="-120"/>
              </a:rPr>
              <a:t>BERT NER Model</a:t>
            </a:r>
            <a:endParaRPr lang="en-US" sz="2100" dirty="0"/>
          </a:p>
        </p:txBody>
      </p:sp>
      <p:sp>
        <p:nvSpPr>
          <p:cNvPr id="5" name="Text 2"/>
          <p:cNvSpPr/>
          <p:nvPr/>
        </p:nvSpPr>
        <p:spPr>
          <a:xfrm>
            <a:off x="962382" y="3493770"/>
            <a:ext cx="3950018" cy="3762732"/>
          </a:xfrm>
          <a:prstGeom prst="rect">
            <a:avLst/>
          </a:prstGeom>
          <a:noFill/>
          <a:ln/>
        </p:spPr>
        <p:txBody>
          <a:bodyPr wrap="square" lIns="0" tIns="0" rIns="0" bIns="0" rtlCol="0" anchor="t"/>
          <a:lstStyle/>
          <a:p>
            <a:pPr marL="0" indent="0" algn="l">
              <a:lnSpc>
                <a:spcPts val="2650"/>
              </a:lnSpc>
              <a:buNone/>
            </a:pPr>
            <a:r>
              <a:rPr lang="en-US" sz="1650" dirty="0">
                <a:solidFill>
                  <a:srgbClr val="CFD0D8"/>
                </a:solidFill>
                <a:latin typeface="Instrument Sans Medium" pitchFamily="34" charset="0"/>
                <a:ea typeface="Instrument Sans Medium" pitchFamily="34" charset="-122"/>
                <a:cs typeface="Instrument Sans Medium" pitchFamily="34" charset="-120"/>
              </a:rPr>
              <a:t>Our model architecture begins with a BERT-based Named Entity Recognition (NER) model. This component is crucial for identifying and extracting relevant entities from the input text, such as malware names, attack vectors, and targeted systems. The NER model has been fine-tuned on cybersecurity-specific datasets to enhance its performance in recognizing domain-specific entities.</a:t>
            </a:r>
            <a:endParaRPr lang="en-US" sz="1650" dirty="0"/>
          </a:p>
        </p:txBody>
      </p:sp>
      <p:pic>
        <p:nvPicPr>
          <p:cNvPr id="6" name="Image 1" descr="preencoded.png"/>
          <p:cNvPicPr>
            <a:picLocks noChangeAspect="1"/>
          </p:cNvPicPr>
          <p:nvPr/>
        </p:nvPicPr>
        <p:blipFill>
          <a:blip r:embed="rId4"/>
          <a:stretch>
            <a:fillRect/>
          </a:stretch>
        </p:blipFill>
        <p:spPr>
          <a:xfrm>
            <a:off x="5126236" y="1855232"/>
            <a:ext cx="4377809" cy="855464"/>
          </a:xfrm>
          <a:prstGeom prst="rect">
            <a:avLst/>
          </a:prstGeom>
        </p:spPr>
      </p:pic>
      <p:sp>
        <p:nvSpPr>
          <p:cNvPr id="7" name="Text 3"/>
          <p:cNvSpPr/>
          <p:nvPr/>
        </p:nvSpPr>
        <p:spPr>
          <a:xfrm>
            <a:off x="5340072" y="3031450"/>
            <a:ext cx="2673310" cy="334089"/>
          </a:xfrm>
          <a:prstGeom prst="rect">
            <a:avLst/>
          </a:prstGeom>
          <a:noFill/>
          <a:ln/>
        </p:spPr>
        <p:txBody>
          <a:bodyPr wrap="none" lIns="0" tIns="0" rIns="0" bIns="0" rtlCol="0" anchor="t"/>
          <a:lstStyle/>
          <a:p>
            <a:pPr marL="0" indent="0" algn="l">
              <a:lnSpc>
                <a:spcPts val="2600"/>
              </a:lnSpc>
              <a:buNone/>
            </a:pPr>
            <a:r>
              <a:rPr lang="en-US" sz="2100" dirty="0">
                <a:solidFill>
                  <a:srgbClr val="CFD0D8"/>
                </a:solidFill>
                <a:latin typeface="Abadi" panose="020F0502020204030204" pitchFamily="34" charset="0"/>
                <a:ea typeface="Instrument Sans Semi Bold" pitchFamily="34" charset="-122"/>
                <a:cs typeface="Instrument Sans Semi Bold" pitchFamily="34" charset="-120"/>
              </a:rPr>
              <a:t>BERT QA Model</a:t>
            </a:r>
            <a:endParaRPr lang="en-US" sz="2100" dirty="0"/>
          </a:p>
        </p:txBody>
      </p:sp>
      <p:sp>
        <p:nvSpPr>
          <p:cNvPr id="8" name="Text 4"/>
          <p:cNvSpPr/>
          <p:nvPr/>
        </p:nvSpPr>
        <p:spPr>
          <a:xfrm>
            <a:off x="5340072" y="3493770"/>
            <a:ext cx="3950137" cy="3078599"/>
          </a:xfrm>
          <a:prstGeom prst="rect">
            <a:avLst/>
          </a:prstGeom>
          <a:noFill/>
          <a:ln/>
        </p:spPr>
        <p:txBody>
          <a:bodyPr wrap="square" lIns="0" tIns="0" rIns="0" bIns="0" rtlCol="0" anchor="t"/>
          <a:lstStyle/>
          <a:p>
            <a:pPr marL="0" indent="0" algn="l">
              <a:lnSpc>
                <a:spcPts val="2650"/>
              </a:lnSpc>
              <a:buNone/>
            </a:pPr>
            <a:r>
              <a:rPr lang="en-US" sz="1650" dirty="0">
                <a:solidFill>
                  <a:srgbClr val="CFD0D8"/>
                </a:solidFill>
                <a:latin typeface="Instrument Sans Medium" pitchFamily="34" charset="0"/>
                <a:ea typeface="Instrument Sans Medium" pitchFamily="34" charset="-122"/>
                <a:cs typeface="Instrument Sans Medium" pitchFamily="34" charset="-120"/>
              </a:rPr>
              <a:t>Following the NER model, we employ a BERT-based Question Answering (QA) model. This component is designed to extract relevant passages and answers from the text based on predefined questions related to TTPs. The QA model helps in identifying specific details about the techniques and procedures used by threat actors.</a:t>
            </a:r>
            <a:endParaRPr lang="en-US" sz="1650" dirty="0"/>
          </a:p>
        </p:txBody>
      </p:sp>
      <p:pic>
        <p:nvPicPr>
          <p:cNvPr id="9" name="Image 2" descr="preencoded.png"/>
          <p:cNvPicPr>
            <a:picLocks noChangeAspect="1"/>
          </p:cNvPicPr>
          <p:nvPr/>
        </p:nvPicPr>
        <p:blipFill>
          <a:blip r:embed="rId5"/>
          <a:stretch>
            <a:fillRect/>
          </a:stretch>
        </p:blipFill>
        <p:spPr>
          <a:xfrm>
            <a:off x="9504045" y="1855232"/>
            <a:ext cx="4377809" cy="855464"/>
          </a:xfrm>
          <a:prstGeom prst="rect">
            <a:avLst/>
          </a:prstGeom>
        </p:spPr>
      </p:pic>
      <p:sp>
        <p:nvSpPr>
          <p:cNvPr id="10" name="Text 5"/>
          <p:cNvSpPr/>
          <p:nvPr/>
        </p:nvSpPr>
        <p:spPr>
          <a:xfrm>
            <a:off x="9717881" y="3031450"/>
            <a:ext cx="2673310" cy="334089"/>
          </a:xfrm>
          <a:prstGeom prst="rect">
            <a:avLst/>
          </a:prstGeom>
          <a:noFill/>
          <a:ln/>
        </p:spPr>
        <p:txBody>
          <a:bodyPr wrap="none" lIns="0" tIns="0" rIns="0" bIns="0" rtlCol="0" anchor="t"/>
          <a:lstStyle/>
          <a:p>
            <a:pPr marL="0" indent="0" algn="l">
              <a:lnSpc>
                <a:spcPts val="2600"/>
              </a:lnSpc>
              <a:buNone/>
            </a:pPr>
            <a:r>
              <a:rPr lang="en-US" sz="2100" dirty="0">
                <a:solidFill>
                  <a:srgbClr val="CFD0D8"/>
                </a:solidFill>
                <a:latin typeface="Abadi" panose="020F0502020204030204" pitchFamily="34" charset="0"/>
                <a:ea typeface="Instrument Sans Semi Bold" pitchFamily="34" charset="-122"/>
                <a:cs typeface="Instrument Sans Semi Bold" pitchFamily="34" charset="-120"/>
              </a:rPr>
              <a:t>Integrated Pipeline</a:t>
            </a:r>
            <a:endParaRPr lang="en-US" sz="2100" dirty="0"/>
          </a:p>
        </p:txBody>
      </p:sp>
      <p:sp>
        <p:nvSpPr>
          <p:cNvPr id="11" name="Text 6"/>
          <p:cNvSpPr/>
          <p:nvPr/>
        </p:nvSpPr>
        <p:spPr>
          <a:xfrm>
            <a:off x="9717881" y="3493770"/>
            <a:ext cx="3950137" cy="3420666"/>
          </a:xfrm>
          <a:prstGeom prst="rect">
            <a:avLst/>
          </a:prstGeom>
          <a:noFill/>
          <a:ln/>
        </p:spPr>
        <p:txBody>
          <a:bodyPr wrap="square" lIns="0" tIns="0" rIns="0" bIns="0" rtlCol="0" anchor="t"/>
          <a:lstStyle/>
          <a:p>
            <a:pPr marL="0" indent="0" algn="l">
              <a:lnSpc>
                <a:spcPts val="2650"/>
              </a:lnSpc>
              <a:buNone/>
            </a:pPr>
            <a:r>
              <a:rPr lang="en-US" sz="1650" dirty="0">
                <a:solidFill>
                  <a:srgbClr val="CFD0D8"/>
                </a:solidFill>
                <a:latin typeface="Instrument Sans Medium" pitchFamily="34" charset="0"/>
                <a:ea typeface="Instrument Sans Medium" pitchFamily="34" charset="-122"/>
                <a:cs typeface="Instrument Sans Medium" pitchFamily="34" charset="-120"/>
              </a:rPr>
              <a:t>The NER and QA models work in tandem within an integrated pipeline. The entities extracted by the NER model are used to refine the questions posed to the QA model, improving the relevance and accuracy of the extracted information. This synergy between the two models enables a more comprehensive and precise TTP extraction process.</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252528"/>
        </a:solidFill>
        <a:effectLst/>
      </p:bgPr>
    </p:bg>
    <p:spTree>
      <p:nvGrpSpPr>
        <p:cNvPr id="1" name=""/>
        <p:cNvGrpSpPr/>
        <p:nvPr/>
      </p:nvGrpSpPr>
      <p:grpSpPr>
        <a:xfrm>
          <a:off x="0" y="0"/>
          <a:ext cx="0" cy="0"/>
          <a:chOff x="0" y="0"/>
          <a:chExt cx="0" cy="0"/>
        </a:xfrm>
      </p:grpSpPr>
      <p:sp>
        <p:nvSpPr>
          <p:cNvPr id="2" name="Text 0"/>
          <p:cNvSpPr/>
          <p:nvPr/>
        </p:nvSpPr>
        <p:spPr>
          <a:xfrm>
            <a:off x="773668" y="704731"/>
            <a:ext cx="6128028" cy="690801"/>
          </a:xfrm>
          <a:prstGeom prst="rect">
            <a:avLst/>
          </a:prstGeom>
          <a:noFill/>
          <a:ln/>
        </p:spPr>
        <p:txBody>
          <a:bodyPr wrap="none" lIns="0" tIns="0" rIns="0" bIns="0" rtlCol="0" anchor="t"/>
          <a:lstStyle/>
          <a:p>
            <a:pPr marL="0" indent="0">
              <a:lnSpc>
                <a:spcPts val="5400"/>
              </a:lnSpc>
              <a:buNone/>
            </a:pPr>
            <a:r>
              <a:rPr lang="en-US" sz="4350" dirty="0">
                <a:solidFill>
                  <a:srgbClr val="CBCCCE"/>
                </a:solidFill>
                <a:latin typeface="Abadi" panose="020F0502020204030204" pitchFamily="34" charset="0"/>
                <a:ea typeface="Instrument Sans Semi Bold" pitchFamily="34" charset="-122"/>
                <a:cs typeface="Instrument Sans Semi Bold" pitchFamily="34" charset="-120"/>
              </a:rPr>
              <a:t>TTP Extraction Process</a:t>
            </a:r>
            <a:endParaRPr lang="en-US" sz="4350" dirty="0"/>
          </a:p>
        </p:txBody>
      </p:sp>
      <p:sp>
        <p:nvSpPr>
          <p:cNvPr id="3" name="Shape 1"/>
          <p:cNvSpPr/>
          <p:nvPr/>
        </p:nvSpPr>
        <p:spPr>
          <a:xfrm>
            <a:off x="773668" y="2169200"/>
            <a:ext cx="13083064" cy="30480"/>
          </a:xfrm>
          <a:prstGeom prst="roundRect">
            <a:avLst>
              <a:gd name="adj" fmla="val 304614"/>
            </a:avLst>
          </a:prstGeom>
          <a:solidFill>
            <a:srgbClr val="56565B"/>
          </a:solidFill>
          <a:ln/>
        </p:spPr>
      </p:sp>
      <p:sp>
        <p:nvSpPr>
          <p:cNvPr id="4" name="Shape 2"/>
          <p:cNvSpPr/>
          <p:nvPr/>
        </p:nvSpPr>
        <p:spPr>
          <a:xfrm>
            <a:off x="2310765" y="2169140"/>
            <a:ext cx="30480" cy="773668"/>
          </a:xfrm>
          <a:prstGeom prst="roundRect">
            <a:avLst>
              <a:gd name="adj" fmla="val 304614"/>
            </a:avLst>
          </a:prstGeom>
          <a:solidFill>
            <a:srgbClr val="56565B"/>
          </a:solidFill>
          <a:ln/>
        </p:spPr>
      </p:sp>
      <p:sp>
        <p:nvSpPr>
          <p:cNvPr id="5" name="Shape 3"/>
          <p:cNvSpPr/>
          <p:nvPr/>
        </p:nvSpPr>
        <p:spPr>
          <a:xfrm>
            <a:off x="2077403" y="1920538"/>
            <a:ext cx="497324" cy="497324"/>
          </a:xfrm>
          <a:prstGeom prst="roundRect">
            <a:avLst>
              <a:gd name="adj" fmla="val 18669"/>
            </a:avLst>
          </a:prstGeom>
          <a:solidFill>
            <a:srgbClr val="3D3D42"/>
          </a:solidFill>
          <a:ln w="7620">
            <a:solidFill>
              <a:srgbClr val="56565B"/>
            </a:solidFill>
            <a:prstDash val="solid"/>
          </a:ln>
        </p:spPr>
      </p:sp>
      <p:sp>
        <p:nvSpPr>
          <p:cNvPr id="6" name="Text 4"/>
          <p:cNvSpPr/>
          <p:nvPr/>
        </p:nvSpPr>
        <p:spPr>
          <a:xfrm>
            <a:off x="2261830" y="2003405"/>
            <a:ext cx="128349" cy="331589"/>
          </a:xfrm>
          <a:prstGeom prst="rect">
            <a:avLst/>
          </a:prstGeom>
          <a:noFill/>
          <a:ln/>
        </p:spPr>
        <p:txBody>
          <a:bodyPr wrap="none" lIns="0" tIns="0" rIns="0" bIns="0" rtlCol="0" anchor="t"/>
          <a:lstStyle/>
          <a:p>
            <a:pPr marL="0" indent="0" algn="ctr">
              <a:lnSpc>
                <a:spcPts val="2600"/>
              </a:lnSpc>
              <a:buNone/>
            </a:pPr>
            <a:r>
              <a:rPr lang="en-US" sz="2600" dirty="0">
                <a:solidFill>
                  <a:srgbClr val="CFD0D8"/>
                </a:solidFill>
                <a:latin typeface="Abadi" panose="020F0502020204030204" pitchFamily="34" charset="0"/>
                <a:ea typeface="Instrument Sans Semi Bold" pitchFamily="34" charset="-122"/>
                <a:cs typeface="Instrument Sans Semi Bold" pitchFamily="34" charset="-120"/>
              </a:rPr>
              <a:t>1</a:t>
            </a:r>
            <a:endParaRPr lang="en-US" sz="2600" dirty="0"/>
          </a:p>
        </p:txBody>
      </p:sp>
      <p:sp>
        <p:nvSpPr>
          <p:cNvPr id="7" name="Text 5"/>
          <p:cNvSpPr/>
          <p:nvPr/>
        </p:nvSpPr>
        <p:spPr>
          <a:xfrm>
            <a:off x="994648" y="3163967"/>
            <a:ext cx="2663071" cy="345400"/>
          </a:xfrm>
          <a:prstGeom prst="rect">
            <a:avLst/>
          </a:prstGeom>
          <a:noFill/>
          <a:ln/>
        </p:spPr>
        <p:txBody>
          <a:bodyPr wrap="none" lIns="0" tIns="0" rIns="0" bIns="0" rtlCol="0" anchor="t"/>
          <a:lstStyle/>
          <a:p>
            <a:pPr marL="0" indent="0" algn="ctr">
              <a:lnSpc>
                <a:spcPts val="2700"/>
              </a:lnSpc>
              <a:buNone/>
            </a:pPr>
            <a:r>
              <a:rPr lang="en-US" sz="2150" dirty="0">
                <a:solidFill>
                  <a:srgbClr val="CFD0D8"/>
                </a:solidFill>
                <a:latin typeface="Abadi" panose="020F0502020204030204" pitchFamily="34" charset="0"/>
                <a:ea typeface="Instrument Sans Semi Bold" pitchFamily="34" charset="-122"/>
                <a:cs typeface="Instrument Sans Semi Bold" pitchFamily="34" charset="-120"/>
              </a:rPr>
              <a:t>Raw Text Input</a:t>
            </a:r>
            <a:endParaRPr lang="en-US" sz="2150" dirty="0"/>
          </a:p>
        </p:txBody>
      </p:sp>
      <p:sp>
        <p:nvSpPr>
          <p:cNvPr id="8" name="Text 6"/>
          <p:cNvSpPr/>
          <p:nvPr/>
        </p:nvSpPr>
        <p:spPr>
          <a:xfrm>
            <a:off x="994648" y="3642003"/>
            <a:ext cx="2663071" cy="2476143"/>
          </a:xfrm>
          <a:prstGeom prst="rect">
            <a:avLst/>
          </a:prstGeom>
          <a:noFill/>
          <a:ln/>
        </p:spPr>
        <p:txBody>
          <a:bodyPr wrap="square" lIns="0" tIns="0" rIns="0" bIns="0" rtlCol="0" anchor="t"/>
          <a:lstStyle/>
          <a:p>
            <a:pPr marL="0" indent="0" algn="ctr">
              <a:lnSpc>
                <a:spcPts val="2750"/>
              </a:lnSpc>
              <a:buNone/>
            </a:pPr>
            <a:r>
              <a:rPr lang="en-US" sz="1700" dirty="0">
                <a:solidFill>
                  <a:srgbClr val="CFD0D8"/>
                </a:solidFill>
                <a:latin typeface="Instrument Sans Medium" pitchFamily="34" charset="0"/>
                <a:ea typeface="Instrument Sans Medium" pitchFamily="34" charset="-122"/>
                <a:cs typeface="Instrument Sans Medium" pitchFamily="34" charset="-120"/>
              </a:rPr>
              <a:t>The process begins with ingesting raw text from threat intelligence reports. This unstructured data serves as the foundation for our analysis.</a:t>
            </a:r>
            <a:endParaRPr lang="en-US" sz="1700" dirty="0"/>
          </a:p>
        </p:txBody>
      </p:sp>
      <p:sp>
        <p:nvSpPr>
          <p:cNvPr id="9" name="Shape 7"/>
          <p:cNvSpPr/>
          <p:nvPr/>
        </p:nvSpPr>
        <p:spPr>
          <a:xfrm>
            <a:off x="5636776" y="2169140"/>
            <a:ext cx="30480" cy="773668"/>
          </a:xfrm>
          <a:prstGeom prst="roundRect">
            <a:avLst>
              <a:gd name="adj" fmla="val 304614"/>
            </a:avLst>
          </a:prstGeom>
          <a:solidFill>
            <a:srgbClr val="56565B"/>
          </a:solidFill>
          <a:ln/>
        </p:spPr>
      </p:sp>
      <p:sp>
        <p:nvSpPr>
          <p:cNvPr id="10" name="Shape 8"/>
          <p:cNvSpPr/>
          <p:nvPr/>
        </p:nvSpPr>
        <p:spPr>
          <a:xfrm>
            <a:off x="5403413" y="1920538"/>
            <a:ext cx="497324" cy="497324"/>
          </a:xfrm>
          <a:prstGeom prst="roundRect">
            <a:avLst>
              <a:gd name="adj" fmla="val 18669"/>
            </a:avLst>
          </a:prstGeom>
          <a:solidFill>
            <a:srgbClr val="3D3D42"/>
          </a:solidFill>
          <a:ln w="7620">
            <a:solidFill>
              <a:srgbClr val="56565B"/>
            </a:solidFill>
            <a:prstDash val="solid"/>
          </a:ln>
        </p:spPr>
      </p:sp>
      <p:sp>
        <p:nvSpPr>
          <p:cNvPr id="11" name="Text 9"/>
          <p:cNvSpPr/>
          <p:nvPr/>
        </p:nvSpPr>
        <p:spPr>
          <a:xfrm>
            <a:off x="5559743" y="2003405"/>
            <a:ext cx="184666" cy="331589"/>
          </a:xfrm>
          <a:prstGeom prst="rect">
            <a:avLst/>
          </a:prstGeom>
          <a:noFill/>
          <a:ln/>
        </p:spPr>
        <p:txBody>
          <a:bodyPr wrap="none" lIns="0" tIns="0" rIns="0" bIns="0" rtlCol="0" anchor="t"/>
          <a:lstStyle/>
          <a:p>
            <a:pPr marL="0" indent="0" algn="ctr">
              <a:lnSpc>
                <a:spcPts val="2600"/>
              </a:lnSpc>
              <a:buNone/>
            </a:pPr>
            <a:r>
              <a:rPr lang="en-US" sz="2600" dirty="0">
                <a:solidFill>
                  <a:srgbClr val="CFD0D8"/>
                </a:solidFill>
                <a:latin typeface="Abadi" panose="020F0502020204030204" pitchFamily="34" charset="0"/>
                <a:ea typeface="Instrument Sans Semi Bold" pitchFamily="34" charset="-122"/>
                <a:cs typeface="Instrument Sans Semi Bold" pitchFamily="34" charset="-120"/>
              </a:rPr>
              <a:t>2</a:t>
            </a:r>
            <a:endParaRPr lang="en-US" sz="2600" dirty="0"/>
          </a:p>
        </p:txBody>
      </p:sp>
      <p:sp>
        <p:nvSpPr>
          <p:cNvPr id="12" name="Text 10"/>
          <p:cNvSpPr/>
          <p:nvPr/>
        </p:nvSpPr>
        <p:spPr>
          <a:xfrm>
            <a:off x="4320659" y="3163967"/>
            <a:ext cx="2663071" cy="345400"/>
          </a:xfrm>
          <a:prstGeom prst="rect">
            <a:avLst/>
          </a:prstGeom>
          <a:noFill/>
          <a:ln/>
        </p:spPr>
        <p:txBody>
          <a:bodyPr wrap="none" lIns="0" tIns="0" rIns="0" bIns="0" rtlCol="0" anchor="t"/>
          <a:lstStyle/>
          <a:p>
            <a:pPr marL="0" indent="0" algn="ctr">
              <a:lnSpc>
                <a:spcPts val="2700"/>
              </a:lnSpc>
              <a:buNone/>
            </a:pPr>
            <a:r>
              <a:rPr lang="en-US" sz="2150" dirty="0">
                <a:solidFill>
                  <a:srgbClr val="CFD0D8"/>
                </a:solidFill>
                <a:latin typeface="Abadi" panose="020F0502020204030204" pitchFamily="34" charset="0"/>
                <a:ea typeface="Instrument Sans Semi Bold" pitchFamily="34" charset="-122"/>
                <a:cs typeface="Instrument Sans Semi Bold" pitchFamily="34" charset="-120"/>
              </a:rPr>
              <a:t>Entity Extraction</a:t>
            </a:r>
            <a:endParaRPr lang="en-US" sz="2150" dirty="0"/>
          </a:p>
        </p:txBody>
      </p:sp>
      <p:sp>
        <p:nvSpPr>
          <p:cNvPr id="13" name="Text 11"/>
          <p:cNvSpPr/>
          <p:nvPr/>
        </p:nvSpPr>
        <p:spPr>
          <a:xfrm>
            <a:off x="4320659" y="3642003"/>
            <a:ext cx="2663071" cy="2829878"/>
          </a:xfrm>
          <a:prstGeom prst="rect">
            <a:avLst/>
          </a:prstGeom>
          <a:noFill/>
          <a:ln/>
        </p:spPr>
        <p:txBody>
          <a:bodyPr wrap="square" lIns="0" tIns="0" rIns="0" bIns="0" rtlCol="0" anchor="t"/>
          <a:lstStyle/>
          <a:p>
            <a:pPr marL="0" indent="0" algn="ctr">
              <a:lnSpc>
                <a:spcPts val="2750"/>
              </a:lnSpc>
              <a:buNone/>
            </a:pPr>
            <a:r>
              <a:rPr lang="en-US" sz="1700" dirty="0">
                <a:solidFill>
                  <a:srgbClr val="CFD0D8"/>
                </a:solidFill>
                <a:latin typeface="Instrument Sans Medium" pitchFamily="34" charset="0"/>
                <a:ea typeface="Instrument Sans Medium" pitchFamily="34" charset="-122"/>
                <a:cs typeface="Instrument Sans Medium" pitchFamily="34" charset="-120"/>
              </a:rPr>
              <a:t>The BERT NER model identifies relevant entities within the text, such as malware names, attack techniques, and targeted systems. These extracted entities provide context for further analysis.</a:t>
            </a:r>
            <a:endParaRPr lang="en-US" sz="1700" dirty="0"/>
          </a:p>
        </p:txBody>
      </p:sp>
      <p:sp>
        <p:nvSpPr>
          <p:cNvPr id="14" name="Shape 12"/>
          <p:cNvSpPr/>
          <p:nvPr/>
        </p:nvSpPr>
        <p:spPr>
          <a:xfrm>
            <a:off x="8962787" y="2169140"/>
            <a:ext cx="30480" cy="773668"/>
          </a:xfrm>
          <a:prstGeom prst="roundRect">
            <a:avLst>
              <a:gd name="adj" fmla="val 304614"/>
            </a:avLst>
          </a:prstGeom>
          <a:solidFill>
            <a:srgbClr val="56565B"/>
          </a:solidFill>
          <a:ln/>
        </p:spPr>
      </p:sp>
      <p:sp>
        <p:nvSpPr>
          <p:cNvPr id="15" name="Shape 13"/>
          <p:cNvSpPr/>
          <p:nvPr/>
        </p:nvSpPr>
        <p:spPr>
          <a:xfrm>
            <a:off x="8729424" y="1920538"/>
            <a:ext cx="497324" cy="497324"/>
          </a:xfrm>
          <a:prstGeom prst="roundRect">
            <a:avLst>
              <a:gd name="adj" fmla="val 18669"/>
            </a:avLst>
          </a:prstGeom>
          <a:solidFill>
            <a:srgbClr val="3D3D42"/>
          </a:solidFill>
          <a:ln w="7620">
            <a:solidFill>
              <a:srgbClr val="56565B"/>
            </a:solidFill>
            <a:prstDash val="solid"/>
          </a:ln>
        </p:spPr>
      </p:sp>
      <p:sp>
        <p:nvSpPr>
          <p:cNvPr id="16" name="Text 14"/>
          <p:cNvSpPr/>
          <p:nvPr/>
        </p:nvSpPr>
        <p:spPr>
          <a:xfrm>
            <a:off x="8882063" y="2003405"/>
            <a:ext cx="191929" cy="331589"/>
          </a:xfrm>
          <a:prstGeom prst="rect">
            <a:avLst/>
          </a:prstGeom>
          <a:noFill/>
          <a:ln/>
        </p:spPr>
        <p:txBody>
          <a:bodyPr wrap="none" lIns="0" tIns="0" rIns="0" bIns="0" rtlCol="0" anchor="t"/>
          <a:lstStyle/>
          <a:p>
            <a:pPr marL="0" indent="0" algn="ctr">
              <a:lnSpc>
                <a:spcPts val="2600"/>
              </a:lnSpc>
              <a:buNone/>
            </a:pPr>
            <a:r>
              <a:rPr lang="en-US" sz="2600" dirty="0">
                <a:solidFill>
                  <a:srgbClr val="CFD0D8"/>
                </a:solidFill>
                <a:latin typeface="Abadi" panose="020F0502020204030204" pitchFamily="34" charset="0"/>
                <a:ea typeface="Instrument Sans Semi Bold" pitchFamily="34" charset="-122"/>
                <a:cs typeface="Instrument Sans Semi Bold" pitchFamily="34" charset="-120"/>
              </a:rPr>
              <a:t>3</a:t>
            </a:r>
            <a:endParaRPr lang="en-US" sz="2600" dirty="0"/>
          </a:p>
        </p:txBody>
      </p:sp>
      <p:sp>
        <p:nvSpPr>
          <p:cNvPr id="17" name="Text 15"/>
          <p:cNvSpPr/>
          <p:nvPr/>
        </p:nvSpPr>
        <p:spPr>
          <a:xfrm>
            <a:off x="7646670" y="3163967"/>
            <a:ext cx="2663071" cy="345400"/>
          </a:xfrm>
          <a:prstGeom prst="rect">
            <a:avLst/>
          </a:prstGeom>
          <a:noFill/>
          <a:ln/>
        </p:spPr>
        <p:txBody>
          <a:bodyPr wrap="none" lIns="0" tIns="0" rIns="0" bIns="0" rtlCol="0" anchor="t"/>
          <a:lstStyle/>
          <a:p>
            <a:pPr marL="0" indent="0" algn="ctr">
              <a:lnSpc>
                <a:spcPts val="2700"/>
              </a:lnSpc>
              <a:buNone/>
            </a:pPr>
            <a:r>
              <a:rPr lang="en-US" sz="2150" dirty="0">
                <a:solidFill>
                  <a:srgbClr val="CFD0D8"/>
                </a:solidFill>
                <a:latin typeface="Abadi" panose="020F0502020204030204" pitchFamily="34" charset="0"/>
                <a:ea typeface="Instrument Sans Semi Bold" pitchFamily="34" charset="-122"/>
                <a:cs typeface="Instrument Sans Semi Bold" pitchFamily="34" charset="-120"/>
              </a:rPr>
              <a:t>Passage Retrieval</a:t>
            </a:r>
            <a:endParaRPr lang="en-US" sz="2150" dirty="0"/>
          </a:p>
        </p:txBody>
      </p:sp>
      <p:sp>
        <p:nvSpPr>
          <p:cNvPr id="18" name="Text 16"/>
          <p:cNvSpPr/>
          <p:nvPr/>
        </p:nvSpPr>
        <p:spPr>
          <a:xfrm>
            <a:off x="7646670" y="3642003"/>
            <a:ext cx="2663071" cy="3183612"/>
          </a:xfrm>
          <a:prstGeom prst="rect">
            <a:avLst/>
          </a:prstGeom>
          <a:noFill/>
          <a:ln/>
        </p:spPr>
        <p:txBody>
          <a:bodyPr wrap="square" lIns="0" tIns="0" rIns="0" bIns="0" rtlCol="0" anchor="t"/>
          <a:lstStyle/>
          <a:p>
            <a:pPr marL="0" indent="0" algn="ctr">
              <a:lnSpc>
                <a:spcPts val="2750"/>
              </a:lnSpc>
              <a:buNone/>
            </a:pPr>
            <a:r>
              <a:rPr lang="en-US" sz="1700" dirty="0">
                <a:solidFill>
                  <a:srgbClr val="CFD0D8"/>
                </a:solidFill>
                <a:latin typeface="Instrument Sans Medium" pitchFamily="34" charset="0"/>
                <a:ea typeface="Instrument Sans Medium" pitchFamily="34" charset="-122"/>
                <a:cs typeface="Instrument Sans Medium" pitchFamily="34" charset="-120"/>
              </a:rPr>
              <a:t>Using the extracted entities, the BERT QA model retrieves relevant passages from the text that describe specific TTPs. This step narrows down the focus to the most pertinent information.</a:t>
            </a:r>
            <a:endParaRPr lang="en-US" sz="1700" dirty="0"/>
          </a:p>
        </p:txBody>
      </p:sp>
      <p:sp>
        <p:nvSpPr>
          <p:cNvPr id="19" name="Shape 17"/>
          <p:cNvSpPr/>
          <p:nvPr/>
        </p:nvSpPr>
        <p:spPr>
          <a:xfrm>
            <a:off x="12288798" y="2169140"/>
            <a:ext cx="30480" cy="773668"/>
          </a:xfrm>
          <a:prstGeom prst="roundRect">
            <a:avLst>
              <a:gd name="adj" fmla="val 304614"/>
            </a:avLst>
          </a:prstGeom>
          <a:solidFill>
            <a:srgbClr val="56565B"/>
          </a:solidFill>
          <a:ln/>
        </p:spPr>
      </p:sp>
      <p:sp>
        <p:nvSpPr>
          <p:cNvPr id="20" name="Shape 18"/>
          <p:cNvSpPr/>
          <p:nvPr/>
        </p:nvSpPr>
        <p:spPr>
          <a:xfrm>
            <a:off x="12055435" y="1920538"/>
            <a:ext cx="497324" cy="497324"/>
          </a:xfrm>
          <a:prstGeom prst="roundRect">
            <a:avLst>
              <a:gd name="adj" fmla="val 18669"/>
            </a:avLst>
          </a:prstGeom>
          <a:solidFill>
            <a:srgbClr val="3D3D42"/>
          </a:solidFill>
          <a:ln w="7620">
            <a:solidFill>
              <a:srgbClr val="56565B"/>
            </a:solidFill>
            <a:prstDash val="solid"/>
          </a:ln>
        </p:spPr>
      </p:sp>
      <p:sp>
        <p:nvSpPr>
          <p:cNvPr id="21" name="Text 19"/>
          <p:cNvSpPr/>
          <p:nvPr/>
        </p:nvSpPr>
        <p:spPr>
          <a:xfrm>
            <a:off x="12202120" y="2003405"/>
            <a:ext cx="203954" cy="331589"/>
          </a:xfrm>
          <a:prstGeom prst="rect">
            <a:avLst/>
          </a:prstGeom>
          <a:noFill/>
          <a:ln/>
        </p:spPr>
        <p:txBody>
          <a:bodyPr wrap="none" lIns="0" tIns="0" rIns="0" bIns="0" rtlCol="0" anchor="t"/>
          <a:lstStyle/>
          <a:p>
            <a:pPr marL="0" indent="0" algn="ctr">
              <a:lnSpc>
                <a:spcPts val="2600"/>
              </a:lnSpc>
              <a:buNone/>
            </a:pPr>
            <a:r>
              <a:rPr lang="en-US" sz="2600" dirty="0">
                <a:solidFill>
                  <a:srgbClr val="CFD0D8"/>
                </a:solidFill>
                <a:latin typeface="Abadi" panose="020F0502020204030204" pitchFamily="34" charset="0"/>
                <a:ea typeface="Instrument Sans Semi Bold" pitchFamily="34" charset="-122"/>
                <a:cs typeface="Instrument Sans Semi Bold" pitchFamily="34" charset="-120"/>
              </a:rPr>
              <a:t>4</a:t>
            </a:r>
            <a:endParaRPr lang="en-US" sz="2600" dirty="0"/>
          </a:p>
        </p:txBody>
      </p:sp>
      <p:sp>
        <p:nvSpPr>
          <p:cNvPr id="22" name="Text 20"/>
          <p:cNvSpPr/>
          <p:nvPr/>
        </p:nvSpPr>
        <p:spPr>
          <a:xfrm>
            <a:off x="10972681" y="3163967"/>
            <a:ext cx="2663071" cy="690801"/>
          </a:xfrm>
          <a:prstGeom prst="rect">
            <a:avLst/>
          </a:prstGeom>
          <a:noFill/>
          <a:ln/>
        </p:spPr>
        <p:txBody>
          <a:bodyPr wrap="square" lIns="0" tIns="0" rIns="0" bIns="0" rtlCol="0" anchor="t"/>
          <a:lstStyle/>
          <a:p>
            <a:pPr marL="0" indent="0" algn="ctr">
              <a:lnSpc>
                <a:spcPts val="2700"/>
              </a:lnSpc>
              <a:buNone/>
            </a:pPr>
            <a:r>
              <a:rPr lang="en-US" sz="2150" dirty="0">
                <a:solidFill>
                  <a:srgbClr val="CFD0D8"/>
                </a:solidFill>
                <a:latin typeface="Abadi" panose="020F0502020204030204" pitchFamily="34" charset="0"/>
                <a:ea typeface="Instrument Sans Semi Bold" pitchFamily="34" charset="-122"/>
                <a:cs typeface="Instrument Sans Semi Bold" pitchFamily="34" charset="-120"/>
              </a:rPr>
              <a:t>MITRE ATT&amp;CK Mapping</a:t>
            </a:r>
            <a:endParaRPr lang="en-US" sz="2150" dirty="0"/>
          </a:p>
        </p:txBody>
      </p:sp>
      <p:sp>
        <p:nvSpPr>
          <p:cNvPr id="23" name="Text 21"/>
          <p:cNvSpPr/>
          <p:nvPr/>
        </p:nvSpPr>
        <p:spPr>
          <a:xfrm>
            <a:off x="10972681" y="3987403"/>
            <a:ext cx="2663071" cy="3537347"/>
          </a:xfrm>
          <a:prstGeom prst="rect">
            <a:avLst/>
          </a:prstGeom>
          <a:noFill/>
          <a:ln/>
        </p:spPr>
        <p:txBody>
          <a:bodyPr wrap="square" lIns="0" tIns="0" rIns="0" bIns="0" rtlCol="0" anchor="t"/>
          <a:lstStyle/>
          <a:p>
            <a:pPr marL="0" indent="0" algn="ctr">
              <a:lnSpc>
                <a:spcPts val="2750"/>
              </a:lnSpc>
              <a:buNone/>
            </a:pPr>
            <a:r>
              <a:rPr lang="en-US" sz="1700" dirty="0">
                <a:solidFill>
                  <a:srgbClr val="CFD0D8"/>
                </a:solidFill>
                <a:latin typeface="Instrument Sans Medium" pitchFamily="34" charset="0"/>
                <a:ea typeface="Instrument Sans Medium" pitchFamily="34" charset="-122"/>
                <a:cs typeface="Instrument Sans Medium" pitchFamily="34" charset="-120"/>
              </a:rPr>
              <a:t>The extracted TTPs are then mapped to corresponding MITRE ATT&amp;CK tactics and techniques. This mapping provides a standardized framework for understanding and categorizing the threat actor's behavior.</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252528"/>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09097" y="644604"/>
            <a:ext cx="7491413" cy="556022"/>
          </a:xfrm>
          <a:prstGeom prst="rect">
            <a:avLst/>
          </a:prstGeom>
          <a:noFill/>
          <a:ln/>
        </p:spPr>
        <p:txBody>
          <a:bodyPr wrap="none" lIns="0" tIns="0" rIns="0" bIns="0" rtlCol="0" anchor="t"/>
          <a:lstStyle/>
          <a:p>
            <a:pPr marL="0" indent="0">
              <a:lnSpc>
                <a:spcPts val="4350"/>
              </a:lnSpc>
              <a:buNone/>
            </a:pPr>
            <a:r>
              <a:rPr lang="en-US" sz="3500" dirty="0">
                <a:solidFill>
                  <a:srgbClr val="CBCCCE"/>
                </a:solidFill>
                <a:latin typeface="Abadi" panose="020F0502020204030204" pitchFamily="34" charset="0"/>
                <a:ea typeface="Instrument Sans Semi Bold" pitchFamily="34" charset="-122"/>
                <a:cs typeface="Instrument Sans Semi Bold" pitchFamily="34" charset="-120"/>
              </a:rPr>
              <a:t>Security Control Recommendations</a:t>
            </a:r>
            <a:endParaRPr lang="en-US" sz="3500" dirty="0"/>
          </a:p>
        </p:txBody>
      </p:sp>
      <p:sp>
        <p:nvSpPr>
          <p:cNvPr id="4" name="Shape 1"/>
          <p:cNvSpPr/>
          <p:nvPr/>
        </p:nvSpPr>
        <p:spPr>
          <a:xfrm>
            <a:off x="6109097" y="1467445"/>
            <a:ext cx="7898606" cy="1324808"/>
          </a:xfrm>
          <a:prstGeom prst="roundRect">
            <a:avLst>
              <a:gd name="adj" fmla="val 5640"/>
            </a:avLst>
          </a:prstGeom>
          <a:solidFill>
            <a:srgbClr val="3D3D42"/>
          </a:solidFill>
          <a:ln w="7620">
            <a:solidFill>
              <a:srgbClr val="56565B"/>
            </a:solidFill>
            <a:prstDash val="solid"/>
          </a:ln>
        </p:spPr>
      </p:sp>
      <p:sp>
        <p:nvSpPr>
          <p:cNvPr id="5" name="Text 2"/>
          <p:cNvSpPr/>
          <p:nvPr/>
        </p:nvSpPr>
        <p:spPr>
          <a:xfrm>
            <a:off x="6294596" y="1652945"/>
            <a:ext cx="2223849" cy="278011"/>
          </a:xfrm>
          <a:prstGeom prst="rect">
            <a:avLst/>
          </a:prstGeom>
          <a:noFill/>
          <a:ln/>
        </p:spPr>
        <p:txBody>
          <a:bodyPr wrap="none" lIns="0" tIns="0" rIns="0" bIns="0" rtlCol="0" anchor="t"/>
          <a:lstStyle/>
          <a:p>
            <a:pPr marL="0" indent="0">
              <a:lnSpc>
                <a:spcPts val="2150"/>
              </a:lnSpc>
              <a:buNone/>
            </a:pPr>
            <a:r>
              <a:rPr lang="en-US" sz="1750" dirty="0">
                <a:solidFill>
                  <a:srgbClr val="CFD0D8"/>
                </a:solidFill>
                <a:latin typeface="Abadi" panose="020F0502020204030204" pitchFamily="34" charset="0"/>
                <a:ea typeface="Instrument Sans Semi Bold" pitchFamily="34" charset="-122"/>
                <a:cs typeface="Instrument Sans Semi Bold" pitchFamily="34" charset="-120"/>
              </a:rPr>
              <a:t>TTP Analysis</a:t>
            </a:r>
            <a:endParaRPr lang="en-US" sz="1750" dirty="0"/>
          </a:p>
        </p:txBody>
      </p:sp>
      <p:sp>
        <p:nvSpPr>
          <p:cNvPr id="6" name="Text 3"/>
          <p:cNvSpPr/>
          <p:nvPr/>
        </p:nvSpPr>
        <p:spPr>
          <a:xfrm>
            <a:off x="6294596" y="2037636"/>
            <a:ext cx="7527608" cy="569119"/>
          </a:xfrm>
          <a:prstGeom prst="rect">
            <a:avLst/>
          </a:prstGeom>
          <a:noFill/>
          <a:ln/>
        </p:spPr>
        <p:txBody>
          <a:bodyPr wrap="square" lIns="0" tIns="0" rIns="0" bIns="0" rtlCol="0" anchor="t"/>
          <a:lstStyle/>
          <a:p>
            <a:pPr marL="0" indent="0">
              <a:lnSpc>
                <a:spcPts val="2200"/>
              </a:lnSpc>
              <a:buNone/>
            </a:pPr>
            <a:r>
              <a:rPr lang="en-US" sz="1400" dirty="0">
                <a:solidFill>
                  <a:srgbClr val="CFD0D8"/>
                </a:solidFill>
                <a:latin typeface="Instrument Sans Medium" pitchFamily="34" charset="0"/>
                <a:ea typeface="Instrument Sans Medium" pitchFamily="34" charset="-122"/>
                <a:cs typeface="Instrument Sans Medium" pitchFamily="34" charset="-120"/>
              </a:rPr>
              <a:t>Once TTPs are identified and mapped to the MITRE ATT&amp;CK framework, our tool analyzes the specific techniques and their potential impact on the organization's security posture.</a:t>
            </a:r>
            <a:endParaRPr lang="en-US" sz="1400" dirty="0"/>
          </a:p>
        </p:txBody>
      </p:sp>
      <p:sp>
        <p:nvSpPr>
          <p:cNvPr id="7" name="Shape 4"/>
          <p:cNvSpPr/>
          <p:nvPr/>
        </p:nvSpPr>
        <p:spPr>
          <a:xfrm>
            <a:off x="6109097" y="2970133"/>
            <a:ext cx="7898606" cy="1609368"/>
          </a:xfrm>
          <a:prstGeom prst="roundRect">
            <a:avLst>
              <a:gd name="adj" fmla="val 4643"/>
            </a:avLst>
          </a:prstGeom>
          <a:solidFill>
            <a:srgbClr val="3D3D42"/>
          </a:solidFill>
          <a:ln w="7620">
            <a:solidFill>
              <a:srgbClr val="56565B"/>
            </a:solidFill>
            <a:prstDash val="solid"/>
          </a:ln>
        </p:spPr>
      </p:sp>
      <p:sp>
        <p:nvSpPr>
          <p:cNvPr id="8" name="Text 5"/>
          <p:cNvSpPr/>
          <p:nvPr/>
        </p:nvSpPr>
        <p:spPr>
          <a:xfrm>
            <a:off x="6294596" y="3155632"/>
            <a:ext cx="2223849" cy="278011"/>
          </a:xfrm>
          <a:prstGeom prst="rect">
            <a:avLst/>
          </a:prstGeom>
          <a:noFill/>
          <a:ln/>
        </p:spPr>
        <p:txBody>
          <a:bodyPr wrap="none" lIns="0" tIns="0" rIns="0" bIns="0" rtlCol="0" anchor="t"/>
          <a:lstStyle/>
          <a:p>
            <a:pPr marL="0" indent="0">
              <a:lnSpc>
                <a:spcPts val="2150"/>
              </a:lnSpc>
              <a:buNone/>
            </a:pPr>
            <a:r>
              <a:rPr lang="en-US" sz="1750" dirty="0">
                <a:solidFill>
                  <a:srgbClr val="CFD0D8"/>
                </a:solidFill>
                <a:latin typeface="Abadi" panose="020F0502020204030204" pitchFamily="34" charset="0"/>
                <a:ea typeface="Instrument Sans Semi Bold" pitchFamily="34" charset="-122"/>
                <a:cs typeface="Instrument Sans Semi Bold" pitchFamily="34" charset="-120"/>
              </a:rPr>
              <a:t>Mitigation Mapping</a:t>
            </a:r>
            <a:endParaRPr lang="en-US" sz="1750" dirty="0"/>
          </a:p>
        </p:txBody>
      </p:sp>
      <p:sp>
        <p:nvSpPr>
          <p:cNvPr id="9" name="Text 6"/>
          <p:cNvSpPr/>
          <p:nvPr/>
        </p:nvSpPr>
        <p:spPr>
          <a:xfrm>
            <a:off x="6294596" y="3540323"/>
            <a:ext cx="7527608" cy="853678"/>
          </a:xfrm>
          <a:prstGeom prst="rect">
            <a:avLst/>
          </a:prstGeom>
          <a:noFill/>
          <a:ln/>
        </p:spPr>
        <p:txBody>
          <a:bodyPr wrap="square" lIns="0" tIns="0" rIns="0" bIns="0" rtlCol="0" anchor="t"/>
          <a:lstStyle/>
          <a:p>
            <a:pPr marL="0" indent="0">
              <a:lnSpc>
                <a:spcPts val="2200"/>
              </a:lnSpc>
              <a:buNone/>
            </a:pPr>
            <a:r>
              <a:rPr lang="en-US" sz="1400" dirty="0">
                <a:solidFill>
                  <a:srgbClr val="CFD0D8"/>
                </a:solidFill>
                <a:latin typeface="Instrument Sans Medium" pitchFamily="34" charset="0"/>
                <a:ea typeface="Instrument Sans Medium" pitchFamily="34" charset="-122"/>
                <a:cs typeface="Instrument Sans Medium" pitchFamily="34" charset="-120"/>
              </a:rPr>
              <a:t>The tool then links the identified TTPs to relevant MITRE ATT&amp;CK mitigations. This process involves matching the techniques to recommended countermeasures and security controls.</a:t>
            </a:r>
            <a:endParaRPr lang="en-US" sz="1400" dirty="0"/>
          </a:p>
        </p:txBody>
      </p:sp>
      <p:sp>
        <p:nvSpPr>
          <p:cNvPr id="10" name="Shape 7"/>
          <p:cNvSpPr/>
          <p:nvPr/>
        </p:nvSpPr>
        <p:spPr>
          <a:xfrm>
            <a:off x="6109097" y="4757380"/>
            <a:ext cx="7898606" cy="1324808"/>
          </a:xfrm>
          <a:prstGeom prst="roundRect">
            <a:avLst>
              <a:gd name="adj" fmla="val 5640"/>
            </a:avLst>
          </a:prstGeom>
          <a:solidFill>
            <a:srgbClr val="3D3D42"/>
          </a:solidFill>
          <a:ln w="7620">
            <a:solidFill>
              <a:srgbClr val="56565B"/>
            </a:solidFill>
            <a:prstDash val="solid"/>
          </a:ln>
        </p:spPr>
      </p:sp>
      <p:sp>
        <p:nvSpPr>
          <p:cNvPr id="11" name="Text 8"/>
          <p:cNvSpPr/>
          <p:nvPr/>
        </p:nvSpPr>
        <p:spPr>
          <a:xfrm>
            <a:off x="6294596" y="4942880"/>
            <a:ext cx="2223849" cy="278011"/>
          </a:xfrm>
          <a:prstGeom prst="rect">
            <a:avLst/>
          </a:prstGeom>
          <a:noFill/>
          <a:ln/>
        </p:spPr>
        <p:txBody>
          <a:bodyPr wrap="none" lIns="0" tIns="0" rIns="0" bIns="0" rtlCol="0" anchor="t"/>
          <a:lstStyle/>
          <a:p>
            <a:pPr marL="0" indent="0">
              <a:lnSpc>
                <a:spcPts val="2150"/>
              </a:lnSpc>
              <a:buNone/>
            </a:pPr>
            <a:r>
              <a:rPr lang="en-US" sz="1750" dirty="0">
                <a:solidFill>
                  <a:srgbClr val="CFD0D8"/>
                </a:solidFill>
                <a:latin typeface="Abadi" panose="020F0502020204030204" pitchFamily="34" charset="0"/>
                <a:ea typeface="Instrument Sans Semi Bold" pitchFamily="34" charset="-122"/>
                <a:cs typeface="Instrument Sans Semi Bold" pitchFamily="34" charset="-120"/>
              </a:rPr>
              <a:t>Prioritization</a:t>
            </a:r>
            <a:endParaRPr lang="en-US" sz="1750" dirty="0"/>
          </a:p>
        </p:txBody>
      </p:sp>
      <p:sp>
        <p:nvSpPr>
          <p:cNvPr id="12" name="Text 9"/>
          <p:cNvSpPr/>
          <p:nvPr/>
        </p:nvSpPr>
        <p:spPr>
          <a:xfrm>
            <a:off x="6294596" y="5327571"/>
            <a:ext cx="7527608" cy="569119"/>
          </a:xfrm>
          <a:prstGeom prst="rect">
            <a:avLst/>
          </a:prstGeom>
          <a:noFill/>
          <a:ln/>
        </p:spPr>
        <p:txBody>
          <a:bodyPr wrap="square" lIns="0" tIns="0" rIns="0" bIns="0" rtlCol="0" anchor="t"/>
          <a:lstStyle/>
          <a:p>
            <a:pPr marL="0" indent="0">
              <a:lnSpc>
                <a:spcPts val="2200"/>
              </a:lnSpc>
              <a:buNone/>
            </a:pPr>
            <a:r>
              <a:rPr lang="en-US" sz="1400" dirty="0">
                <a:solidFill>
                  <a:srgbClr val="CFD0D8"/>
                </a:solidFill>
                <a:latin typeface="Instrument Sans Medium" pitchFamily="34" charset="0"/>
                <a:ea typeface="Instrument Sans Medium" pitchFamily="34" charset="-122"/>
                <a:cs typeface="Instrument Sans Medium" pitchFamily="34" charset="-120"/>
              </a:rPr>
              <a:t>Security control recommendations are prioritized based on factors such as the prevalence of the technique, its potential impact, and the organization's current security capabilities.</a:t>
            </a:r>
            <a:endParaRPr lang="en-US" sz="1400" dirty="0"/>
          </a:p>
        </p:txBody>
      </p:sp>
      <p:sp>
        <p:nvSpPr>
          <p:cNvPr id="13" name="Shape 10"/>
          <p:cNvSpPr/>
          <p:nvPr/>
        </p:nvSpPr>
        <p:spPr>
          <a:xfrm>
            <a:off x="6109097" y="6260068"/>
            <a:ext cx="7898606" cy="1324808"/>
          </a:xfrm>
          <a:prstGeom prst="roundRect">
            <a:avLst>
              <a:gd name="adj" fmla="val 5640"/>
            </a:avLst>
          </a:prstGeom>
          <a:solidFill>
            <a:srgbClr val="3D3D42"/>
          </a:solidFill>
          <a:ln w="7620">
            <a:solidFill>
              <a:srgbClr val="56565B"/>
            </a:solidFill>
            <a:prstDash val="solid"/>
          </a:ln>
        </p:spPr>
      </p:sp>
      <p:sp>
        <p:nvSpPr>
          <p:cNvPr id="14" name="Text 11"/>
          <p:cNvSpPr/>
          <p:nvPr/>
        </p:nvSpPr>
        <p:spPr>
          <a:xfrm>
            <a:off x="6294596" y="6445567"/>
            <a:ext cx="2223849" cy="278011"/>
          </a:xfrm>
          <a:prstGeom prst="rect">
            <a:avLst/>
          </a:prstGeom>
          <a:noFill/>
          <a:ln/>
        </p:spPr>
        <p:txBody>
          <a:bodyPr wrap="none" lIns="0" tIns="0" rIns="0" bIns="0" rtlCol="0" anchor="t"/>
          <a:lstStyle/>
          <a:p>
            <a:pPr marL="0" indent="0">
              <a:lnSpc>
                <a:spcPts val="2150"/>
              </a:lnSpc>
              <a:buNone/>
            </a:pPr>
            <a:r>
              <a:rPr lang="en-US" sz="1750" dirty="0">
                <a:solidFill>
                  <a:srgbClr val="CFD0D8"/>
                </a:solidFill>
                <a:latin typeface="Abadi" panose="020F0502020204030204" pitchFamily="34" charset="0"/>
                <a:ea typeface="Instrument Sans Semi Bold" pitchFamily="34" charset="-122"/>
                <a:cs typeface="Instrument Sans Semi Bold" pitchFamily="34" charset="-120"/>
              </a:rPr>
              <a:t>Actionable Insights</a:t>
            </a:r>
            <a:endParaRPr lang="en-US" sz="1750" dirty="0"/>
          </a:p>
        </p:txBody>
      </p:sp>
      <p:sp>
        <p:nvSpPr>
          <p:cNvPr id="15" name="Text 12"/>
          <p:cNvSpPr/>
          <p:nvPr/>
        </p:nvSpPr>
        <p:spPr>
          <a:xfrm>
            <a:off x="6294596" y="6830258"/>
            <a:ext cx="7527608" cy="569119"/>
          </a:xfrm>
          <a:prstGeom prst="rect">
            <a:avLst/>
          </a:prstGeom>
          <a:noFill/>
          <a:ln/>
        </p:spPr>
        <p:txBody>
          <a:bodyPr wrap="square" lIns="0" tIns="0" rIns="0" bIns="0" rtlCol="0" anchor="t"/>
          <a:lstStyle/>
          <a:p>
            <a:pPr marL="0" indent="0">
              <a:lnSpc>
                <a:spcPts val="2200"/>
              </a:lnSpc>
              <a:buNone/>
            </a:pPr>
            <a:r>
              <a:rPr lang="en-US" sz="1400" dirty="0">
                <a:solidFill>
                  <a:srgbClr val="CFD0D8"/>
                </a:solidFill>
                <a:latin typeface="Instrument Sans Medium" pitchFamily="34" charset="0"/>
                <a:ea typeface="Instrument Sans Medium" pitchFamily="34" charset="-122"/>
                <a:cs typeface="Instrument Sans Medium" pitchFamily="34" charset="-120"/>
              </a:rPr>
              <a:t>The final output provides actionable insights, including specific security controls to implement, configuration changes, and best practices to mitigate the identified threats.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029"/>
          </a:xfrm>
          <a:prstGeom prst="rect">
            <a:avLst/>
          </a:prstGeom>
        </p:spPr>
      </p:pic>
      <p:sp>
        <p:nvSpPr>
          <p:cNvPr id="3" name="Text 0"/>
          <p:cNvSpPr/>
          <p:nvPr/>
        </p:nvSpPr>
        <p:spPr>
          <a:xfrm>
            <a:off x="527923" y="414695"/>
            <a:ext cx="6870382" cy="471249"/>
          </a:xfrm>
          <a:prstGeom prst="rect">
            <a:avLst/>
          </a:prstGeom>
          <a:noFill/>
          <a:ln/>
        </p:spPr>
        <p:txBody>
          <a:bodyPr wrap="none" lIns="0" tIns="0" rIns="0" bIns="0" rtlCol="0" anchor="t"/>
          <a:lstStyle/>
          <a:p>
            <a:pPr marL="0" indent="0">
              <a:lnSpc>
                <a:spcPts val="3700"/>
              </a:lnSpc>
              <a:buNone/>
            </a:pPr>
            <a:r>
              <a:rPr lang="en-US" sz="2950" dirty="0">
                <a:solidFill>
                  <a:srgbClr val="CBCCCE"/>
                </a:solidFill>
                <a:latin typeface="Abadi" panose="020F0502020204030204" pitchFamily="34" charset="0"/>
                <a:ea typeface="Instrument Sans Semi Bold" pitchFamily="34" charset="-122"/>
                <a:cs typeface="Instrument Sans Semi Bold" pitchFamily="34" charset="-120"/>
              </a:rPr>
              <a:t>Tool Usage for Monthly Threat Analysis</a:t>
            </a:r>
            <a:endParaRPr lang="en-US" sz="2950" dirty="0"/>
          </a:p>
        </p:txBody>
      </p:sp>
      <p:pic>
        <p:nvPicPr>
          <p:cNvPr id="4" name="Image 1" descr="preencoded.png"/>
          <p:cNvPicPr>
            <a:picLocks noChangeAspect="1"/>
          </p:cNvPicPr>
          <p:nvPr/>
        </p:nvPicPr>
        <p:blipFill>
          <a:blip r:embed="rId4"/>
          <a:stretch>
            <a:fillRect/>
          </a:stretch>
        </p:blipFill>
        <p:spPr>
          <a:xfrm>
            <a:off x="527923" y="1112163"/>
            <a:ext cx="377071" cy="377071"/>
          </a:xfrm>
          <a:prstGeom prst="rect">
            <a:avLst/>
          </a:prstGeom>
        </p:spPr>
      </p:pic>
      <p:sp>
        <p:nvSpPr>
          <p:cNvPr id="5" name="Text 1"/>
          <p:cNvSpPr/>
          <p:nvPr/>
        </p:nvSpPr>
        <p:spPr>
          <a:xfrm>
            <a:off x="527923" y="1639967"/>
            <a:ext cx="1885474" cy="235744"/>
          </a:xfrm>
          <a:prstGeom prst="rect">
            <a:avLst/>
          </a:prstGeom>
          <a:noFill/>
          <a:ln/>
        </p:spPr>
        <p:txBody>
          <a:bodyPr wrap="none" lIns="0" tIns="0" rIns="0" bIns="0" rtlCol="0" anchor="t"/>
          <a:lstStyle/>
          <a:p>
            <a:pPr marL="0" indent="0" algn="l">
              <a:lnSpc>
                <a:spcPts val="1850"/>
              </a:lnSpc>
              <a:buNone/>
            </a:pPr>
            <a:r>
              <a:rPr lang="en-US" sz="1450" dirty="0">
                <a:solidFill>
                  <a:srgbClr val="CFD0D8"/>
                </a:solidFill>
                <a:latin typeface="Abadi" panose="020F0502020204030204" pitchFamily="34" charset="0"/>
                <a:ea typeface="Instrument Sans Semi Bold" pitchFamily="34" charset="-122"/>
                <a:cs typeface="Instrument Sans Semi Bold" pitchFamily="34" charset="-120"/>
              </a:rPr>
              <a:t>Report Upload</a:t>
            </a:r>
            <a:endParaRPr lang="en-US" sz="1450" dirty="0"/>
          </a:p>
        </p:txBody>
      </p:sp>
      <p:sp>
        <p:nvSpPr>
          <p:cNvPr id="6" name="Text 2"/>
          <p:cNvSpPr/>
          <p:nvPr/>
        </p:nvSpPr>
        <p:spPr>
          <a:xfrm>
            <a:off x="527923" y="1966198"/>
            <a:ext cx="8088154" cy="482679"/>
          </a:xfrm>
          <a:prstGeom prst="rect">
            <a:avLst/>
          </a:prstGeom>
          <a:noFill/>
          <a:ln/>
        </p:spPr>
        <p:txBody>
          <a:bodyPr wrap="square" lIns="0" tIns="0" rIns="0" bIns="0" rtlCol="0" anchor="t"/>
          <a:lstStyle/>
          <a:p>
            <a:pPr marL="0" indent="0" algn="l">
              <a:lnSpc>
                <a:spcPts val="1900"/>
              </a:lnSpc>
              <a:buNone/>
            </a:pPr>
            <a:r>
              <a:rPr lang="en-US" sz="1150" dirty="0">
                <a:solidFill>
                  <a:srgbClr val="CFD0D8"/>
                </a:solidFill>
                <a:latin typeface="Instrument Sans Medium" pitchFamily="34" charset="0"/>
                <a:ea typeface="Instrument Sans Medium" pitchFamily="34" charset="-122"/>
                <a:cs typeface="Instrument Sans Medium" pitchFamily="34" charset="-120"/>
              </a:rPr>
              <a:t>Users begin by uploading monthly threat intelligence reports to the tool's interface. The system supports various file formats, including PDF, DOC, and TXT.</a:t>
            </a:r>
            <a:endParaRPr lang="en-US" sz="1150" dirty="0"/>
          </a:p>
        </p:txBody>
      </p:sp>
      <p:pic>
        <p:nvPicPr>
          <p:cNvPr id="7" name="Image 2" descr="preencoded.png"/>
          <p:cNvPicPr>
            <a:picLocks noChangeAspect="1"/>
          </p:cNvPicPr>
          <p:nvPr/>
        </p:nvPicPr>
        <p:blipFill>
          <a:blip r:embed="rId5"/>
          <a:stretch>
            <a:fillRect/>
          </a:stretch>
        </p:blipFill>
        <p:spPr>
          <a:xfrm>
            <a:off x="527923" y="2901315"/>
            <a:ext cx="377071" cy="377071"/>
          </a:xfrm>
          <a:prstGeom prst="rect">
            <a:avLst/>
          </a:prstGeom>
        </p:spPr>
      </p:pic>
      <p:sp>
        <p:nvSpPr>
          <p:cNvPr id="8" name="Text 3"/>
          <p:cNvSpPr/>
          <p:nvPr/>
        </p:nvSpPr>
        <p:spPr>
          <a:xfrm>
            <a:off x="527923" y="3429119"/>
            <a:ext cx="1885474" cy="235744"/>
          </a:xfrm>
          <a:prstGeom prst="rect">
            <a:avLst/>
          </a:prstGeom>
          <a:noFill/>
          <a:ln/>
        </p:spPr>
        <p:txBody>
          <a:bodyPr wrap="none" lIns="0" tIns="0" rIns="0" bIns="0" rtlCol="0" anchor="t"/>
          <a:lstStyle/>
          <a:p>
            <a:pPr marL="0" indent="0" algn="l">
              <a:lnSpc>
                <a:spcPts val="1850"/>
              </a:lnSpc>
              <a:buNone/>
            </a:pPr>
            <a:r>
              <a:rPr lang="en-US" sz="1450" dirty="0">
                <a:solidFill>
                  <a:srgbClr val="CFD0D8"/>
                </a:solidFill>
                <a:latin typeface="Abadi" panose="020F0502020204030204" pitchFamily="34" charset="0"/>
                <a:ea typeface="Instrument Sans Semi Bold" pitchFamily="34" charset="-122"/>
                <a:cs typeface="Instrument Sans Semi Bold" pitchFamily="34" charset="-120"/>
              </a:rPr>
              <a:t>Automated Analysis</a:t>
            </a:r>
            <a:endParaRPr lang="en-US" sz="1450" dirty="0"/>
          </a:p>
        </p:txBody>
      </p:sp>
      <p:sp>
        <p:nvSpPr>
          <p:cNvPr id="9" name="Text 4"/>
          <p:cNvSpPr/>
          <p:nvPr/>
        </p:nvSpPr>
        <p:spPr>
          <a:xfrm>
            <a:off x="527923" y="3755350"/>
            <a:ext cx="8088154" cy="482679"/>
          </a:xfrm>
          <a:prstGeom prst="rect">
            <a:avLst/>
          </a:prstGeom>
          <a:noFill/>
          <a:ln/>
        </p:spPr>
        <p:txBody>
          <a:bodyPr wrap="square" lIns="0" tIns="0" rIns="0" bIns="0" rtlCol="0" anchor="t"/>
          <a:lstStyle/>
          <a:p>
            <a:pPr marL="0" indent="0" algn="l">
              <a:lnSpc>
                <a:spcPts val="1900"/>
              </a:lnSpc>
              <a:buNone/>
            </a:pPr>
            <a:r>
              <a:rPr lang="en-US" sz="1150" dirty="0">
                <a:solidFill>
                  <a:srgbClr val="CFD0D8"/>
                </a:solidFill>
                <a:latin typeface="Instrument Sans Medium" pitchFamily="34" charset="0"/>
                <a:ea typeface="Instrument Sans Medium" pitchFamily="34" charset="-122"/>
                <a:cs typeface="Instrument Sans Medium" pitchFamily="34" charset="-120"/>
              </a:rPr>
              <a:t>The tool processes the uploaded reports, extracting TTPs and mapping them to the MITRE ATT&amp;CK framework. This step significantly reduces the time required for manual analysis.</a:t>
            </a:r>
            <a:endParaRPr lang="en-US" sz="1150" dirty="0"/>
          </a:p>
        </p:txBody>
      </p:sp>
      <p:pic>
        <p:nvPicPr>
          <p:cNvPr id="10" name="Image 3" descr="preencoded.png"/>
          <p:cNvPicPr>
            <a:picLocks noChangeAspect="1"/>
          </p:cNvPicPr>
          <p:nvPr/>
        </p:nvPicPr>
        <p:blipFill>
          <a:blip r:embed="rId6"/>
          <a:stretch>
            <a:fillRect/>
          </a:stretch>
        </p:blipFill>
        <p:spPr>
          <a:xfrm>
            <a:off x="527923" y="4690467"/>
            <a:ext cx="377071" cy="377071"/>
          </a:xfrm>
          <a:prstGeom prst="rect">
            <a:avLst/>
          </a:prstGeom>
        </p:spPr>
      </p:pic>
      <p:sp>
        <p:nvSpPr>
          <p:cNvPr id="11" name="Text 5"/>
          <p:cNvSpPr/>
          <p:nvPr/>
        </p:nvSpPr>
        <p:spPr>
          <a:xfrm>
            <a:off x="527923" y="5218271"/>
            <a:ext cx="1885474" cy="235744"/>
          </a:xfrm>
          <a:prstGeom prst="rect">
            <a:avLst/>
          </a:prstGeom>
          <a:noFill/>
          <a:ln/>
        </p:spPr>
        <p:txBody>
          <a:bodyPr wrap="none" lIns="0" tIns="0" rIns="0" bIns="0" rtlCol="0" anchor="t"/>
          <a:lstStyle/>
          <a:p>
            <a:pPr marL="0" indent="0" algn="l">
              <a:lnSpc>
                <a:spcPts val="1850"/>
              </a:lnSpc>
              <a:buNone/>
            </a:pPr>
            <a:r>
              <a:rPr lang="en-US" sz="1450" dirty="0">
                <a:solidFill>
                  <a:srgbClr val="CFD0D8"/>
                </a:solidFill>
                <a:latin typeface="Abadi" panose="020F0502020204030204" pitchFamily="34" charset="0"/>
                <a:ea typeface="Instrument Sans Semi Bold" pitchFamily="34" charset="-122"/>
                <a:cs typeface="Instrument Sans Semi Bold" pitchFamily="34" charset="-120"/>
              </a:rPr>
              <a:t>Results Review</a:t>
            </a:r>
            <a:endParaRPr lang="en-US" sz="1450" dirty="0"/>
          </a:p>
        </p:txBody>
      </p:sp>
      <p:sp>
        <p:nvSpPr>
          <p:cNvPr id="12" name="Text 6"/>
          <p:cNvSpPr/>
          <p:nvPr/>
        </p:nvSpPr>
        <p:spPr>
          <a:xfrm>
            <a:off x="527923" y="5544503"/>
            <a:ext cx="8088154" cy="482679"/>
          </a:xfrm>
          <a:prstGeom prst="rect">
            <a:avLst/>
          </a:prstGeom>
          <a:noFill/>
          <a:ln/>
        </p:spPr>
        <p:txBody>
          <a:bodyPr wrap="square" lIns="0" tIns="0" rIns="0" bIns="0" rtlCol="0" anchor="t"/>
          <a:lstStyle/>
          <a:p>
            <a:pPr marL="0" indent="0" algn="l">
              <a:lnSpc>
                <a:spcPts val="1900"/>
              </a:lnSpc>
              <a:buNone/>
            </a:pPr>
            <a:r>
              <a:rPr lang="en-US" sz="1150" dirty="0">
                <a:solidFill>
                  <a:srgbClr val="CFD0D8"/>
                </a:solidFill>
                <a:latin typeface="Instrument Sans Medium" pitchFamily="34" charset="0"/>
                <a:ea typeface="Instrument Sans Medium" pitchFamily="34" charset="-122"/>
                <a:cs typeface="Instrument Sans Medium" pitchFamily="34" charset="-120"/>
              </a:rPr>
              <a:t>Analysts review the extracted TTPs, associated MITRE ATT&amp;CK techniques, and recommended security controls through an intuitive dashboard interface.</a:t>
            </a:r>
            <a:endParaRPr lang="en-US" sz="1150" dirty="0"/>
          </a:p>
        </p:txBody>
      </p:sp>
      <p:pic>
        <p:nvPicPr>
          <p:cNvPr id="13" name="Image 4" descr="preencoded.png"/>
          <p:cNvPicPr>
            <a:picLocks noChangeAspect="1"/>
          </p:cNvPicPr>
          <p:nvPr/>
        </p:nvPicPr>
        <p:blipFill>
          <a:blip r:embed="rId7"/>
          <a:stretch>
            <a:fillRect/>
          </a:stretch>
        </p:blipFill>
        <p:spPr>
          <a:xfrm>
            <a:off x="527923" y="6479619"/>
            <a:ext cx="377071" cy="377071"/>
          </a:xfrm>
          <a:prstGeom prst="rect">
            <a:avLst/>
          </a:prstGeom>
        </p:spPr>
      </p:pic>
      <p:sp>
        <p:nvSpPr>
          <p:cNvPr id="14" name="Text 7"/>
          <p:cNvSpPr/>
          <p:nvPr/>
        </p:nvSpPr>
        <p:spPr>
          <a:xfrm>
            <a:off x="527923" y="7007423"/>
            <a:ext cx="1923217" cy="235744"/>
          </a:xfrm>
          <a:prstGeom prst="rect">
            <a:avLst/>
          </a:prstGeom>
          <a:noFill/>
          <a:ln/>
        </p:spPr>
        <p:txBody>
          <a:bodyPr wrap="none" lIns="0" tIns="0" rIns="0" bIns="0" rtlCol="0" anchor="t"/>
          <a:lstStyle/>
          <a:p>
            <a:pPr marL="0" indent="0" algn="l">
              <a:lnSpc>
                <a:spcPts val="1850"/>
              </a:lnSpc>
              <a:buNone/>
            </a:pPr>
            <a:r>
              <a:rPr lang="en-US" sz="1450" dirty="0">
                <a:solidFill>
                  <a:srgbClr val="CFD0D8"/>
                </a:solidFill>
                <a:latin typeface="Abadi" panose="020F0502020204030204" pitchFamily="34" charset="0"/>
                <a:ea typeface="Instrument Sans Semi Bold" pitchFamily="34" charset="-122"/>
                <a:cs typeface="Instrument Sans Semi Bold" pitchFamily="34" charset="-120"/>
              </a:rPr>
              <a:t>Defense Prioritization</a:t>
            </a:r>
            <a:endParaRPr lang="en-US" sz="1450" dirty="0"/>
          </a:p>
        </p:txBody>
      </p:sp>
      <p:sp>
        <p:nvSpPr>
          <p:cNvPr id="15" name="Text 8"/>
          <p:cNvSpPr/>
          <p:nvPr/>
        </p:nvSpPr>
        <p:spPr>
          <a:xfrm>
            <a:off x="527923" y="7333655"/>
            <a:ext cx="8088154" cy="482679"/>
          </a:xfrm>
          <a:prstGeom prst="rect">
            <a:avLst/>
          </a:prstGeom>
          <a:noFill/>
          <a:ln/>
        </p:spPr>
        <p:txBody>
          <a:bodyPr wrap="square" lIns="0" tIns="0" rIns="0" bIns="0" rtlCol="0" anchor="t"/>
          <a:lstStyle/>
          <a:p>
            <a:pPr marL="0" indent="0" algn="l">
              <a:lnSpc>
                <a:spcPts val="1900"/>
              </a:lnSpc>
              <a:buNone/>
            </a:pPr>
            <a:r>
              <a:rPr lang="en-US" sz="1150" dirty="0">
                <a:solidFill>
                  <a:srgbClr val="CFD0D8"/>
                </a:solidFill>
                <a:latin typeface="Instrument Sans Medium" pitchFamily="34" charset="0"/>
                <a:ea typeface="Instrument Sans Medium" pitchFamily="34" charset="-122"/>
                <a:cs typeface="Instrument Sans Medium" pitchFamily="34" charset="-120"/>
              </a:rPr>
              <a:t>Based on the tool's output, cybersecurity managers can quickly prioritize defense strategies, allocate resources, and update security policies to address the most pressing threats.</a:t>
            </a:r>
            <a:endParaRPr lang="en-US" sz="11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252528"/>
        </a:solidFill>
        <a:effectLst/>
      </p:bgPr>
    </p:bg>
    <p:spTree>
      <p:nvGrpSpPr>
        <p:cNvPr id="1" name=""/>
        <p:cNvGrpSpPr/>
        <p:nvPr/>
      </p:nvGrpSpPr>
      <p:grpSpPr>
        <a:xfrm>
          <a:off x="0" y="0"/>
          <a:ext cx="0" cy="0"/>
          <a:chOff x="0" y="0"/>
          <a:chExt cx="0" cy="0"/>
        </a:xfrm>
      </p:grpSpPr>
      <p:sp>
        <p:nvSpPr>
          <p:cNvPr id="2" name="Text 0"/>
          <p:cNvSpPr/>
          <p:nvPr/>
        </p:nvSpPr>
        <p:spPr>
          <a:xfrm>
            <a:off x="801291" y="646628"/>
            <a:ext cx="10116026" cy="715566"/>
          </a:xfrm>
          <a:prstGeom prst="rect">
            <a:avLst/>
          </a:prstGeom>
          <a:noFill/>
          <a:ln/>
        </p:spPr>
        <p:txBody>
          <a:bodyPr wrap="none" lIns="0" tIns="0" rIns="0" bIns="0" rtlCol="0" anchor="t"/>
          <a:lstStyle/>
          <a:p>
            <a:pPr marL="0" indent="0">
              <a:lnSpc>
                <a:spcPts val="5600"/>
              </a:lnSpc>
              <a:buNone/>
            </a:pPr>
            <a:r>
              <a:rPr lang="en-US" sz="4500" dirty="0">
                <a:solidFill>
                  <a:srgbClr val="CBCCCE"/>
                </a:solidFill>
                <a:latin typeface="Abadi" panose="020F0502020204030204" pitchFamily="34" charset="0"/>
                <a:ea typeface="Instrument Sans Semi Bold" pitchFamily="34" charset="-122"/>
                <a:cs typeface="Instrument Sans Semi Bold" pitchFamily="34" charset="-120"/>
              </a:rPr>
              <a:t>Conclusion and Future Improvements</a:t>
            </a:r>
            <a:endParaRPr lang="en-US" sz="4500" dirty="0"/>
          </a:p>
        </p:txBody>
      </p:sp>
      <p:sp>
        <p:nvSpPr>
          <p:cNvPr id="3" name="Shape 1"/>
          <p:cNvSpPr/>
          <p:nvPr/>
        </p:nvSpPr>
        <p:spPr>
          <a:xfrm>
            <a:off x="801291" y="2077641"/>
            <a:ext cx="515064" cy="515064"/>
          </a:xfrm>
          <a:prstGeom prst="roundRect">
            <a:avLst>
              <a:gd name="adj" fmla="val 18670"/>
            </a:avLst>
          </a:prstGeom>
          <a:solidFill>
            <a:srgbClr val="3D3D42"/>
          </a:solidFill>
          <a:ln w="7620">
            <a:solidFill>
              <a:srgbClr val="56565B"/>
            </a:solidFill>
            <a:prstDash val="solid"/>
          </a:ln>
        </p:spPr>
      </p:sp>
      <p:sp>
        <p:nvSpPr>
          <p:cNvPr id="4" name="Text 2"/>
          <p:cNvSpPr/>
          <p:nvPr/>
        </p:nvSpPr>
        <p:spPr>
          <a:xfrm>
            <a:off x="992267" y="2163366"/>
            <a:ext cx="132993" cy="343495"/>
          </a:xfrm>
          <a:prstGeom prst="rect">
            <a:avLst/>
          </a:prstGeom>
          <a:noFill/>
          <a:ln/>
        </p:spPr>
        <p:txBody>
          <a:bodyPr wrap="none" lIns="0" tIns="0" rIns="0" bIns="0" rtlCol="0" anchor="t"/>
          <a:lstStyle/>
          <a:p>
            <a:pPr marL="0" indent="0" algn="ctr">
              <a:lnSpc>
                <a:spcPts val="2700"/>
              </a:lnSpc>
              <a:buNone/>
            </a:pPr>
            <a:r>
              <a:rPr lang="en-US" sz="2700" dirty="0">
                <a:solidFill>
                  <a:srgbClr val="CFD0D8"/>
                </a:solidFill>
                <a:latin typeface="Abadi" panose="020F0502020204030204" pitchFamily="34" charset="0"/>
                <a:ea typeface="Instrument Sans Semi Bold" pitchFamily="34" charset="-122"/>
                <a:cs typeface="Instrument Sans Semi Bold" pitchFamily="34" charset="-120"/>
              </a:rPr>
              <a:t>1</a:t>
            </a:r>
            <a:endParaRPr lang="en-US" sz="2700" dirty="0"/>
          </a:p>
        </p:txBody>
      </p:sp>
      <p:sp>
        <p:nvSpPr>
          <p:cNvPr id="5" name="Text 3"/>
          <p:cNvSpPr/>
          <p:nvPr/>
        </p:nvSpPr>
        <p:spPr>
          <a:xfrm>
            <a:off x="1545312" y="2077641"/>
            <a:ext cx="3044190" cy="357783"/>
          </a:xfrm>
          <a:prstGeom prst="rect">
            <a:avLst/>
          </a:prstGeom>
          <a:noFill/>
          <a:ln/>
        </p:spPr>
        <p:txBody>
          <a:bodyPr wrap="none" lIns="0" tIns="0" rIns="0" bIns="0" rtlCol="0" anchor="t"/>
          <a:lstStyle/>
          <a:p>
            <a:pPr marL="0" indent="0">
              <a:lnSpc>
                <a:spcPts val="2800"/>
              </a:lnSpc>
              <a:buNone/>
            </a:pPr>
            <a:r>
              <a:rPr lang="en-US" sz="2250" dirty="0">
                <a:solidFill>
                  <a:srgbClr val="CFD0D8"/>
                </a:solidFill>
                <a:latin typeface="Abadi" panose="020F0502020204030204" pitchFamily="34" charset="0"/>
                <a:ea typeface="Instrument Sans Semi Bold" pitchFamily="34" charset="-122"/>
                <a:cs typeface="Instrument Sans Semi Bold" pitchFamily="34" charset="-120"/>
              </a:rPr>
              <a:t>Transformative Impact</a:t>
            </a:r>
            <a:endParaRPr lang="en-US" sz="2250" dirty="0"/>
          </a:p>
        </p:txBody>
      </p:sp>
      <p:sp>
        <p:nvSpPr>
          <p:cNvPr id="6" name="Text 4"/>
          <p:cNvSpPr/>
          <p:nvPr/>
        </p:nvSpPr>
        <p:spPr>
          <a:xfrm>
            <a:off x="1545312" y="2572703"/>
            <a:ext cx="5655469" cy="2197418"/>
          </a:xfrm>
          <a:prstGeom prst="rect">
            <a:avLst/>
          </a:prstGeom>
          <a:noFill/>
          <a:ln/>
        </p:spPr>
        <p:txBody>
          <a:bodyPr wrap="square" lIns="0" tIns="0" rIns="0" bIns="0" rtlCol="0" anchor="t"/>
          <a:lstStyle/>
          <a:p>
            <a:pPr marL="0" indent="0">
              <a:lnSpc>
                <a:spcPts val="2850"/>
              </a:lnSpc>
              <a:buNone/>
            </a:pPr>
            <a:r>
              <a:rPr lang="en-US" sz="1800" dirty="0">
                <a:solidFill>
                  <a:srgbClr val="CFD0D8"/>
                </a:solidFill>
                <a:latin typeface="Instrument Sans Medium" pitchFamily="34" charset="0"/>
                <a:ea typeface="Instrument Sans Medium" pitchFamily="34" charset="-122"/>
                <a:cs typeface="Instrument Sans Medium" pitchFamily="34" charset="-120"/>
              </a:rPr>
              <a:t>Our Automated TTP Extraction and Analysis Tool revolutionizes the way organizations process threat intelligence. By significantly reducing analysis time and improving accuracy, it enables cybersecurity teams to stay ahead of emerging threats and prioritize their defenses effectively.</a:t>
            </a:r>
            <a:endParaRPr lang="en-US" sz="1800" dirty="0"/>
          </a:p>
        </p:txBody>
      </p:sp>
      <p:sp>
        <p:nvSpPr>
          <p:cNvPr id="7" name="Shape 5"/>
          <p:cNvSpPr/>
          <p:nvPr/>
        </p:nvSpPr>
        <p:spPr>
          <a:xfrm>
            <a:off x="7429738" y="2077641"/>
            <a:ext cx="515064" cy="515064"/>
          </a:xfrm>
          <a:prstGeom prst="roundRect">
            <a:avLst>
              <a:gd name="adj" fmla="val 18670"/>
            </a:avLst>
          </a:prstGeom>
          <a:solidFill>
            <a:srgbClr val="3D3D42"/>
          </a:solidFill>
          <a:ln w="7620">
            <a:solidFill>
              <a:srgbClr val="56565B"/>
            </a:solidFill>
            <a:prstDash val="solid"/>
          </a:ln>
        </p:spPr>
      </p:sp>
      <p:sp>
        <p:nvSpPr>
          <p:cNvPr id="8" name="Text 6"/>
          <p:cNvSpPr/>
          <p:nvPr/>
        </p:nvSpPr>
        <p:spPr>
          <a:xfrm>
            <a:off x="7591544" y="2163366"/>
            <a:ext cx="191333" cy="343495"/>
          </a:xfrm>
          <a:prstGeom prst="rect">
            <a:avLst/>
          </a:prstGeom>
          <a:noFill/>
          <a:ln/>
        </p:spPr>
        <p:txBody>
          <a:bodyPr wrap="none" lIns="0" tIns="0" rIns="0" bIns="0" rtlCol="0" anchor="t"/>
          <a:lstStyle/>
          <a:p>
            <a:pPr marL="0" indent="0" algn="ctr">
              <a:lnSpc>
                <a:spcPts val="2700"/>
              </a:lnSpc>
              <a:buNone/>
            </a:pPr>
            <a:r>
              <a:rPr lang="en-US" sz="2700" dirty="0">
                <a:solidFill>
                  <a:srgbClr val="CFD0D8"/>
                </a:solidFill>
                <a:latin typeface="Abadi" panose="020F0502020204030204" pitchFamily="34" charset="0"/>
                <a:ea typeface="Instrument Sans Semi Bold" pitchFamily="34" charset="-122"/>
                <a:cs typeface="Instrument Sans Semi Bold" pitchFamily="34" charset="-120"/>
              </a:rPr>
              <a:t>2</a:t>
            </a:r>
            <a:endParaRPr lang="en-US" sz="2700" dirty="0"/>
          </a:p>
        </p:txBody>
      </p:sp>
      <p:sp>
        <p:nvSpPr>
          <p:cNvPr id="9" name="Text 7"/>
          <p:cNvSpPr/>
          <p:nvPr/>
        </p:nvSpPr>
        <p:spPr>
          <a:xfrm>
            <a:off x="8173760" y="2077641"/>
            <a:ext cx="2862024" cy="357783"/>
          </a:xfrm>
          <a:prstGeom prst="rect">
            <a:avLst/>
          </a:prstGeom>
          <a:noFill/>
          <a:ln/>
        </p:spPr>
        <p:txBody>
          <a:bodyPr wrap="none" lIns="0" tIns="0" rIns="0" bIns="0" rtlCol="0" anchor="t"/>
          <a:lstStyle/>
          <a:p>
            <a:pPr marL="0" indent="0">
              <a:lnSpc>
                <a:spcPts val="2800"/>
              </a:lnSpc>
              <a:buNone/>
            </a:pPr>
            <a:r>
              <a:rPr lang="en-US" sz="2250" dirty="0">
                <a:solidFill>
                  <a:srgbClr val="CFD0D8"/>
                </a:solidFill>
                <a:latin typeface="Abadi" panose="020F0502020204030204" pitchFamily="34" charset="0"/>
                <a:ea typeface="Instrument Sans Semi Bold" pitchFamily="34" charset="-122"/>
                <a:cs typeface="Instrument Sans Semi Bold" pitchFamily="34" charset="-120"/>
              </a:rPr>
              <a:t>AI Integration</a:t>
            </a:r>
            <a:endParaRPr lang="en-US" sz="2250" dirty="0"/>
          </a:p>
        </p:txBody>
      </p:sp>
      <p:sp>
        <p:nvSpPr>
          <p:cNvPr id="10" name="Text 8"/>
          <p:cNvSpPr/>
          <p:nvPr/>
        </p:nvSpPr>
        <p:spPr>
          <a:xfrm>
            <a:off x="8173760" y="2572703"/>
            <a:ext cx="5655469" cy="1831181"/>
          </a:xfrm>
          <a:prstGeom prst="rect">
            <a:avLst/>
          </a:prstGeom>
          <a:noFill/>
          <a:ln/>
        </p:spPr>
        <p:txBody>
          <a:bodyPr wrap="square" lIns="0" tIns="0" rIns="0" bIns="0" rtlCol="0" anchor="t"/>
          <a:lstStyle/>
          <a:p>
            <a:pPr marL="0" indent="0">
              <a:lnSpc>
                <a:spcPts val="2850"/>
              </a:lnSpc>
              <a:buNone/>
            </a:pPr>
            <a:r>
              <a:rPr lang="en-US" sz="1800" dirty="0">
                <a:solidFill>
                  <a:srgbClr val="CFD0D8"/>
                </a:solidFill>
                <a:latin typeface="Instrument Sans Medium" pitchFamily="34" charset="0"/>
                <a:ea typeface="Instrument Sans Medium" pitchFamily="34" charset="-122"/>
                <a:cs typeface="Instrument Sans Medium" pitchFamily="34" charset="-120"/>
              </a:rPr>
              <a:t>Future improvements will focus on integrating Large Language Models to enhance the tool's natural language understanding capabilities. This will allow for more nuanced interpretation of threat reports and improved context-aware analysis.</a:t>
            </a:r>
            <a:endParaRPr lang="en-US" sz="1800" dirty="0"/>
          </a:p>
        </p:txBody>
      </p:sp>
      <p:sp>
        <p:nvSpPr>
          <p:cNvPr id="11" name="Shape 9"/>
          <p:cNvSpPr/>
          <p:nvPr/>
        </p:nvSpPr>
        <p:spPr>
          <a:xfrm>
            <a:off x="801291" y="5256609"/>
            <a:ext cx="515064" cy="515064"/>
          </a:xfrm>
          <a:prstGeom prst="roundRect">
            <a:avLst>
              <a:gd name="adj" fmla="val 18670"/>
            </a:avLst>
          </a:prstGeom>
          <a:solidFill>
            <a:srgbClr val="3D3D42"/>
          </a:solidFill>
          <a:ln w="7620">
            <a:solidFill>
              <a:srgbClr val="56565B"/>
            </a:solidFill>
            <a:prstDash val="solid"/>
          </a:ln>
        </p:spPr>
      </p:sp>
      <p:sp>
        <p:nvSpPr>
          <p:cNvPr id="12" name="Text 10"/>
          <p:cNvSpPr/>
          <p:nvPr/>
        </p:nvSpPr>
        <p:spPr>
          <a:xfrm>
            <a:off x="959406" y="5342334"/>
            <a:ext cx="198834" cy="343495"/>
          </a:xfrm>
          <a:prstGeom prst="rect">
            <a:avLst/>
          </a:prstGeom>
          <a:noFill/>
          <a:ln/>
        </p:spPr>
        <p:txBody>
          <a:bodyPr wrap="none" lIns="0" tIns="0" rIns="0" bIns="0" rtlCol="0" anchor="t"/>
          <a:lstStyle/>
          <a:p>
            <a:pPr marL="0" indent="0" algn="ctr">
              <a:lnSpc>
                <a:spcPts val="2700"/>
              </a:lnSpc>
              <a:buNone/>
            </a:pPr>
            <a:r>
              <a:rPr lang="en-US" sz="2700" dirty="0">
                <a:solidFill>
                  <a:srgbClr val="CFD0D8"/>
                </a:solidFill>
                <a:latin typeface="Abadi" panose="020F0502020204030204" pitchFamily="34" charset="0"/>
                <a:ea typeface="Instrument Sans Semi Bold" pitchFamily="34" charset="-122"/>
                <a:cs typeface="Instrument Sans Semi Bold" pitchFamily="34" charset="-120"/>
              </a:rPr>
              <a:t>3</a:t>
            </a:r>
            <a:endParaRPr lang="en-US" sz="2700" dirty="0"/>
          </a:p>
        </p:txBody>
      </p:sp>
      <p:sp>
        <p:nvSpPr>
          <p:cNvPr id="13" name="Text 11"/>
          <p:cNvSpPr/>
          <p:nvPr/>
        </p:nvSpPr>
        <p:spPr>
          <a:xfrm>
            <a:off x="1545312" y="5256609"/>
            <a:ext cx="3202186" cy="357783"/>
          </a:xfrm>
          <a:prstGeom prst="rect">
            <a:avLst/>
          </a:prstGeom>
          <a:noFill/>
          <a:ln/>
        </p:spPr>
        <p:txBody>
          <a:bodyPr wrap="none" lIns="0" tIns="0" rIns="0" bIns="0" rtlCol="0" anchor="t"/>
          <a:lstStyle/>
          <a:p>
            <a:pPr marL="0" indent="0">
              <a:lnSpc>
                <a:spcPts val="2800"/>
              </a:lnSpc>
              <a:buNone/>
            </a:pPr>
            <a:r>
              <a:rPr lang="en-US" sz="2250" dirty="0">
                <a:solidFill>
                  <a:srgbClr val="CFD0D8"/>
                </a:solidFill>
                <a:latin typeface="Abadi" panose="020F0502020204030204" pitchFamily="34" charset="0"/>
                <a:ea typeface="Instrument Sans Semi Bold" pitchFamily="34" charset="-122"/>
                <a:cs typeface="Instrument Sans Semi Bold" pitchFamily="34" charset="-120"/>
              </a:rPr>
              <a:t>Expanded Functionality</a:t>
            </a:r>
            <a:endParaRPr lang="en-US" sz="2250" dirty="0"/>
          </a:p>
        </p:txBody>
      </p:sp>
      <p:sp>
        <p:nvSpPr>
          <p:cNvPr id="14" name="Text 12"/>
          <p:cNvSpPr/>
          <p:nvPr/>
        </p:nvSpPr>
        <p:spPr>
          <a:xfrm>
            <a:off x="1545312" y="5751671"/>
            <a:ext cx="5655469" cy="1831181"/>
          </a:xfrm>
          <a:prstGeom prst="rect">
            <a:avLst/>
          </a:prstGeom>
          <a:noFill/>
          <a:ln/>
        </p:spPr>
        <p:txBody>
          <a:bodyPr wrap="square" lIns="0" tIns="0" rIns="0" bIns="0" rtlCol="0" anchor="t"/>
          <a:lstStyle/>
          <a:p>
            <a:pPr marL="0" indent="0">
              <a:lnSpc>
                <a:spcPts val="2850"/>
              </a:lnSpc>
              <a:buNone/>
            </a:pPr>
            <a:r>
              <a:rPr lang="en-US" sz="1800" dirty="0">
                <a:solidFill>
                  <a:srgbClr val="CFD0D8"/>
                </a:solidFill>
                <a:latin typeface="Instrument Sans Medium" pitchFamily="34" charset="0"/>
                <a:ea typeface="Instrument Sans Medium" pitchFamily="34" charset="-122"/>
                <a:cs typeface="Instrument Sans Medium" pitchFamily="34" charset="-120"/>
              </a:rPr>
              <a:t>We plan to expand support for additional input formats and integrate with popular threat intelligence platforms. This will create a more seamless workflow for analysts and further streamline the threat analysis process.</a:t>
            </a:r>
            <a:endParaRPr lang="en-US" sz="1800" dirty="0"/>
          </a:p>
        </p:txBody>
      </p:sp>
      <p:sp>
        <p:nvSpPr>
          <p:cNvPr id="15" name="Shape 13"/>
          <p:cNvSpPr/>
          <p:nvPr/>
        </p:nvSpPr>
        <p:spPr>
          <a:xfrm>
            <a:off x="7429738" y="5256609"/>
            <a:ext cx="515064" cy="515064"/>
          </a:xfrm>
          <a:prstGeom prst="roundRect">
            <a:avLst>
              <a:gd name="adj" fmla="val 18670"/>
            </a:avLst>
          </a:prstGeom>
          <a:solidFill>
            <a:srgbClr val="3D3D42"/>
          </a:solidFill>
          <a:ln w="7620">
            <a:solidFill>
              <a:srgbClr val="56565B"/>
            </a:solidFill>
            <a:prstDash val="solid"/>
          </a:ln>
        </p:spPr>
      </p:sp>
      <p:sp>
        <p:nvSpPr>
          <p:cNvPr id="16" name="Text 14"/>
          <p:cNvSpPr/>
          <p:nvPr/>
        </p:nvSpPr>
        <p:spPr>
          <a:xfrm>
            <a:off x="7581662" y="5342334"/>
            <a:ext cx="211217" cy="343495"/>
          </a:xfrm>
          <a:prstGeom prst="rect">
            <a:avLst/>
          </a:prstGeom>
          <a:noFill/>
          <a:ln/>
        </p:spPr>
        <p:txBody>
          <a:bodyPr wrap="none" lIns="0" tIns="0" rIns="0" bIns="0" rtlCol="0" anchor="t"/>
          <a:lstStyle/>
          <a:p>
            <a:pPr marL="0" indent="0" algn="ctr">
              <a:lnSpc>
                <a:spcPts val="2700"/>
              </a:lnSpc>
              <a:buNone/>
            </a:pPr>
            <a:r>
              <a:rPr lang="en-US" sz="2700" dirty="0">
                <a:solidFill>
                  <a:srgbClr val="CFD0D8"/>
                </a:solidFill>
                <a:latin typeface="Abadi" panose="020F0502020204030204" pitchFamily="34" charset="0"/>
                <a:ea typeface="Instrument Sans Semi Bold" pitchFamily="34" charset="-122"/>
                <a:cs typeface="Instrument Sans Semi Bold" pitchFamily="34" charset="-120"/>
              </a:rPr>
              <a:t>4</a:t>
            </a:r>
            <a:endParaRPr lang="en-US" sz="2700" dirty="0"/>
          </a:p>
        </p:txBody>
      </p:sp>
      <p:sp>
        <p:nvSpPr>
          <p:cNvPr id="17" name="Text 15"/>
          <p:cNvSpPr/>
          <p:nvPr/>
        </p:nvSpPr>
        <p:spPr>
          <a:xfrm>
            <a:off x="8173760" y="5256609"/>
            <a:ext cx="3453051" cy="357783"/>
          </a:xfrm>
          <a:prstGeom prst="rect">
            <a:avLst/>
          </a:prstGeom>
          <a:noFill/>
          <a:ln/>
        </p:spPr>
        <p:txBody>
          <a:bodyPr wrap="none" lIns="0" tIns="0" rIns="0" bIns="0" rtlCol="0" anchor="t"/>
          <a:lstStyle/>
          <a:p>
            <a:pPr marL="0" indent="0">
              <a:lnSpc>
                <a:spcPts val="2800"/>
              </a:lnSpc>
              <a:buNone/>
            </a:pPr>
            <a:r>
              <a:rPr lang="en-US" sz="2250" dirty="0">
                <a:solidFill>
                  <a:srgbClr val="CFD0D8"/>
                </a:solidFill>
                <a:latin typeface="Abadi" panose="020F0502020204030204" pitchFamily="34" charset="0"/>
                <a:ea typeface="Instrument Sans Semi Bold" pitchFamily="34" charset="-122"/>
                <a:cs typeface="Instrument Sans Semi Bold" pitchFamily="34" charset="-120"/>
              </a:rPr>
              <a:t>Continuous Improvement</a:t>
            </a:r>
            <a:endParaRPr lang="en-US" sz="2250" dirty="0"/>
          </a:p>
        </p:txBody>
      </p:sp>
      <p:sp>
        <p:nvSpPr>
          <p:cNvPr id="18" name="Text 16"/>
          <p:cNvSpPr/>
          <p:nvPr/>
        </p:nvSpPr>
        <p:spPr>
          <a:xfrm>
            <a:off x="8173760" y="5751671"/>
            <a:ext cx="5655469" cy="1464945"/>
          </a:xfrm>
          <a:prstGeom prst="rect">
            <a:avLst/>
          </a:prstGeom>
          <a:noFill/>
          <a:ln/>
        </p:spPr>
        <p:txBody>
          <a:bodyPr wrap="square" lIns="0" tIns="0" rIns="0" bIns="0" rtlCol="0" anchor="t"/>
          <a:lstStyle/>
          <a:p>
            <a:pPr marL="0" indent="0">
              <a:lnSpc>
                <a:spcPts val="2850"/>
              </a:lnSpc>
              <a:buNone/>
            </a:pPr>
            <a:r>
              <a:rPr lang="en-US" sz="1800" dirty="0">
                <a:solidFill>
                  <a:srgbClr val="CFD0D8"/>
                </a:solidFill>
                <a:latin typeface="Instrument Sans Medium" pitchFamily="34" charset="0"/>
                <a:ea typeface="Instrument Sans Medium" pitchFamily="34" charset="-122"/>
                <a:cs typeface="Instrument Sans Medium" pitchFamily="34" charset="-120"/>
              </a:rPr>
              <a:t>As the threat landscape evolves, so too will our tool. We are committed to ongoing refinement of our models and regular updates to ensure alignment with the latest MITRE ATT&amp;CK framework revisions.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1224</Words>
  <Application>Microsoft Office PowerPoint</Application>
  <PresentationFormat>Custom</PresentationFormat>
  <Paragraphs>80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Abadi</vt:lpstr>
      <vt:lpstr>Times New Roman</vt:lpstr>
      <vt:lpstr>Instrument Sans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Siddharth Bathrachalam</cp:lastModifiedBy>
  <cp:revision>2</cp:revision>
  <dcterms:created xsi:type="dcterms:W3CDTF">2024-10-19T05:41:11Z</dcterms:created>
  <dcterms:modified xsi:type="dcterms:W3CDTF">2024-10-19T05:45:22Z</dcterms:modified>
</cp:coreProperties>
</file>