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8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54.xml" ContentType="application/vnd.openxmlformats-officedocument.presentationml.tags+xml"/>
  <Override PartName="/ppt/tags/tag3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15.xml" ContentType="application/vnd.openxmlformats-officedocument.presentationml.tags+xml"/>
  <Override PartName="/ppt/tags/tag6.xml" ContentType="application/vnd.openxmlformats-officedocument.presentationml.tags+xml"/>
  <Override PartName="/ppt/tags/tag4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ppt/tags/tag12.xml" ContentType="application/vnd.openxmlformats-officedocument.presentationml.tags+xml"/>
  <Override PartName="/ppt/tags/tag53.xml" ContentType="application/vnd.openxmlformats-officedocument.presentationml.tags+xml"/>
  <Override PartName="/ppt/tags/tag20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6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68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1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710" r:id="rId4"/>
    <p:sldMasterId id="2147483701" r:id="rId5"/>
    <p:sldMasterId id="2147483705" r:id="rId6"/>
    <p:sldMasterId id="2147483722" r:id="rId7"/>
  </p:sldMasterIdLst>
  <p:notesMasterIdLst>
    <p:notesMasterId r:id="rId25"/>
  </p:notesMasterIdLst>
  <p:handoutMasterIdLst>
    <p:handoutMasterId r:id="rId26"/>
  </p:handoutMasterIdLst>
  <p:sldIdLst>
    <p:sldId id="342" r:id="rId8"/>
    <p:sldId id="341" r:id="rId9"/>
    <p:sldId id="404" r:id="rId10"/>
    <p:sldId id="379" r:id="rId11"/>
    <p:sldId id="380" r:id="rId12"/>
    <p:sldId id="381" r:id="rId13"/>
    <p:sldId id="383" r:id="rId14"/>
    <p:sldId id="384" r:id="rId15"/>
    <p:sldId id="385" r:id="rId16"/>
    <p:sldId id="386" r:id="rId17"/>
    <p:sldId id="397" r:id="rId18"/>
    <p:sldId id="399" r:id="rId19"/>
    <p:sldId id="400" r:id="rId20"/>
    <p:sldId id="401" r:id="rId21"/>
    <p:sldId id="402" r:id="rId22"/>
    <p:sldId id="40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3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53D5-EC8D-4AF2-9CF0-CAB779DE481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44BA-B392-4DA1-8F44-B91F0B8F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0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4B3DC-877B-4E1B-865B-1795B91897E7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4172-4BFB-4DF3-AA03-704E32E1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7962" y="2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53069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Last Modified 08/09/2017 21:36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53069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Printed 17/08/2017 19:26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85968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85968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85968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87911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85968" y="153714"/>
            <a:ext cx="2961769" cy="242909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3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85968" y="6540989"/>
            <a:ext cx="4822213" cy="2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651255560"/>
      </p:ext>
    </p:extLst>
  </p:cSld>
  <p:clrMapOvr>
    <a:masterClrMapping/>
  </p:clrMapOvr>
  <p:transition spd="med" advTm="5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3190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03716"/>
      </p:ext>
    </p:extLst>
  </p:cSld>
  <p:clrMapOvr>
    <a:masterClrMapping/>
  </p:clrMapOvr>
  <p:transition spd="med" advTm="5000">
    <p:random/>
  </p:transition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628352"/>
      </p:ext>
    </p:extLst>
  </p:cSld>
  <p:clrMapOvr>
    <a:masterClrMapping/>
  </p:clrMapOvr>
  <p:transition spd="med" advTm="5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0"/>
          <a:ext cx="2157" cy="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0"/>
                        <a:ext cx="2157" cy="1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40" b="0" i="0">
                <a:solidFill>
                  <a:srgbClr val="002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6208" y="1991016"/>
            <a:ext cx="5853024" cy="21982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4786" y="6634057"/>
            <a:ext cx="1143215" cy="142470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952" fontAlgn="base">
              <a:spcBef>
                <a:spcPts val="26"/>
              </a:spcBef>
              <a:spcAft>
                <a:spcPct val="0"/>
              </a:spcAft>
            </a:pPr>
            <a:endParaRPr lang="en-GB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1"/>
            <a:ext cx="280416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8BD707-D9CF-40AE-B4C6-C98DA3205C09}" type="datetimeFigureOut">
              <a:rPr lang="en-US" sz="1632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26-Apr-18</a:t>
            </a:fld>
            <a:endParaRPr lang="en-US" sz="1632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0413" y="6633436"/>
            <a:ext cx="1630204" cy="142470"/>
          </a:xfrm>
          <a:prstGeom prst="rect">
            <a:avLst/>
          </a:prstGeom>
        </p:spPr>
        <p:txBody>
          <a:bodyPr lIns="0" tIns="0" rIns="0" bIns="0"/>
          <a:lstStyle>
            <a:lvl1pPr>
              <a:defRPr sz="816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952" fontAlgn="base">
              <a:spcBef>
                <a:spcPts val="26"/>
              </a:spcBef>
              <a:spcAft>
                <a:spcPct val="0"/>
              </a:spcAft>
            </a:pPr>
            <a:r>
              <a:rPr lang="en-GB" smtClean="0"/>
              <a:t>McKinsey &amp; </a:t>
            </a:r>
            <a:r>
              <a:rPr lang="en-GB" spc="-5" smtClean="0"/>
              <a:t>Company  </a:t>
            </a:r>
            <a:r>
              <a:rPr lang="en-GB" spc="61" smtClean="0"/>
              <a:t> </a:t>
            </a:r>
            <a:fld id="{81D60167-4931-47E6-BA6A-407CBD079E47}" type="slidenum">
              <a:rPr smtClean="0"/>
              <a:pPr marL="12952" fontAlgn="base">
                <a:spcBef>
                  <a:spcPts val="26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477338"/>
      </p:ext>
    </p:extLst>
  </p:cSld>
  <p:clrMapOvr>
    <a:masterClrMapping/>
  </p:clrMapOvr>
  <p:transition spd="med" advTm="5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180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486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293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1333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189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0579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17183"/>
      </p:ext>
    </p:extLst>
  </p:cSld>
  <p:clrMapOvr>
    <a:masterClrMapping/>
  </p:clrMapOvr>
  <p:transition spd="med" advTm="5000">
    <p:random/>
  </p:transition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4180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597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4881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0704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5672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12192000" cy="542925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55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209689" y="6472260"/>
            <a:ext cx="2743200" cy="365125"/>
          </a:xfrm>
          <a:prstGeom prst="rect">
            <a:avLst/>
          </a:prstGeom>
        </p:spPr>
        <p:txBody>
          <a:bodyPr/>
          <a:lstStyle/>
          <a:p>
            <a:fld id="{D19C1E86-EECE-4CA4-AD45-76471B9C5303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4069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9689" y="6472260"/>
            <a:ext cx="2743200" cy="365125"/>
          </a:xfrm>
          <a:prstGeom prst="rect">
            <a:avLst/>
          </a:prstGeom>
        </p:spPr>
        <p:txBody>
          <a:bodyPr/>
          <a:lstStyle/>
          <a:p>
            <a:fld id="{B6D896E3-D5F8-4F8C-B1BB-69A1F3410C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222800" y="6549703"/>
            <a:ext cx="19866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prstClr val="black"/>
                </a:solidFill>
              </a:rPr>
              <a:t>Private &amp; Confidential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80358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76809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71099-973E-4141-88A0-BD2028D4DB90}" type="datetimeFigureOut">
              <a:rPr lang="en-IN" smtClean="0">
                <a:solidFill>
                  <a:prstClr val="black"/>
                </a:solidFill>
              </a:rPr>
              <a:pPr/>
              <a:t>26-04-2018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56AC5-B135-4845-A505-E37BBCD08212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1761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1219200" y="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19388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90005"/>
      </p:ext>
    </p:extLst>
  </p:cSld>
  <p:clrMapOvr>
    <a:masterClrMapping/>
  </p:clrMapOvr>
  <p:transition spd="med" advTm="5000">
    <p:random/>
  </p:transition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1154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12192000" cy="542925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55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209689" y="6472260"/>
            <a:ext cx="2743200" cy="365125"/>
          </a:xfrm>
          <a:prstGeom prst="rect">
            <a:avLst/>
          </a:prstGeom>
        </p:spPr>
        <p:txBody>
          <a:bodyPr/>
          <a:lstStyle/>
          <a:p>
            <a:fld id="{D19C1E86-EECE-4CA4-AD45-76471B9C5303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07691"/>
      </p:ext>
    </p:extLst>
  </p:cSld>
  <p:clrMapOvr>
    <a:masterClrMapping/>
  </p:clrMapOvr>
  <p:transition spd="med" advTm="5000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12192000" cy="542925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55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209689" y="6472260"/>
            <a:ext cx="2743200" cy="365125"/>
          </a:xfrm>
          <a:prstGeom prst="rect">
            <a:avLst/>
          </a:prstGeom>
        </p:spPr>
        <p:txBody>
          <a:bodyPr/>
          <a:lstStyle/>
          <a:p>
            <a:fld id="{D19C1E86-EECE-4CA4-AD45-76471B9C5303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46547"/>
      </p:ext>
    </p:extLst>
  </p:cSld>
  <p:clrMapOvr>
    <a:masterClrMapping/>
  </p:clrMapOvr>
  <p:transition spd="med" advTm="5000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9689" y="64722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19C1E86-EECE-4CA4-AD45-76471B9C5303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53028"/>
      </p:ext>
    </p:extLst>
  </p:cSld>
  <p:clrMapOvr>
    <a:masterClrMapping/>
  </p:clrMapOvr>
  <p:transition spd="med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254018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75359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7962" y="2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53069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Last Modified 08/09/2017 21:36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53069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Printed 17/08/2017 19:26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85968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85968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85968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87911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85968" y="153714"/>
            <a:ext cx="2961769" cy="242909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3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85968" y="6540989"/>
            <a:ext cx="4822213" cy="2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56064856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4594"/>
      </p:ext>
    </p:extLst>
  </p:cSld>
  <p:clrMapOvr>
    <a:masterClrMapping/>
  </p:clrMapOvr>
  <p:transition spd="med" advTm="5000">
    <p:random/>
  </p:transition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52054" y="6640500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85994" y="6640500"/>
            <a:ext cx="1029128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75063"/>
      </p:ext>
    </p:extLst>
  </p:cSld>
  <p:clrMapOvr>
    <a:masterClrMapping/>
  </p:clrMapOvr>
  <p:transition spd="med" advTm="5000">
    <p:random/>
  </p:transition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"/>
            <a:ext cx="12192000" cy="6857596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7962" y="2"/>
            <a:ext cx="9356199" cy="4048475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53069" y="6415251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53070" y="6540861"/>
            <a:ext cx="403892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Last Modified 08/09/2017 21:36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53069" y="6666473"/>
            <a:ext cx="379578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smtClean="0">
                <a:solidFill>
                  <a:srgbClr val="FFFFFF"/>
                </a:solidFill>
                <a:latin typeface="Arial"/>
              </a:rPr>
              <a:t>Printed 31/07/2017 19:20 India Standard Time</a:t>
            </a: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85968" y="1463556"/>
            <a:ext cx="8478152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85968" y="3182433"/>
            <a:ext cx="8478152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85968" y="3650596"/>
            <a:ext cx="847815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87911" y="37255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81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85968" y="153714"/>
            <a:ext cx="2961769" cy="242909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3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85968" y="6540989"/>
            <a:ext cx="4822213" cy="2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8212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78885633"/>
      </p:ext>
    </p:extLst>
  </p:cSld>
  <p:clrMapOvr>
    <a:masterClrMapping/>
  </p:clrMapOvr>
  <p:transition spd="med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5.vml"/><Relationship Id="rId15" Type="http://schemas.openxmlformats.org/officeDocument/2006/relationships/tags" Target="../tags/tag33.xml"/><Relationship Id="rId23" Type="http://schemas.openxmlformats.org/officeDocument/2006/relationships/oleObject" Target="../embeddings/oleObject5.bin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heme" Target="../theme/theme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58.xml"/><Relationship Id="rId7" Type="http://schemas.openxmlformats.org/officeDocument/2006/relationships/vmlDrawing" Target="../drawings/vmlDrawing8.v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1183261" y="1980017"/>
            <a:ext cx="182742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2" smtClean="0">
                <a:solidFill>
                  <a:srgbClr val="808080"/>
                </a:solidFill>
                <a:latin typeface="Arial"/>
              </a:rPr>
              <a:t>Last Modified 08/09/2017 21:36 India Standard Time</a:t>
            </a:r>
            <a:endParaRPr lang="en-US" sz="1632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292265" y="4197997"/>
            <a:ext cx="160941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2" smtClean="0">
                <a:solidFill>
                  <a:srgbClr val="808080"/>
                </a:solidFill>
                <a:latin typeface="Arial"/>
              </a:rPr>
              <a:t>Printed 17/08/2017 19:26 India Standard Time</a:t>
            </a:r>
            <a:endParaRPr lang="en-US" sz="1632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01740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16" cap="all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6" y="5661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986" y="6432274"/>
            <a:ext cx="11725484" cy="333805"/>
            <a:chOff x="119063" y="6304223"/>
            <a:chExt cx="8618537" cy="32716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4223"/>
              <a:ext cx="8618537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6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5836"/>
              <a:ext cx="7200000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43032" algn="l"/>
                </a:tabLst>
              </a:pPr>
              <a:r>
                <a:rPr lang="en-US" sz="816" dirty="0">
                  <a:solidFill>
                    <a:srgbClr val="808080"/>
                  </a:solidFill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7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smtClean="0"/>
              <a:t>Click to edit Master text styles</a:t>
            </a:r>
          </a:p>
          <a:p>
            <a:pPr lvl="1" latinLnBrk="0"/>
            <a:r>
              <a:rPr lang="en-US" smtClean="0"/>
              <a:t>Second level</a:t>
            </a:r>
          </a:p>
          <a:p>
            <a:pPr lvl="2" latinLnBrk="0"/>
            <a:r>
              <a:rPr lang="en-US" smtClean="0"/>
              <a:t>Third level</a:t>
            </a:r>
          </a:p>
          <a:p>
            <a:pPr lvl="3" latinLnBrk="0"/>
            <a:r>
              <a:rPr lang="en-US" smtClean="0"/>
              <a:t>Fourth level</a:t>
            </a:r>
          </a:p>
          <a:p>
            <a:pPr lvl="4" latinLnBrk="0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9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04512" y="291554"/>
            <a:ext cx="482953" cy="153247"/>
            <a:chOff x="8385792" y="285750"/>
            <a:chExt cx="354983" cy="15019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92" y="285750"/>
              <a:ext cx="354983" cy="1501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816" dirty="0">
                  <a:solidFill>
                    <a:srgbClr val="808080"/>
                  </a:solidFill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92" y="285750"/>
              <a:ext cx="0" cy="150196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92" y="435946"/>
              <a:ext cx="35498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76461" y="6455859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68457" y="285075"/>
            <a:ext cx="864940" cy="1017696"/>
            <a:chOff x="7835905" y="279400"/>
            <a:chExt cx="635753" cy="997436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49683" y="285076"/>
            <a:ext cx="1283938" cy="745579"/>
            <a:chOff x="7540629" y="279400"/>
            <a:chExt cx="943728" cy="730736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77744" y="255920"/>
            <a:ext cx="955650" cy="1333054"/>
            <a:chOff x="7769225" y="250825"/>
            <a:chExt cx="702428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5" name="MSIPCM9e8f421cae3b8a833ebccc7a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28" r:id="rId4"/>
    <p:sldLayoutId id="2147483679" r:id="rId5"/>
  </p:sldLayoutIdLst>
  <p:transition spd="med" advTm="5000">
    <p:random/>
  </p:transition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1183261" y="1980017"/>
            <a:ext cx="182742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2" smtClean="0">
                <a:solidFill>
                  <a:srgbClr val="808080"/>
                </a:solidFill>
                <a:latin typeface="Arial"/>
              </a:rPr>
              <a:t>Last Modified 08/09/2017 21:36 India Standard Time</a:t>
            </a:r>
            <a:endParaRPr lang="en-US" sz="1632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292265" y="4197997"/>
            <a:ext cx="160941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2" smtClean="0">
                <a:solidFill>
                  <a:srgbClr val="808080"/>
                </a:solidFill>
                <a:latin typeface="Arial"/>
              </a:rPr>
              <a:t>Printed 17/08/2017 19:26 India Standard Time</a:t>
            </a:r>
            <a:endParaRPr lang="en-US" sz="1632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01740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16" cap="all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6" y="5661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986" y="6432274"/>
            <a:ext cx="11725484" cy="333805"/>
            <a:chOff x="119063" y="6304223"/>
            <a:chExt cx="8618537" cy="32716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4223"/>
              <a:ext cx="8618537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6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5836"/>
              <a:ext cx="7200000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43032" algn="l"/>
                </a:tabLst>
              </a:pPr>
              <a:r>
                <a:rPr lang="en-US" sz="816" dirty="0">
                  <a:solidFill>
                    <a:srgbClr val="808080"/>
                  </a:solidFill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7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smtClean="0"/>
              <a:t>Click to edit Master text styles</a:t>
            </a:r>
          </a:p>
          <a:p>
            <a:pPr lvl="1" latinLnBrk="0"/>
            <a:r>
              <a:rPr lang="en-US" smtClean="0"/>
              <a:t>Second level</a:t>
            </a:r>
          </a:p>
          <a:p>
            <a:pPr lvl="2" latinLnBrk="0"/>
            <a:r>
              <a:rPr lang="en-US" smtClean="0"/>
              <a:t>Third level</a:t>
            </a:r>
          </a:p>
          <a:p>
            <a:pPr lvl="3" latinLnBrk="0"/>
            <a:r>
              <a:rPr lang="en-US" smtClean="0"/>
              <a:t>Fourth level</a:t>
            </a:r>
          </a:p>
          <a:p>
            <a:pPr lvl="4" latinLnBrk="0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9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04512" y="291554"/>
            <a:ext cx="482953" cy="153247"/>
            <a:chOff x="8385792" y="285750"/>
            <a:chExt cx="354983" cy="15019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92" y="285750"/>
              <a:ext cx="354983" cy="1501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816" dirty="0">
                  <a:solidFill>
                    <a:srgbClr val="808080"/>
                  </a:solidFill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92" y="285750"/>
              <a:ext cx="0" cy="150196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92" y="435946"/>
              <a:ext cx="35498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76461" y="6455859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68457" y="285075"/>
            <a:ext cx="864940" cy="1017696"/>
            <a:chOff x="7835905" y="279400"/>
            <a:chExt cx="635753" cy="997436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49683" y="285076"/>
            <a:ext cx="1283938" cy="745579"/>
            <a:chOff x="7540629" y="279400"/>
            <a:chExt cx="943728" cy="730736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77744" y="255920"/>
            <a:ext cx="955650" cy="1333054"/>
            <a:chOff x="7769225" y="250825"/>
            <a:chExt cx="702428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5" name="MSIPCM6ed3456fb8999c7818a8eb4e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spd="med" advTm="5000">
    <p:random/>
  </p:transition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6" y="234864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986" y="77304"/>
            <a:ext cx="501740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16" cap="all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986" y="5661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986" y="6432274"/>
            <a:ext cx="11725484" cy="333805"/>
            <a:chOff x="119063" y="6304223"/>
            <a:chExt cx="8618537" cy="32716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4223"/>
              <a:ext cx="8618537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16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5836"/>
              <a:ext cx="7200000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43032" algn="l"/>
                </a:tabLst>
              </a:pPr>
              <a:endParaRPr lang="en-US" sz="816" dirty="0">
                <a:solidFill>
                  <a:srgbClr val="808080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6208" y="1991017"/>
            <a:ext cx="5853024" cy="113050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 smtClean="0"/>
              <a:t>Click to edit Master text styles</a:t>
            </a:r>
          </a:p>
          <a:p>
            <a:pPr lvl="1" latinLnBrk="0"/>
            <a:r>
              <a:rPr lang="en-US" dirty="0" smtClean="0"/>
              <a:t>Second level</a:t>
            </a:r>
          </a:p>
          <a:p>
            <a:pPr lvl="2" latinLnBrk="0"/>
            <a:r>
              <a:rPr lang="en-US" dirty="0" smtClean="0"/>
              <a:t>Third level</a:t>
            </a:r>
          </a:p>
          <a:p>
            <a:pPr lvl="3" latinLnBrk="0"/>
            <a:r>
              <a:rPr lang="en-US" dirty="0" smtClean="0"/>
              <a:t>Fourth level</a:t>
            </a:r>
          </a:p>
          <a:p>
            <a:pPr lvl="4" latinLnBrk="0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6207" y="1270343"/>
            <a:ext cx="5801189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04512" y="291554"/>
            <a:ext cx="482953" cy="153247"/>
            <a:chOff x="8385792" y="285750"/>
            <a:chExt cx="354983" cy="15019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92" y="285750"/>
              <a:ext cx="354983" cy="1501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816" dirty="0">
                  <a:solidFill>
                    <a:srgbClr val="808080"/>
                  </a:solidFill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92" y="285750"/>
              <a:ext cx="0" cy="150196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92" y="435946"/>
              <a:ext cx="35498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76461" y="6455859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16" dirty="0">
              <a:solidFill>
                <a:srgbClr val="808080"/>
              </a:solidFill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68457" y="285075"/>
            <a:ext cx="864940" cy="1017696"/>
            <a:chOff x="7835905" y="279400"/>
            <a:chExt cx="635753" cy="997436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49683" y="285076"/>
            <a:ext cx="1283938" cy="745579"/>
            <a:chOff x="7540629" y="279400"/>
            <a:chExt cx="943728" cy="730736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77744" y="255920"/>
            <a:ext cx="955650" cy="1333054"/>
            <a:chOff x="7769225" y="250825"/>
            <a:chExt cx="702428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8175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63" name="Freeform 62"/>
          <p:cNvSpPr/>
          <p:nvPr userDrawn="1"/>
        </p:nvSpPr>
        <p:spPr>
          <a:xfrm>
            <a:off x="10653768" y="21151"/>
            <a:ext cx="1499355" cy="194277"/>
          </a:xfrm>
          <a:custGeom>
            <a:avLst/>
            <a:gdLst>
              <a:gd name="connsiteX0" fmla="*/ 10509 w 2317410"/>
              <a:gd name="connsiteY0" fmla="*/ 0 h 701191"/>
              <a:gd name="connsiteX1" fmla="*/ 149586 w 2317410"/>
              <a:gd name="connsiteY1" fmla="*/ 0 h 701191"/>
              <a:gd name="connsiteX2" fmla="*/ 231672 w 2317410"/>
              <a:gd name="connsiteY2" fmla="*/ 235708 h 701191"/>
              <a:gd name="connsiteX3" fmla="*/ 174321 w 2317410"/>
              <a:gd name="connsiteY3" fmla="*/ 400390 h 701191"/>
              <a:gd name="connsiteX4" fmla="*/ 268926 w 2317410"/>
              <a:gd name="connsiteY4" fmla="*/ 400390 h 701191"/>
              <a:gd name="connsiteX5" fmla="*/ 326277 w 2317410"/>
              <a:gd name="connsiteY5" fmla="*/ 235708 h 701191"/>
              <a:gd name="connsiteX6" fmla="*/ 244191 w 2317410"/>
              <a:gd name="connsiteY6" fmla="*/ 0 h 701191"/>
              <a:gd name="connsiteX7" fmla="*/ 383268 w 2317410"/>
              <a:gd name="connsiteY7" fmla="*/ 0 h 701191"/>
              <a:gd name="connsiteX8" fmla="*/ 465354 w 2317410"/>
              <a:gd name="connsiteY8" fmla="*/ 235708 h 701191"/>
              <a:gd name="connsiteX9" fmla="*/ 408003 w 2317410"/>
              <a:gd name="connsiteY9" fmla="*/ 400390 h 701191"/>
              <a:gd name="connsiteX10" fmla="*/ 502608 w 2317410"/>
              <a:gd name="connsiteY10" fmla="*/ 400390 h 701191"/>
              <a:gd name="connsiteX11" fmla="*/ 559959 w 2317410"/>
              <a:gd name="connsiteY11" fmla="*/ 235708 h 701191"/>
              <a:gd name="connsiteX12" fmla="*/ 477873 w 2317410"/>
              <a:gd name="connsiteY12" fmla="*/ 0 h 701191"/>
              <a:gd name="connsiteX13" fmla="*/ 1767146 w 2317410"/>
              <a:gd name="connsiteY13" fmla="*/ 0 h 701191"/>
              <a:gd name="connsiteX14" fmla="*/ 1849232 w 2317410"/>
              <a:gd name="connsiteY14" fmla="*/ 235708 h 701191"/>
              <a:gd name="connsiteX15" fmla="*/ 1791881 w 2317410"/>
              <a:gd name="connsiteY15" fmla="*/ 400390 h 701191"/>
              <a:gd name="connsiteX16" fmla="*/ 1886486 w 2317410"/>
              <a:gd name="connsiteY16" fmla="*/ 400390 h 701191"/>
              <a:gd name="connsiteX17" fmla="*/ 1943837 w 2317410"/>
              <a:gd name="connsiteY17" fmla="*/ 235708 h 701191"/>
              <a:gd name="connsiteX18" fmla="*/ 1861751 w 2317410"/>
              <a:gd name="connsiteY18" fmla="*/ 0 h 701191"/>
              <a:gd name="connsiteX19" fmla="*/ 2000828 w 2317410"/>
              <a:gd name="connsiteY19" fmla="*/ 0 h 701191"/>
              <a:gd name="connsiteX20" fmla="*/ 2082914 w 2317410"/>
              <a:gd name="connsiteY20" fmla="*/ 235708 h 701191"/>
              <a:gd name="connsiteX21" fmla="*/ 2025563 w 2317410"/>
              <a:gd name="connsiteY21" fmla="*/ 400390 h 701191"/>
              <a:gd name="connsiteX22" fmla="*/ 2120168 w 2317410"/>
              <a:gd name="connsiteY22" fmla="*/ 400390 h 701191"/>
              <a:gd name="connsiteX23" fmla="*/ 2177519 w 2317410"/>
              <a:gd name="connsiteY23" fmla="*/ 235708 h 701191"/>
              <a:gd name="connsiteX24" fmla="*/ 2095433 w 2317410"/>
              <a:gd name="connsiteY24" fmla="*/ 0 h 701191"/>
              <a:gd name="connsiteX25" fmla="*/ 2234510 w 2317410"/>
              <a:gd name="connsiteY25" fmla="*/ 0 h 701191"/>
              <a:gd name="connsiteX26" fmla="*/ 2316596 w 2317410"/>
              <a:gd name="connsiteY26" fmla="*/ 235708 h 701191"/>
              <a:gd name="connsiteX27" fmla="*/ 2259245 w 2317410"/>
              <a:gd name="connsiteY27" fmla="*/ 400390 h 701191"/>
              <a:gd name="connsiteX28" fmla="*/ 2317410 w 2317410"/>
              <a:gd name="connsiteY28" fmla="*/ 400390 h 701191"/>
              <a:gd name="connsiteX29" fmla="*/ 2317410 w 2317410"/>
              <a:gd name="connsiteY29" fmla="*/ 701191 h 701191"/>
              <a:gd name="connsiteX30" fmla="*/ 0 w 2317410"/>
              <a:gd name="connsiteY30" fmla="*/ 701191 h 701191"/>
              <a:gd name="connsiteX31" fmla="*/ 0 w 2317410"/>
              <a:gd name="connsiteY31" fmla="*/ 400390 h 701191"/>
              <a:gd name="connsiteX32" fmla="*/ 35244 w 2317410"/>
              <a:gd name="connsiteY32" fmla="*/ 400390 h 701191"/>
              <a:gd name="connsiteX33" fmla="*/ 92595 w 2317410"/>
              <a:gd name="connsiteY33" fmla="*/ 235708 h 701191"/>
              <a:gd name="connsiteX0" fmla="*/ 10509 w 2317410"/>
              <a:gd name="connsiteY0" fmla="*/ 0 h 701191"/>
              <a:gd name="connsiteX1" fmla="*/ 149586 w 2317410"/>
              <a:gd name="connsiteY1" fmla="*/ 0 h 701191"/>
              <a:gd name="connsiteX2" fmla="*/ 231672 w 2317410"/>
              <a:gd name="connsiteY2" fmla="*/ 235708 h 701191"/>
              <a:gd name="connsiteX3" fmla="*/ 174321 w 2317410"/>
              <a:gd name="connsiteY3" fmla="*/ 400390 h 701191"/>
              <a:gd name="connsiteX4" fmla="*/ 268926 w 2317410"/>
              <a:gd name="connsiteY4" fmla="*/ 400390 h 701191"/>
              <a:gd name="connsiteX5" fmla="*/ 326277 w 2317410"/>
              <a:gd name="connsiteY5" fmla="*/ 235708 h 701191"/>
              <a:gd name="connsiteX6" fmla="*/ 244191 w 2317410"/>
              <a:gd name="connsiteY6" fmla="*/ 0 h 701191"/>
              <a:gd name="connsiteX7" fmla="*/ 383268 w 2317410"/>
              <a:gd name="connsiteY7" fmla="*/ 0 h 701191"/>
              <a:gd name="connsiteX8" fmla="*/ 465354 w 2317410"/>
              <a:gd name="connsiteY8" fmla="*/ 235708 h 701191"/>
              <a:gd name="connsiteX9" fmla="*/ 408003 w 2317410"/>
              <a:gd name="connsiteY9" fmla="*/ 400390 h 701191"/>
              <a:gd name="connsiteX10" fmla="*/ 502608 w 2317410"/>
              <a:gd name="connsiteY10" fmla="*/ 400390 h 701191"/>
              <a:gd name="connsiteX11" fmla="*/ 559959 w 2317410"/>
              <a:gd name="connsiteY11" fmla="*/ 235708 h 701191"/>
              <a:gd name="connsiteX12" fmla="*/ 477873 w 2317410"/>
              <a:gd name="connsiteY12" fmla="*/ 0 h 701191"/>
              <a:gd name="connsiteX13" fmla="*/ 1767146 w 2317410"/>
              <a:gd name="connsiteY13" fmla="*/ 0 h 701191"/>
              <a:gd name="connsiteX14" fmla="*/ 1849232 w 2317410"/>
              <a:gd name="connsiteY14" fmla="*/ 235708 h 701191"/>
              <a:gd name="connsiteX15" fmla="*/ 1791881 w 2317410"/>
              <a:gd name="connsiteY15" fmla="*/ 400390 h 701191"/>
              <a:gd name="connsiteX16" fmla="*/ 1886486 w 2317410"/>
              <a:gd name="connsiteY16" fmla="*/ 400390 h 701191"/>
              <a:gd name="connsiteX17" fmla="*/ 1943837 w 2317410"/>
              <a:gd name="connsiteY17" fmla="*/ 235708 h 701191"/>
              <a:gd name="connsiteX18" fmla="*/ 1861751 w 2317410"/>
              <a:gd name="connsiteY18" fmla="*/ 0 h 701191"/>
              <a:gd name="connsiteX19" fmla="*/ 2000828 w 2317410"/>
              <a:gd name="connsiteY19" fmla="*/ 0 h 701191"/>
              <a:gd name="connsiteX20" fmla="*/ 2082914 w 2317410"/>
              <a:gd name="connsiteY20" fmla="*/ 235708 h 701191"/>
              <a:gd name="connsiteX21" fmla="*/ 2025563 w 2317410"/>
              <a:gd name="connsiteY21" fmla="*/ 400390 h 701191"/>
              <a:gd name="connsiteX22" fmla="*/ 2120168 w 2317410"/>
              <a:gd name="connsiteY22" fmla="*/ 400390 h 701191"/>
              <a:gd name="connsiteX23" fmla="*/ 2177519 w 2317410"/>
              <a:gd name="connsiteY23" fmla="*/ 235708 h 701191"/>
              <a:gd name="connsiteX24" fmla="*/ 2095433 w 2317410"/>
              <a:gd name="connsiteY24" fmla="*/ 0 h 701191"/>
              <a:gd name="connsiteX25" fmla="*/ 2234510 w 2317410"/>
              <a:gd name="connsiteY25" fmla="*/ 0 h 701191"/>
              <a:gd name="connsiteX26" fmla="*/ 2316596 w 2317410"/>
              <a:gd name="connsiteY26" fmla="*/ 235708 h 701191"/>
              <a:gd name="connsiteX27" fmla="*/ 2259245 w 2317410"/>
              <a:gd name="connsiteY27" fmla="*/ 400390 h 701191"/>
              <a:gd name="connsiteX28" fmla="*/ 2317410 w 2317410"/>
              <a:gd name="connsiteY28" fmla="*/ 400390 h 701191"/>
              <a:gd name="connsiteX29" fmla="*/ 2317410 w 2317410"/>
              <a:gd name="connsiteY29" fmla="*/ 701191 h 701191"/>
              <a:gd name="connsiteX30" fmla="*/ 0 w 2317410"/>
              <a:gd name="connsiteY30" fmla="*/ 400390 h 701191"/>
              <a:gd name="connsiteX31" fmla="*/ 35244 w 2317410"/>
              <a:gd name="connsiteY31" fmla="*/ 400390 h 701191"/>
              <a:gd name="connsiteX32" fmla="*/ 92595 w 2317410"/>
              <a:gd name="connsiteY32" fmla="*/ 235708 h 701191"/>
              <a:gd name="connsiteX33" fmla="*/ 10509 w 2317410"/>
              <a:gd name="connsiteY33" fmla="*/ 0 h 701191"/>
              <a:gd name="connsiteX0" fmla="*/ 10509 w 2317410"/>
              <a:gd name="connsiteY0" fmla="*/ 0 h 400390"/>
              <a:gd name="connsiteX1" fmla="*/ 149586 w 2317410"/>
              <a:gd name="connsiteY1" fmla="*/ 0 h 400390"/>
              <a:gd name="connsiteX2" fmla="*/ 231672 w 2317410"/>
              <a:gd name="connsiteY2" fmla="*/ 235708 h 400390"/>
              <a:gd name="connsiteX3" fmla="*/ 174321 w 2317410"/>
              <a:gd name="connsiteY3" fmla="*/ 400390 h 400390"/>
              <a:gd name="connsiteX4" fmla="*/ 268926 w 2317410"/>
              <a:gd name="connsiteY4" fmla="*/ 400390 h 400390"/>
              <a:gd name="connsiteX5" fmla="*/ 326277 w 2317410"/>
              <a:gd name="connsiteY5" fmla="*/ 235708 h 400390"/>
              <a:gd name="connsiteX6" fmla="*/ 244191 w 2317410"/>
              <a:gd name="connsiteY6" fmla="*/ 0 h 400390"/>
              <a:gd name="connsiteX7" fmla="*/ 383268 w 2317410"/>
              <a:gd name="connsiteY7" fmla="*/ 0 h 400390"/>
              <a:gd name="connsiteX8" fmla="*/ 465354 w 2317410"/>
              <a:gd name="connsiteY8" fmla="*/ 235708 h 400390"/>
              <a:gd name="connsiteX9" fmla="*/ 408003 w 2317410"/>
              <a:gd name="connsiteY9" fmla="*/ 400390 h 400390"/>
              <a:gd name="connsiteX10" fmla="*/ 502608 w 2317410"/>
              <a:gd name="connsiteY10" fmla="*/ 400390 h 400390"/>
              <a:gd name="connsiteX11" fmla="*/ 559959 w 2317410"/>
              <a:gd name="connsiteY11" fmla="*/ 235708 h 400390"/>
              <a:gd name="connsiteX12" fmla="*/ 477873 w 2317410"/>
              <a:gd name="connsiteY12" fmla="*/ 0 h 400390"/>
              <a:gd name="connsiteX13" fmla="*/ 1767146 w 2317410"/>
              <a:gd name="connsiteY13" fmla="*/ 0 h 400390"/>
              <a:gd name="connsiteX14" fmla="*/ 1849232 w 2317410"/>
              <a:gd name="connsiteY14" fmla="*/ 235708 h 400390"/>
              <a:gd name="connsiteX15" fmla="*/ 1791881 w 2317410"/>
              <a:gd name="connsiteY15" fmla="*/ 400390 h 400390"/>
              <a:gd name="connsiteX16" fmla="*/ 1886486 w 2317410"/>
              <a:gd name="connsiteY16" fmla="*/ 400390 h 400390"/>
              <a:gd name="connsiteX17" fmla="*/ 1943837 w 2317410"/>
              <a:gd name="connsiteY17" fmla="*/ 235708 h 400390"/>
              <a:gd name="connsiteX18" fmla="*/ 1861751 w 2317410"/>
              <a:gd name="connsiteY18" fmla="*/ 0 h 400390"/>
              <a:gd name="connsiteX19" fmla="*/ 2000828 w 2317410"/>
              <a:gd name="connsiteY19" fmla="*/ 0 h 400390"/>
              <a:gd name="connsiteX20" fmla="*/ 2082914 w 2317410"/>
              <a:gd name="connsiteY20" fmla="*/ 235708 h 400390"/>
              <a:gd name="connsiteX21" fmla="*/ 2025563 w 2317410"/>
              <a:gd name="connsiteY21" fmla="*/ 400390 h 400390"/>
              <a:gd name="connsiteX22" fmla="*/ 2120168 w 2317410"/>
              <a:gd name="connsiteY22" fmla="*/ 400390 h 400390"/>
              <a:gd name="connsiteX23" fmla="*/ 2177519 w 2317410"/>
              <a:gd name="connsiteY23" fmla="*/ 235708 h 400390"/>
              <a:gd name="connsiteX24" fmla="*/ 2095433 w 2317410"/>
              <a:gd name="connsiteY24" fmla="*/ 0 h 400390"/>
              <a:gd name="connsiteX25" fmla="*/ 2234510 w 2317410"/>
              <a:gd name="connsiteY25" fmla="*/ 0 h 400390"/>
              <a:gd name="connsiteX26" fmla="*/ 2316596 w 2317410"/>
              <a:gd name="connsiteY26" fmla="*/ 235708 h 400390"/>
              <a:gd name="connsiteX27" fmla="*/ 2259245 w 2317410"/>
              <a:gd name="connsiteY27" fmla="*/ 400390 h 400390"/>
              <a:gd name="connsiteX28" fmla="*/ 2317410 w 2317410"/>
              <a:gd name="connsiteY28" fmla="*/ 400390 h 400390"/>
              <a:gd name="connsiteX29" fmla="*/ 0 w 2317410"/>
              <a:gd name="connsiteY29" fmla="*/ 400390 h 400390"/>
              <a:gd name="connsiteX30" fmla="*/ 35244 w 2317410"/>
              <a:gd name="connsiteY30" fmla="*/ 400390 h 400390"/>
              <a:gd name="connsiteX31" fmla="*/ 92595 w 2317410"/>
              <a:gd name="connsiteY31" fmla="*/ 235708 h 400390"/>
              <a:gd name="connsiteX32" fmla="*/ 10509 w 2317410"/>
              <a:gd name="connsiteY32" fmla="*/ 0 h 40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317410" h="400390">
                <a:moveTo>
                  <a:pt x="10509" y="0"/>
                </a:moveTo>
                <a:lnTo>
                  <a:pt x="149586" y="0"/>
                </a:lnTo>
                <a:lnTo>
                  <a:pt x="231672" y="235708"/>
                </a:lnTo>
                <a:lnTo>
                  <a:pt x="174321" y="400390"/>
                </a:lnTo>
                <a:lnTo>
                  <a:pt x="268926" y="400390"/>
                </a:lnTo>
                <a:lnTo>
                  <a:pt x="326277" y="235708"/>
                </a:lnTo>
                <a:lnTo>
                  <a:pt x="244191" y="0"/>
                </a:lnTo>
                <a:lnTo>
                  <a:pt x="383268" y="0"/>
                </a:lnTo>
                <a:lnTo>
                  <a:pt x="465354" y="235708"/>
                </a:lnTo>
                <a:lnTo>
                  <a:pt x="408003" y="400390"/>
                </a:lnTo>
                <a:lnTo>
                  <a:pt x="502608" y="400390"/>
                </a:lnTo>
                <a:lnTo>
                  <a:pt x="559959" y="235708"/>
                </a:lnTo>
                <a:lnTo>
                  <a:pt x="477873" y="0"/>
                </a:lnTo>
                <a:lnTo>
                  <a:pt x="1767146" y="0"/>
                </a:lnTo>
                <a:lnTo>
                  <a:pt x="1849232" y="235708"/>
                </a:lnTo>
                <a:lnTo>
                  <a:pt x="1791881" y="400390"/>
                </a:lnTo>
                <a:lnTo>
                  <a:pt x="1886486" y="400390"/>
                </a:lnTo>
                <a:lnTo>
                  <a:pt x="1943837" y="235708"/>
                </a:lnTo>
                <a:lnTo>
                  <a:pt x="1861751" y="0"/>
                </a:lnTo>
                <a:lnTo>
                  <a:pt x="2000828" y="0"/>
                </a:lnTo>
                <a:lnTo>
                  <a:pt x="2082914" y="235708"/>
                </a:lnTo>
                <a:lnTo>
                  <a:pt x="2025563" y="400390"/>
                </a:lnTo>
                <a:lnTo>
                  <a:pt x="2120168" y="400390"/>
                </a:lnTo>
                <a:lnTo>
                  <a:pt x="2177519" y="235708"/>
                </a:lnTo>
                <a:lnTo>
                  <a:pt x="2095433" y="0"/>
                </a:lnTo>
                <a:lnTo>
                  <a:pt x="2234510" y="0"/>
                </a:lnTo>
                <a:lnTo>
                  <a:pt x="2316596" y="235708"/>
                </a:lnTo>
                <a:lnTo>
                  <a:pt x="2259245" y="400390"/>
                </a:lnTo>
                <a:lnTo>
                  <a:pt x="2317410" y="400390"/>
                </a:lnTo>
                <a:lnTo>
                  <a:pt x="0" y="400390"/>
                </a:lnTo>
                <a:lnTo>
                  <a:pt x="35244" y="400390"/>
                </a:lnTo>
                <a:lnTo>
                  <a:pt x="92595" y="235708"/>
                </a:lnTo>
                <a:lnTo>
                  <a:pt x="10509" y="0"/>
                </a:lnTo>
                <a:close/>
              </a:path>
            </a:pathLst>
          </a:custGeom>
          <a:gradFill>
            <a:gsLst>
              <a:gs pos="77881">
                <a:schemeClr val="accent4"/>
              </a:gs>
              <a:gs pos="27000">
                <a:schemeClr val="accent3"/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0" tIns="0" rIns="73462" bIns="110194" anchor="t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24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R  A  C  E</a:t>
            </a:r>
            <a:endParaRPr lang="en-GB" sz="1224" i="1" dirty="0" err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MSIPCM336c40be8c6ac7fce0eb858d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 advTm="5000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28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28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28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28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28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3E1D-1325-4E6C-96CC-B6F3F693F54A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C45C-A44B-4609-80DF-2868C77EF0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63704f5c9484f51b8cb3e97e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med" advTm="5000"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62445"/>
            <a:ext cx="12192000" cy="39555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86" y="6509947"/>
            <a:ext cx="1585806" cy="31625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MSIPCM41bc4b208ea87f2205f2bdcd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</a:rPr>
              <a:t>Sensitivity: LNT Construction Internal Use</a:t>
            </a:r>
            <a:endParaRPr lang="en-ZW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26" r:id="rId3"/>
    <p:sldLayoutId id="2147483727" r:id="rId4"/>
    <p:sldLayoutId id="2147483697" r:id="rId5"/>
    <p:sldLayoutId id="2147483709" r:id="rId6"/>
  </p:sldLayoutIdLst>
  <p:transition spd="med" advTm="5000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62445"/>
            <a:ext cx="12192000" cy="39555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86" y="6509947"/>
            <a:ext cx="1585806" cy="31625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MSIPCM41bc4b208ea87f2205f2bdcd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</a:rPr>
              <a:t>Sensitivity: LNT Construction Internal Use</a:t>
            </a:r>
            <a:endParaRPr lang="en-ZW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 spd="med" advTm="5000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62445"/>
            <a:ext cx="12192000" cy="39555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86" y="6509947"/>
            <a:ext cx="1585806" cy="31625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9258" y="6549703"/>
            <a:ext cx="1986673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MSIPCM41bc4b208ea87f2205f2bdcd" descr="{&quot;HashCode&quot;:-128289487,&quot;Placement&quot;:&quot;Footer&quot;,&quot;Top&quot;:522.0343,&quot;Left&quot;:0.0}"/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r>
              <a:rPr lang="en-US" sz="800" smtClean="0">
                <a:solidFill>
                  <a:srgbClr val="000000"/>
                </a:solidFill>
              </a:rPr>
              <a:t>Sensitivity: LNT Construction Internal Use</a:t>
            </a:r>
            <a:endParaRPr lang="en-ZW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</p:sldLayoutIdLst>
  <p:transition spd="med" advTm="5000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7199" y="0"/>
            <a:ext cx="3875315" cy="6645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56" y="3409109"/>
            <a:ext cx="6919230" cy="3236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5370" y="4591003"/>
            <a:ext cx="431235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Digital Initiatives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56" y="0"/>
            <a:ext cx="6919230" cy="3378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06763" y="1212298"/>
            <a:ext cx="4589564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Smart World &amp; Communication BU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89927"/>
      </p:ext>
    </p:extLst>
  </p:cSld>
  <p:clrMapOvr>
    <a:masterClrMapping/>
  </p:clrMapOvr>
  <p:transition spd="med" advClick="0" advTm="5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GIS based Survey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Complete digitizing of physical environment for better capture of information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Asymmetric nature captured with minimal deviation for educated designing of practically inaccessible locations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4" name="Picture 2" descr="http://lntswcdigital.com/img/sma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643" y="2490693"/>
            <a:ext cx="2093614" cy="24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996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91900" y="1476907"/>
            <a:ext cx="85069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GPS Vehicle Tracking 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Paperless digital log books avoiding manual data entry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Employee wise trip info available for optimization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 for map based reports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Visibility into over / underutilization leads to optimization of the usage.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Potential of 10 to 15% of 70Lakh worth expenditure optimization</a:t>
            </a:r>
          </a:p>
        </p:txBody>
      </p:sp>
      <p:pic>
        <p:nvPicPr>
          <p:cNvPr id="16386" name="Picture 2" descr="http://lntswcdigital.com/image/track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41" y="2643371"/>
            <a:ext cx="2316344" cy="231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37661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FB @ Work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Engages employees based out at geographically disperse location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Easy, fast and friendly mode of communication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Best way of communicating to mass and returning the surveys </a:t>
            </a:r>
          </a:p>
        </p:txBody>
      </p:sp>
      <p:pic>
        <p:nvPicPr>
          <p:cNvPr id="18434" name="Picture 2" descr="http://lntswcdigital.com/image/fac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90" y="2938371"/>
            <a:ext cx="2381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17582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SharePoint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Central Repository of data authenticated by User Access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Shareable Secured data available on cloud accessible on the go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Centrally controlled data security</a:t>
            </a:r>
          </a:p>
        </p:txBody>
      </p:sp>
      <p:pic>
        <p:nvPicPr>
          <p:cNvPr id="19458" name="Picture 2" descr="http://lntswcdigital.com/image/SW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032" y="2231561"/>
            <a:ext cx="2259110" cy="20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39089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Safe Arms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 based EHS checklists filling and approval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Proactive hazard and risk warnings to prevent incidents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Central repository for EHS related documents  </a:t>
            </a:r>
          </a:p>
        </p:txBody>
      </p:sp>
      <p:pic>
        <p:nvPicPr>
          <p:cNvPr id="19460" name="Picture 4" descr="http://lntswcdigital.com/image/Sa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53" y="2338328"/>
            <a:ext cx="2505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57304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QIR (Quality Incident Reporting App)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Quality violation observation tracking 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Enhance quality standards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Improves customer satisfaction by providing quality products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5" y="2402746"/>
            <a:ext cx="2002971" cy="2002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657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93929" y="1999422"/>
            <a:ext cx="8699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Standard Solution Doc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Standard template for solution proposal document for every project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User Guide for pre-bid team system architecture, OEM, application etc.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comprehensive self training system.</a:t>
            </a:r>
          </a:p>
        </p:txBody>
      </p:sp>
      <p:pic>
        <p:nvPicPr>
          <p:cNvPr id="24580" name="Picture 4" descr="http://lntswcdigital.com/image/Standar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535" y="2759844"/>
            <a:ext cx="2276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3703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62885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1106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963286" y="60778"/>
            <a:ext cx="10363200" cy="52280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Digital Initiatives in SWC BU </a:t>
            </a:r>
            <a:endParaRPr lang="en-US" u="sng" dirty="0"/>
          </a:p>
        </p:txBody>
      </p:sp>
      <p:sp>
        <p:nvSpPr>
          <p:cNvPr id="57" name="Arc 56"/>
          <p:cNvSpPr/>
          <p:nvPr/>
        </p:nvSpPr>
        <p:spPr>
          <a:xfrm>
            <a:off x="3401758" y="233353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Arc 57"/>
          <p:cNvSpPr/>
          <p:nvPr/>
        </p:nvSpPr>
        <p:spPr>
          <a:xfrm rot="10800000">
            <a:off x="4473554" y="349781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9" name="Arc 58"/>
          <p:cNvSpPr/>
          <p:nvPr/>
        </p:nvSpPr>
        <p:spPr>
          <a:xfrm rot="10800000">
            <a:off x="2333675" y="349781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0" name="Arc 59"/>
          <p:cNvSpPr/>
          <p:nvPr/>
        </p:nvSpPr>
        <p:spPr>
          <a:xfrm>
            <a:off x="1263255" y="233353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1" name="Arc 60"/>
          <p:cNvSpPr/>
          <p:nvPr/>
        </p:nvSpPr>
        <p:spPr>
          <a:xfrm>
            <a:off x="5540260" y="233353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2" name="Rectangle 61"/>
          <p:cNvSpPr/>
          <p:nvPr/>
        </p:nvSpPr>
        <p:spPr>
          <a:xfrm>
            <a:off x="0" y="762310"/>
            <a:ext cx="2235200" cy="69198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2133" dirty="0"/>
              <a:t>Project </a:t>
            </a:r>
            <a:r>
              <a:rPr lang="en-US" sz="2133" dirty="0" smtClean="0"/>
              <a:t>Monitoring</a:t>
            </a:r>
            <a:endParaRPr lang="en-US" sz="2133" dirty="0"/>
          </a:p>
        </p:txBody>
      </p:sp>
      <p:cxnSp>
        <p:nvCxnSpPr>
          <p:cNvPr id="101" name="Straight Connector 100"/>
          <p:cNvCxnSpPr>
            <a:cxnSpLocks/>
          </p:cNvCxnSpPr>
          <p:nvPr/>
        </p:nvCxnSpPr>
        <p:spPr>
          <a:xfrm flipV="1">
            <a:off x="2080021" y="1556738"/>
            <a:ext cx="0" cy="793203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 flipV="1">
            <a:off x="6423036" y="1900942"/>
            <a:ext cx="0" cy="448999"/>
          </a:xfrm>
          <a:prstGeom prst="line">
            <a:avLst/>
          </a:prstGeom>
          <a:ln w="12700" cmpd="sng">
            <a:solidFill>
              <a:srgbClr val="21B169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474502" y="849175"/>
            <a:ext cx="2703692" cy="6916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0" dirty="0" smtClean="0"/>
              <a:t>SharePoint-Document Management</a:t>
            </a:r>
            <a:endParaRPr lang="en-US" sz="2133" dirty="0"/>
          </a:p>
        </p:txBody>
      </p:sp>
      <p:sp>
        <p:nvSpPr>
          <p:cNvPr id="104" name="Rectangle 103"/>
          <p:cNvSpPr/>
          <p:nvPr/>
        </p:nvSpPr>
        <p:spPr>
          <a:xfrm>
            <a:off x="3401757" y="5595913"/>
            <a:ext cx="2880889" cy="39985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3" dirty="0"/>
              <a:t>GIS </a:t>
            </a:r>
            <a:r>
              <a:rPr lang="en-US" sz="2133" dirty="0" smtClean="0"/>
              <a:t>Application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-149681" y="5011650"/>
            <a:ext cx="2293774" cy="118506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2133" dirty="0"/>
              <a:t>Workforce Management </a:t>
            </a:r>
            <a:r>
              <a:rPr lang="en-US" sz="2133" dirty="0" smtClean="0"/>
              <a:t>System – </a:t>
            </a:r>
            <a:br>
              <a:rPr lang="en-US" sz="2133" dirty="0" smtClean="0"/>
            </a:br>
            <a:endParaRPr lang="en-US" sz="1467" dirty="0"/>
          </a:p>
        </p:txBody>
      </p:sp>
      <p:sp>
        <p:nvSpPr>
          <p:cNvPr id="106" name="Freeform 82"/>
          <p:cNvSpPr/>
          <p:nvPr/>
        </p:nvSpPr>
        <p:spPr>
          <a:xfrm flipH="1">
            <a:off x="4860029" y="5077604"/>
            <a:ext cx="450839" cy="518309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6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7" name="Freeform 84"/>
          <p:cNvSpPr/>
          <p:nvPr/>
        </p:nvSpPr>
        <p:spPr>
          <a:xfrm flipH="1">
            <a:off x="2235200" y="5077605"/>
            <a:ext cx="891519" cy="56554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8" name="Freeform 85"/>
          <p:cNvSpPr/>
          <p:nvPr/>
        </p:nvSpPr>
        <p:spPr>
          <a:xfrm flipH="1" flipV="1">
            <a:off x="4109447" y="1652271"/>
            <a:ext cx="100557" cy="681267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9" name="Rectangle 108"/>
          <p:cNvSpPr/>
          <p:nvPr/>
        </p:nvSpPr>
        <p:spPr>
          <a:xfrm>
            <a:off x="3123569" y="797213"/>
            <a:ext cx="2443203" cy="118506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3" dirty="0"/>
              <a:t>Employee Engagement - (</a:t>
            </a:r>
            <a:r>
              <a:rPr lang="en-US" sz="2133" dirty="0" err="1"/>
              <a:t>FB@Work</a:t>
            </a:r>
            <a:r>
              <a:rPr lang="en-US" sz="2133" dirty="0"/>
              <a:t>)</a:t>
            </a:r>
            <a:br>
              <a:rPr lang="en-US" sz="2133" dirty="0"/>
            </a:br>
            <a:endParaRPr lang="en-US" sz="1467" dirty="0"/>
          </a:p>
        </p:txBody>
      </p:sp>
      <p:sp>
        <p:nvSpPr>
          <p:cNvPr id="110" name="Arc 109"/>
          <p:cNvSpPr/>
          <p:nvPr/>
        </p:nvSpPr>
        <p:spPr>
          <a:xfrm>
            <a:off x="7666488" y="2333539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1" name="Arc 110"/>
          <p:cNvSpPr/>
          <p:nvPr/>
        </p:nvSpPr>
        <p:spPr>
          <a:xfrm rot="10800000">
            <a:off x="8738284" y="349781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2" name="Arc 111"/>
          <p:cNvSpPr/>
          <p:nvPr/>
        </p:nvSpPr>
        <p:spPr>
          <a:xfrm rot="10800000">
            <a:off x="6598405" y="3497813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6" name="Freeform 82"/>
          <p:cNvSpPr/>
          <p:nvPr/>
        </p:nvSpPr>
        <p:spPr>
          <a:xfrm>
            <a:off x="9512870" y="5077605"/>
            <a:ext cx="320108" cy="56554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6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7" name="Freeform 84"/>
          <p:cNvSpPr/>
          <p:nvPr/>
        </p:nvSpPr>
        <p:spPr>
          <a:xfrm flipH="1">
            <a:off x="7276098" y="5077605"/>
            <a:ext cx="204522" cy="427465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8" name="Rectangle 137"/>
          <p:cNvSpPr/>
          <p:nvPr/>
        </p:nvSpPr>
        <p:spPr>
          <a:xfrm>
            <a:off x="6282647" y="5643146"/>
            <a:ext cx="2235200" cy="69198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3" dirty="0"/>
              <a:t>Vehicle Tracking </a:t>
            </a:r>
            <a:r>
              <a:rPr lang="en-US" sz="2133" dirty="0" smtClean="0"/>
              <a:t>System</a:t>
            </a:r>
            <a:endParaRPr lang="en-US" sz="1467" dirty="0"/>
          </a:p>
        </p:txBody>
      </p:sp>
      <p:sp>
        <p:nvSpPr>
          <p:cNvPr id="139" name="Rectangle 138"/>
          <p:cNvSpPr/>
          <p:nvPr/>
        </p:nvSpPr>
        <p:spPr>
          <a:xfrm>
            <a:off x="10317041" y="3893704"/>
            <a:ext cx="1783416" cy="69121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0" dirty="0" smtClean="0"/>
              <a:t>Applications/apps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512870" y="5675530"/>
            <a:ext cx="2037711" cy="69121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0" dirty="0"/>
              <a:t>Management </a:t>
            </a:r>
            <a:r>
              <a:rPr lang="en-US" sz="2130" dirty="0" smtClean="0"/>
              <a:t>Dashboards</a:t>
            </a:r>
            <a:endParaRPr lang="en-US" sz="2133" dirty="0"/>
          </a:p>
        </p:txBody>
      </p:sp>
      <p:sp>
        <p:nvSpPr>
          <p:cNvPr id="144" name="Freeform 85"/>
          <p:cNvSpPr/>
          <p:nvPr/>
        </p:nvSpPr>
        <p:spPr>
          <a:xfrm flipV="1">
            <a:off x="8394842" y="1693747"/>
            <a:ext cx="384643" cy="63979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9218" name="Picture 2" descr="Image result for project monitor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73" y="2675195"/>
            <a:ext cx="903093" cy="9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workforce management syste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26" y="3753521"/>
            <a:ext cx="1069622" cy="106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96" y="2606912"/>
            <a:ext cx="954563" cy="971376"/>
          </a:xfrm>
          <a:prstGeom prst="rect">
            <a:avLst/>
          </a:prstGeom>
          <a:solidFill>
            <a:schemeClr val="bg2">
              <a:lumMod val="50000"/>
              <a:alpha val="54902"/>
            </a:schemeClr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011" y="3753521"/>
            <a:ext cx="908573" cy="980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229" y="2653620"/>
            <a:ext cx="1121262" cy="844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613" y="3767894"/>
            <a:ext cx="974959" cy="1050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435" y="2592529"/>
            <a:ext cx="1023350" cy="1023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6262" y="3786309"/>
            <a:ext cx="1002801" cy="1002801"/>
          </a:xfrm>
          <a:prstGeom prst="rect">
            <a:avLst/>
          </a:prstGeom>
        </p:spPr>
      </p:pic>
      <p:sp>
        <p:nvSpPr>
          <p:cNvPr id="35" name="Arc 34"/>
          <p:cNvSpPr/>
          <p:nvPr/>
        </p:nvSpPr>
        <p:spPr>
          <a:xfrm>
            <a:off x="9817942" y="2338366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21" y="2604698"/>
            <a:ext cx="1054029" cy="101889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9113652" y="1138833"/>
            <a:ext cx="2672359" cy="69121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89000"/>
              </a:lnSpc>
            </a:pPr>
            <a:r>
              <a:rPr lang="en-US" sz="2130" dirty="0"/>
              <a:t>Barcode Inventory </a:t>
            </a:r>
            <a:r>
              <a:rPr lang="en-US" sz="2130" dirty="0" smtClean="0"/>
              <a:t>Management 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952584563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/>
      <p:bldP spid="110" grpId="0" animBg="1"/>
      <p:bldP spid="111" grpId="0" animBg="1"/>
      <p:bldP spid="112" grpId="0" animBg="1"/>
      <p:bldP spid="136" grpId="0" animBg="1"/>
      <p:bldP spid="137" grpId="0" animBg="1"/>
      <p:bldP spid="138" grpId="0"/>
      <p:bldP spid="139" grpId="0"/>
      <p:bldP spid="140" grpId="0"/>
      <p:bldP spid="14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143"/>
            <a:ext cx="12192000" cy="53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1139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109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Service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Engg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Tracking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Engineer get notified of service tickets and tagged to the sites which are geo-tagged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based app to capture status update on the go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Central dashboard to monitor the progress</a:t>
            </a:r>
          </a:p>
        </p:txBody>
      </p:sp>
      <p:pic>
        <p:nvPicPr>
          <p:cNvPr id="16386" name="Picture 2" descr="http://lntswcdigital.com/img/sma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822" y="2530610"/>
            <a:ext cx="21717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4511"/>
      </p:ext>
    </p:extLst>
  </p:cSld>
  <p:clrMapOvr>
    <a:masterClrMapping/>
  </p:clrMapOvr>
  <p:transition advTm="4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109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Bar-code Inventory Tracking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Track every single movement of material right from the supplier stage till the installation at site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Record and monitor the flow and optimize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Spot the bottleneck and highlight</a:t>
            </a:r>
          </a:p>
        </p:txBody>
      </p:sp>
      <p:pic>
        <p:nvPicPr>
          <p:cNvPr id="17410" name="Picture 2" descr="http://lntswcdigital.com/img/small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92" y="2262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81172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4094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Quality Inspection App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Enables on-the-spot quality parameter capture thru mobile app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Streamlined workflow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Transparent and audit ready</a:t>
            </a:r>
          </a:p>
        </p:txBody>
      </p:sp>
      <p:pic>
        <p:nvPicPr>
          <p:cNvPr id="1843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755" y="2469563"/>
            <a:ext cx="2112586" cy="21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2236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Executive Dashboards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Anything and everything about our business at finger tips, be it projects, internal process, departments, etc.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Pictorial representation of facts for easy understanding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Real-time data enables better advised decision making</a:t>
            </a:r>
          </a:p>
        </p:txBody>
      </p:sp>
      <p:pic>
        <p:nvPicPr>
          <p:cNvPr id="20482" name="Picture 2" descr="http://lntswcdigital.com/img/small/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60" y="23512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3773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Warranty Tracking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Smart warranty expiry alerts keeps the assets up &amp; running at minimal costs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Timely highlights to save huge maintenance costs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1506" name="Picture 2" descr="Image result for warra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71" y="24569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515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3043" y="2097393"/>
            <a:ext cx="8506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Procube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Complete palette of projects’ progress data converge to single platform real time.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Top-down drilling on facts enable complete status track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2530" name="Picture 2" descr="http://lntswcdigital.com/img/small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860" y="2471210"/>
            <a:ext cx="2845712" cy="2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9084"/>
      </p:ext>
    </p:extLst>
  </p:cSld>
  <p:clrMapOvr>
    <a:masterClrMapping/>
  </p:clrMapOvr>
  <p:transition spd="med" advTm="500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1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2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3.xml><?xml version="1.0" encoding="utf-8"?>
<a:theme xmlns:a="http://schemas.openxmlformats.org/drawingml/2006/main" name="2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B70442602B64E88C56FB2F3530B69" ma:contentTypeVersion="15" ma:contentTypeDescription="Create a new document." ma:contentTypeScope="" ma:versionID="c22012f6827cffbc086c784b1d17e164">
  <xsd:schema xmlns:xsd="http://www.w3.org/2001/XMLSchema" xmlns:xs="http://www.w3.org/2001/XMLSchema" xmlns:p="http://schemas.microsoft.com/office/2006/metadata/properties" xmlns:ns2="b6eb5cba-887a-48f2-949b-51f97c574783" xmlns:ns3="b931b510-abe0-4605-acd3-eb6c2f85cd30" targetNamespace="http://schemas.microsoft.com/office/2006/metadata/properties" ma:root="true" ma:fieldsID="b290833e254a1c6281eaa788ab607576" ns2:_="" ns3:_="">
    <xsd:import namespace="b6eb5cba-887a-48f2-949b-51f97c574783"/>
    <xsd:import namespace="b931b510-abe0-4605-acd3-eb6c2f85cd3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b5cba-887a-48f2-949b-51f97c5747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43787aa-80f7-4d8d-a46a-bbb822e0e6b8}" ma:internalName="TaxCatchAll" ma:showField="CatchAllData" ma:web="b6eb5cba-887a-48f2-949b-51f97c5747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1b510-abe0-4605-acd3-eb6c2f85c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2d122f3-2187-4f4a-ac69-8279b349ae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eb5cba-887a-48f2-949b-51f97c574783" xsi:nil="true"/>
    <lcf76f155ced4ddcb4097134ff3c332f xmlns="b931b510-abe0-4605-acd3-eb6c2f85cd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4E4C8F-823D-49B2-8844-5B1809BA61A0}"/>
</file>

<file path=customXml/itemProps2.xml><?xml version="1.0" encoding="utf-8"?>
<ds:datastoreItem xmlns:ds="http://schemas.openxmlformats.org/officeDocument/2006/customXml" ds:itemID="{FF27CEC2-A8C6-4531-A5BE-FB2F4784F7F0}"/>
</file>

<file path=customXml/itemProps3.xml><?xml version="1.0" encoding="utf-8"?>
<ds:datastoreItem xmlns:ds="http://schemas.openxmlformats.org/officeDocument/2006/customXml" ds:itemID="{9F736E5F-E11B-4711-95AA-B831ED1B9B30}"/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403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1_Firm Format - template_Blue</vt:lpstr>
      <vt:lpstr>Firm Format - template_Blue</vt:lpstr>
      <vt:lpstr>2_Firm Format - template_Blue</vt:lpstr>
      <vt:lpstr>Custom Design</vt:lpstr>
      <vt:lpstr>1_Office Theme</vt:lpstr>
      <vt:lpstr>2_Office Theme</vt:lpstr>
      <vt:lpstr>3_Office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Agarwal</dc:creator>
  <cp:lastModifiedBy>Admin</cp:lastModifiedBy>
  <cp:revision>183</cp:revision>
  <dcterms:created xsi:type="dcterms:W3CDTF">2017-09-12T05:33:43Z</dcterms:created>
  <dcterms:modified xsi:type="dcterms:W3CDTF">2018-04-26T11:15:42Z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Ref">
    <vt:lpwstr>https://api.informationprotection.azure.com/api/264b9899-fe1b-430b-9509-2154878d5774</vt:lpwstr>
  </property>
  <property fmtid="{D5CDD505-2E9C-101B-9397-08002B2CF9AE}" pid="5" name="MSIP_Label_ac52bb50-aef2-4dc8-bb7f-e0da22648362_SetBy">
    <vt:lpwstr>uuk@lntecc.com</vt:lpwstr>
  </property>
  <property fmtid="{D5CDD505-2E9C-101B-9397-08002B2CF9AE}" pid="6" name="MSIP_Label_ac52bb50-aef2-4dc8-bb7f-e0da22648362_SetDate">
    <vt:lpwstr>2017-11-17T12:07:41.1706469+05:30</vt:lpwstr>
  </property>
  <property fmtid="{D5CDD505-2E9C-101B-9397-08002B2CF9AE}" pid="7" name="MSIP_Label_ac52bb50-aef2-4dc8-bb7f-e0da22648362_Name">
    <vt:lpwstr>LTC Internal Use</vt:lpwstr>
  </property>
  <property fmtid="{D5CDD505-2E9C-101B-9397-08002B2CF9AE}" pid="8" name="MSIP_Label_ac52bb50-aef2-4dc8-bb7f-e0da22648362_Application">
    <vt:lpwstr>Microsoft Azure Information Protection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0x0101007FCB70442602B64E88C56FB2F3530B69</vt:lpwstr>
  </property>
</Properties>
</file>