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lvl1pPr algn="ctr" defTabSz="584200">
      <a:defRPr sz="3600">
        <a:latin typeface="Helvetica Light"/>
        <a:ea typeface="Helvetica Light"/>
        <a:cs typeface="Helvetica Light"/>
        <a:sym typeface="Helvetica Light"/>
      </a:defRPr>
    </a:lvl1pPr>
    <a:lvl2pPr indent="228600" algn="ctr" defTabSz="584200">
      <a:defRPr sz="3600">
        <a:latin typeface="Helvetica Light"/>
        <a:ea typeface="Helvetica Light"/>
        <a:cs typeface="Helvetica Light"/>
        <a:sym typeface="Helvetica Light"/>
      </a:defRPr>
    </a:lvl2pPr>
    <a:lvl3pPr indent="457200" algn="ctr" defTabSz="584200">
      <a:defRPr sz="3600">
        <a:latin typeface="Helvetica Light"/>
        <a:ea typeface="Helvetica Light"/>
        <a:cs typeface="Helvetica Light"/>
        <a:sym typeface="Helvetica Light"/>
      </a:defRPr>
    </a:lvl3pPr>
    <a:lvl4pPr indent="685800" algn="ctr" defTabSz="584200">
      <a:defRPr sz="3600">
        <a:latin typeface="Helvetica Light"/>
        <a:ea typeface="Helvetica Light"/>
        <a:cs typeface="Helvetica Light"/>
        <a:sym typeface="Helvetica Light"/>
      </a:defRPr>
    </a:lvl4pPr>
    <a:lvl5pPr indent="914400" algn="ctr" defTabSz="584200">
      <a:defRPr sz="3600">
        <a:latin typeface="Helvetica Light"/>
        <a:ea typeface="Helvetica Light"/>
        <a:cs typeface="Helvetica Light"/>
        <a:sym typeface="Helvetica Light"/>
      </a:defRPr>
    </a:lvl5pPr>
    <a:lvl6pPr indent="1143000" algn="ctr" defTabSz="584200">
      <a:defRPr sz="3600">
        <a:latin typeface="Helvetica Light"/>
        <a:ea typeface="Helvetica Light"/>
        <a:cs typeface="Helvetica Light"/>
        <a:sym typeface="Helvetica Light"/>
      </a:defRPr>
    </a:lvl6pPr>
    <a:lvl7pPr indent="1371600" algn="ctr" defTabSz="584200">
      <a:defRPr sz="3600">
        <a:latin typeface="Helvetica Light"/>
        <a:ea typeface="Helvetica Light"/>
        <a:cs typeface="Helvetica Light"/>
        <a:sym typeface="Helvetica Light"/>
      </a:defRPr>
    </a:lvl7pPr>
    <a:lvl8pPr indent="1600200" algn="ctr" defTabSz="584200">
      <a:defRPr sz="3600">
        <a:latin typeface="Helvetica Light"/>
        <a:ea typeface="Helvetica Light"/>
        <a:cs typeface="Helvetica Light"/>
        <a:sym typeface="Helvetica Light"/>
      </a:defRPr>
    </a:lvl8pPr>
    <a:lvl9pPr indent="1828800" algn="ctr" defTabSz="584200">
      <a:defRPr sz="3600">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Light"/>
          <a:ea typeface="Helvetica Light"/>
          <a:cs typeface="Helvetica Light"/>
        </a:font>
        <a:srgbClr val="FFFFFF"/>
      </a:tcTxStyle>
      <a:tcStyle>
        <a:tcBdr>
          <a:left>
            <a:ln w="12700" cap="flat">
              <a:solidFill>
                <a:srgbClr val="3797C6"/>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Light"/>
          <a:ea typeface="Helvetica Light"/>
          <a:cs typeface="Helvetica Light"/>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0365C0"/>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defRPr sz="2200">
        <a:latin typeface="Lucida Grande"/>
        <a:ea typeface="Lucida Grande"/>
        <a:cs typeface="Lucida Grande"/>
        <a:sym typeface="Lucida Grande"/>
      </a:defRPr>
    </a:lvl1pPr>
    <a:lvl2pPr indent="228600" defTabSz="457200">
      <a:defRPr sz="2200">
        <a:latin typeface="Lucida Grande"/>
        <a:ea typeface="Lucida Grande"/>
        <a:cs typeface="Lucida Grande"/>
        <a:sym typeface="Lucida Grande"/>
      </a:defRPr>
    </a:lvl2pPr>
    <a:lvl3pPr indent="457200" defTabSz="457200">
      <a:defRPr sz="2200">
        <a:latin typeface="Lucida Grande"/>
        <a:ea typeface="Lucida Grande"/>
        <a:cs typeface="Lucida Grande"/>
        <a:sym typeface="Lucida Grande"/>
      </a:defRPr>
    </a:lvl3pPr>
    <a:lvl4pPr indent="685800" defTabSz="457200">
      <a:defRPr sz="2200">
        <a:latin typeface="Lucida Grande"/>
        <a:ea typeface="Lucida Grande"/>
        <a:cs typeface="Lucida Grande"/>
        <a:sym typeface="Lucida Grande"/>
      </a:defRPr>
    </a:lvl4pPr>
    <a:lvl5pPr indent="914400" defTabSz="457200">
      <a:defRPr sz="2200">
        <a:latin typeface="Lucida Grande"/>
        <a:ea typeface="Lucida Grande"/>
        <a:cs typeface="Lucida Grande"/>
        <a:sym typeface="Lucida Grande"/>
      </a:defRPr>
    </a:lvl5pPr>
    <a:lvl6pPr indent="1143000" defTabSz="457200">
      <a:defRPr sz="2200">
        <a:latin typeface="Lucida Grande"/>
        <a:ea typeface="Lucida Grande"/>
        <a:cs typeface="Lucida Grande"/>
        <a:sym typeface="Lucida Grande"/>
      </a:defRPr>
    </a:lvl6pPr>
    <a:lvl7pPr indent="1371600" defTabSz="457200">
      <a:defRPr sz="2200">
        <a:latin typeface="Lucida Grande"/>
        <a:ea typeface="Lucida Grande"/>
        <a:cs typeface="Lucida Grande"/>
        <a:sym typeface="Lucida Grande"/>
      </a:defRPr>
    </a:lvl7pPr>
    <a:lvl8pPr indent="1600200" defTabSz="457200">
      <a:defRPr sz="2200">
        <a:latin typeface="Lucida Grande"/>
        <a:ea typeface="Lucida Grande"/>
        <a:cs typeface="Lucida Grande"/>
        <a:sym typeface="Lucida Grande"/>
      </a:defRPr>
    </a:lvl8pPr>
    <a:lvl9pPr indent="1828800" defTabSz="45720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9" name="Shape 9"/>
          <p:cNvSpPr/>
          <p:nvPr>
            <p:ph type="title"/>
          </p:nvPr>
        </p:nvSpPr>
        <p:spPr>
          <a:xfrm>
            <a:off x="360908" y="1756833"/>
            <a:ext cx="9428758" cy="4624124"/>
          </a:xfrm>
          <a:prstGeom prst="rect">
            <a:avLst/>
          </a:prstGeom>
        </p:spPr>
        <p:txBody>
          <a:bodyPr anchor="b"/>
          <a:lstStyle>
            <a:lvl1pPr>
              <a:defRPr sz="10000"/>
            </a:lvl1pPr>
          </a:lstStyle>
          <a:p>
            <a:pPr lvl="0">
              <a:defRPr b="0" cap="none" sz="1800"/>
            </a:pPr>
            <a:r>
              <a:rPr b="1" cap="all" sz="10000"/>
              <a:t>Title Text</a:t>
            </a:r>
          </a:p>
        </p:txBody>
      </p:sp>
      <p:sp>
        <p:nvSpPr>
          <p:cNvPr id="10" name="Shape 10"/>
          <p:cNvSpPr/>
          <p:nvPr>
            <p:ph type="body" idx="1"/>
          </p:nvPr>
        </p:nvSpPr>
        <p:spPr>
          <a:xfrm>
            <a:off x="360908" y="6380956"/>
            <a:ext cx="10464801" cy="1130301"/>
          </a:xfrm>
          <a:prstGeom prst="rect">
            <a:avLst/>
          </a:prstGeom>
        </p:spPr>
        <p:txBody>
          <a:bodyPr anchor="t"/>
          <a:lstStyle>
            <a:lvl1pPr marL="0" indent="0" defTabSz="457200">
              <a:spcBef>
                <a:spcPts val="0"/>
              </a:spcBef>
              <a:buSzTx/>
              <a:buNone/>
              <a:defRPr sz="3200"/>
            </a:lvl1pPr>
            <a:lvl2pPr marL="0" indent="228600" defTabSz="457200">
              <a:spcBef>
                <a:spcPts val="0"/>
              </a:spcBef>
              <a:buSzTx/>
              <a:buNone/>
              <a:defRPr sz="3200"/>
            </a:lvl2pPr>
            <a:lvl3pPr marL="0" indent="457200" defTabSz="457200">
              <a:spcBef>
                <a:spcPts val="0"/>
              </a:spcBef>
              <a:buSzTx/>
              <a:buNone/>
              <a:defRPr sz="3200"/>
            </a:lvl3pPr>
            <a:lvl4pPr marL="0" indent="685800" defTabSz="457200">
              <a:spcBef>
                <a:spcPts val="0"/>
              </a:spcBef>
              <a:buSzTx/>
              <a:buNone/>
              <a:defRPr sz="3200"/>
            </a:lvl4pPr>
            <a:lvl5pPr marL="0" indent="914400" defTabSz="457200">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a:lstStyle>
            <a:lvl1pPr algn="ctr">
              <a:lnSpc>
                <a:spcPct val="100000"/>
              </a:lnSpc>
              <a:defRPr sz="10000"/>
            </a:lvl1pPr>
          </a:lstStyle>
          <a:p>
            <a:pPr lvl="0">
              <a:defRPr b="0" cap="none" sz="1800"/>
            </a:pPr>
            <a:r>
              <a:rPr b="1" cap="all" sz="10000"/>
              <a:t>Title Text</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14" name="Shape 14"/>
          <p:cNvSpPr/>
          <p:nvPr/>
        </p:nvSpPr>
        <p:spPr>
          <a:xfrm>
            <a:off x="12700" y="12700"/>
            <a:ext cx="12979400" cy="9728201"/>
          </a:xfrm>
          <a:prstGeom prst="rect">
            <a:avLst/>
          </a:prstGeom>
          <a:solidFill>
            <a:srgbClr val="EBEBEB">
              <a:alpha val="39000"/>
            </a:srgbClr>
          </a:solidFill>
          <a:ln w="12700">
            <a:miter lim="400000"/>
          </a:ln>
        </p:spPr>
        <p:txBody>
          <a:bodyPr lIns="0" tIns="0" rIns="0" bIns="0" anchor="ctr"/>
          <a:lstStyle/>
          <a:p>
            <a:pPr lvl="0">
              <a:defRPr sz="2400"/>
            </a:pPr>
          </a:p>
        </p:txBody>
      </p:sp>
      <p:sp>
        <p:nvSpPr>
          <p:cNvPr id="15" name="Shape 15"/>
          <p:cNvSpPr/>
          <p:nvPr/>
        </p:nvSpPr>
        <p:spPr>
          <a:xfrm>
            <a:off x="12700" y="12700"/>
            <a:ext cx="4018611" cy="9728201"/>
          </a:xfrm>
          <a:prstGeom prst="rect">
            <a:avLst/>
          </a:prstGeom>
          <a:blipFill>
            <a:blip r:embed="rId2"/>
          </a:blipFill>
          <a:ln w="12700">
            <a:miter lim="400000"/>
          </a:ln>
        </p:spPr>
        <p:txBody>
          <a:bodyPr lIns="0" tIns="0" rIns="0" bIns="0" anchor="ctr"/>
          <a:lstStyle/>
          <a:p>
            <a:pPr lvl="0">
              <a:defRPr sz="2400"/>
            </a:pPr>
          </a:p>
        </p:txBody>
      </p:sp>
      <p:sp>
        <p:nvSpPr>
          <p:cNvPr id="16" name="Shape 16"/>
          <p:cNvSpPr/>
          <p:nvPr/>
        </p:nvSpPr>
        <p:spPr>
          <a:xfrm>
            <a:off x="-139700" y="1174683"/>
            <a:ext cx="659044" cy="282444"/>
          </a:xfrm>
          <a:prstGeom prst="rect">
            <a:avLst/>
          </a:prstGeom>
          <a:blipFill>
            <a:blip r:embed="rId3"/>
          </a:blipFill>
          <a:ln w="12700">
            <a:miter lim="400000"/>
          </a:ln>
        </p:spPr>
        <p:txBody>
          <a:bodyPr lIns="0" tIns="0" rIns="0" bIns="0" anchor="ctr"/>
          <a:lstStyle/>
          <a:p>
            <a:pPr lvl="0">
              <a:defRPr sz="2400">
                <a:solidFill>
                  <a:srgbClr val="FFFFFF"/>
                </a:solidFill>
              </a:defRPr>
            </a:pPr>
          </a:p>
        </p:txBody>
      </p:sp>
      <p:pic>
        <p:nvPicPr>
          <p:cNvPr id="17" name="bluelabs-logo-large-blue.png"/>
          <p:cNvPicPr/>
          <p:nvPr/>
        </p:nvPicPr>
        <p:blipFill>
          <a:blip r:embed="rId4">
            <a:extLst/>
          </a:blip>
          <a:stretch>
            <a:fillRect/>
          </a:stretch>
        </p:blipFill>
        <p:spPr>
          <a:xfrm>
            <a:off x="12700" y="8574969"/>
            <a:ext cx="4018611" cy="1165931"/>
          </a:xfrm>
          <a:prstGeom prst="rect">
            <a:avLst/>
          </a:prstGeom>
          <a:ln w="12700">
            <a:miter lim="400000"/>
          </a:ln>
        </p:spPr>
      </p:pic>
      <p:sp>
        <p:nvSpPr>
          <p:cNvPr id="18" name="Shape 18"/>
          <p:cNvSpPr/>
          <p:nvPr>
            <p:ph type="title"/>
          </p:nvPr>
        </p:nvSpPr>
        <p:spPr>
          <a:prstGeom prst="rect">
            <a:avLst/>
          </a:prstGeom>
        </p:spPr>
        <p:txBody>
          <a:bodyPr/>
          <a:lstStyle/>
          <a:p>
            <a:pPr lvl="0">
              <a:defRPr b="0" cap="none" sz="1800"/>
            </a:pPr>
            <a:r>
              <a:rPr b="1" cap="all" sz="5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lvl="0">
              <a:defRPr b="0" cap="none" sz="1800"/>
            </a:pPr>
            <a:r>
              <a:rPr b="1" cap="all" sz="5000"/>
              <a:t>Title Text</a:t>
            </a:r>
          </a:p>
        </p:txBody>
      </p:sp>
      <p:sp>
        <p:nvSpPr>
          <p:cNvPr id="21" name="Shape 21"/>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3" name="Shape 23"/>
          <p:cNvSpPr/>
          <p:nvPr>
            <p:ph type="title"/>
          </p:nvPr>
        </p:nvSpPr>
        <p:spPr>
          <a:prstGeom prst="rect">
            <a:avLst/>
          </a:prstGeom>
        </p:spPr>
        <p:txBody>
          <a:bodyPr/>
          <a:lstStyle/>
          <a:p>
            <a:pPr lvl="0">
              <a:defRPr b="0" cap="none" sz="1800"/>
            </a:pPr>
            <a:r>
              <a:rPr b="1" cap="all" sz="5000"/>
              <a:t>Title Text</a:t>
            </a:r>
          </a:p>
        </p:txBody>
      </p:sp>
      <p:sp>
        <p:nvSpPr>
          <p:cNvPr id="24" name="Shape 24"/>
          <p:cNvSpPr/>
          <p:nvPr>
            <p:ph type="body" idx="1"/>
          </p:nvPr>
        </p:nvSpPr>
        <p:spPr>
          <a:xfrm>
            <a:off x="1092200" y="2603500"/>
            <a:ext cx="5334000" cy="3904787"/>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6" name="Shape 26"/>
          <p:cNvSpPr/>
          <p:nvPr>
            <p:ph type="body" idx="1"/>
          </p:nvPr>
        </p:nvSpPr>
        <p:spPr>
          <a:xfrm>
            <a:off x="952500" y="1844608"/>
            <a:ext cx="11099800" cy="5131926"/>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12700" y="12700"/>
            <a:ext cx="12979400" cy="9728201"/>
          </a:xfrm>
          <a:prstGeom prst="rect">
            <a:avLst/>
          </a:prstGeom>
          <a:solidFill>
            <a:srgbClr val="EBEBEB">
              <a:alpha val="39000"/>
            </a:srgbClr>
          </a:solidFill>
          <a:ln w="12700">
            <a:miter lim="400000"/>
          </a:ln>
        </p:spPr>
        <p:txBody>
          <a:bodyPr lIns="0" tIns="0" rIns="0" bIns="0" anchor="ctr"/>
          <a:lstStyle/>
          <a:p>
            <a:pPr lvl="0">
              <a:defRPr sz="2400"/>
            </a:pPr>
          </a:p>
        </p:txBody>
      </p:sp>
      <p:sp>
        <p:nvSpPr>
          <p:cNvPr id="3" name="Shape 3"/>
          <p:cNvSpPr/>
          <p:nvPr/>
        </p:nvSpPr>
        <p:spPr>
          <a:xfrm>
            <a:off x="12700" y="12700"/>
            <a:ext cx="4018611" cy="9728201"/>
          </a:xfrm>
          <a:prstGeom prst="rect">
            <a:avLst/>
          </a:prstGeom>
          <a:blipFill>
            <a:blip r:embed="rId2"/>
          </a:blipFill>
          <a:ln w="12700">
            <a:miter lim="400000"/>
          </a:ln>
        </p:spPr>
        <p:txBody>
          <a:bodyPr lIns="0" tIns="0" rIns="0" bIns="0" anchor="ctr"/>
          <a:lstStyle/>
          <a:p>
            <a:pPr lvl="0">
              <a:defRPr sz="2400"/>
            </a:pPr>
          </a:p>
        </p:txBody>
      </p:sp>
      <p:pic>
        <p:nvPicPr>
          <p:cNvPr id="4" name="bluelabs-logo-large-blue.png"/>
          <p:cNvPicPr/>
          <p:nvPr/>
        </p:nvPicPr>
        <p:blipFill>
          <a:blip r:embed="rId3">
            <a:extLst/>
          </a:blip>
          <a:stretch>
            <a:fillRect/>
          </a:stretch>
        </p:blipFill>
        <p:spPr>
          <a:xfrm>
            <a:off x="12700" y="8574969"/>
            <a:ext cx="4018611" cy="1165931"/>
          </a:xfrm>
          <a:prstGeom prst="rect">
            <a:avLst/>
          </a:prstGeom>
          <a:ln w="12700">
            <a:miter lim="400000"/>
          </a:ln>
        </p:spPr>
      </p:pic>
      <p:sp>
        <p:nvSpPr>
          <p:cNvPr id="5" name="Shape 5"/>
          <p:cNvSpPr/>
          <p:nvPr/>
        </p:nvSpPr>
        <p:spPr>
          <a:xfrm>
            <a:off x="-139700" y="1174683"/>
            <a:ext cx="659044" cy="282444"/>
          </a:xfrm>
          <a:prstGeom prst="rect">
            <a:avLst/>
          </a:prstGeom>
          <a:blipFill>
            <a:blip r:embed="rId4"/>
          </a:blipFill>
          <a:ln w="12700">
            <a:miter lim="400000"/>
          </a:ln>
        </p:spPr>
        <p:txBody>
          <a:bodyPr lIns="0" tIns="0" rIns="0" bIns="0" anchor="ctr"/>
          <a:lstStyle/>
          <a:p>
            <a:pPr lvl="0">
              <a:defRPr sz="2400">
                <a:solidFill>
                  <a:srgbClr val="FFFFFF"/>
                </a:solidFill>
              </a:defRPr>
            </a:pPr>
          </a:p>
        </p:txBody>
      </p:sp>
      <p:sp>
        <p:nvSpPr>
          <p:cNvPr id="6" name="Shape 6"/>
          <p:cNvSpPr/>
          <p:nvPr>
            <p:ph type="title"/>
          </p:nvPr>
        </p:nvSpPr>
        <p:spPr>
          <a:xfrm>
            <a:off x="570077" y="971483"/>
            <a:ext cx="2991335" cy="1513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b="0" cap="none" sz="1800"/>
            </a:pPr>
            <a:r>
              <a:rPr b="1" cap="all" sz="5000"/>
              <a:t>Title Text</a:t>
            </a:r>
          </a:p>
        </p:txBody>
      </p:sp>
      <p:sp>
        <p:nvSpPr>
          <p:cNvPr id="7" name="Shape 7"/>
          <p:cNvSpPr/>
          <p:nvPr>
            <p:ph type="body" idx="1"/>
          </p:nvPr>
        </p:nvSpPr>
        <p:spPr>
          <a:xfrm>
            <a:off x="952500" y="2086613"/>
            <a:ext cx="11099800" cy="628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Lst>
  <p:transition spd="med" advClick="1"/>
  <p:txStyles>
    <p:titleStyle>
      <a:lvl1pPr defTabSz="584200">
        <a:lnSpc>
          <a:spcPct val="80000"/>
        </a:lnSpc>
        <a:defRPr b="1" cap="all" sz="5000">
          <a:latin typeface="+mn-lt"/>
          <a:ea typeface="+mn-ea"/>
          <a:cs typeface="+mn-cs"/>
          <a:sym typeface="Seravek"/>
        </a:defRPr>
      </a:lvl1pPr>
      <a:lvl2pPr indent="228600" defTabSz="584200">
        <a:lnSpc>
          <a:spcPct val="80000"/>
        </a:lnSpc>
        <a:defRPr b="1" cap="all" sz="5000">
          <a:latin typeface="+mn-lt"/>
          <a:ea typeface="+mn-ea"/>
          <a:cs typeface="+mn-cs"/>
          <a:sym typeface="Seravek"/>
        </a:defRPr>
      </a:lvl2pPr>
      <a:lvl3pPr indent="457200" defTabSz="584200">
        <a:lnSpc>
          <a:spcPct val="80000"/>
        </a:lnSpc>
        <a:defRPr b="1" cap="all" sz="5000">
          <a:latin typeface="+mn-lt"/>
          <a:ea typeface="+mn-ea"/>
          <a:cs typeface="+mn-cs"/>
          <a:sym typeface="Seravek"/>
        </a:defRPr>
      </a:lvl3pPr>
      <a:lvl4pPr indent="685800" defTabSz="584200">
        <a:lnSpc>
          <a:spcPct val="80000"/>
        </a:lnSpc>
        <a:defRPr b="1" cap="all" sz="5000">
          <a:latin typeface="+mn-lt"/>
          <a:ea typeface="+mn-ea"/>
          <a:cs typeface="+mn-cs"/>
          <a:sym typeface="Seravek"/>
        </a:defRPr>
      </a:lvl4pPr>
      <a:lvl5pPr indent="914400" defTabSz="584200">
        <a:lnSpc>
          <a:spcPct val="80000"/>
        </a:lnSpc>
        <a:defRPr b="1" cap="all" sz="5000">
          <a:latin typeface="+mn-lt"/>
          <a:ea typeface="+mn-ea"/>
          <a:cs typeface="+mn-cs"/>
          <a:sym typeface="Seravek"/>
        </a:defRPr>
      </a:lvl5pPr>
      <a:lvl6pPr indent="1143000" defTabSz="584200">
        <a:lnSpc>
          <a:spcPct val="80000"/>
        </a:lnSpc>
        <a:defRPr b="1" cap="all" sz="5000">
          <a:latin typeface="+mn-lt"/>
          <a:ea typeface="+mn-ea"/>
          <a:cs typeface="+mn-cs"/>
          <a:sym typeface="Seravek"/>
        </a:defRPr>
      </a:lvl6pPr>
      <a:lvl7pPr indent="1371600" defTabSz="584200">
        <a:lnSpc>
          <a:spcPct val="80000"/>
        </a:lnSpc>
        <a:defRPr b="1" cap="all" sz="5000">
          <a:latin typeface="+mn-lt"/>
          <a:ea typeface="+mn-ea"/>
          <a:cs typeface="+mn-cs"/>
          <a:sym typeface="Seravek"/>
        </a:defRPr>
      </a:lvl7pPr>
      <a:lvl8pPr indent="1600200" defTabSz="584200">
        <a:lnSpc>
          <a:spcPct val="80000"/>
        </a:lnSpc>
        <a:defRPr b="1" cap="all" sz="5000">
          <a:latin typeface="+mn-lt"/>
          <a:ea typeface="+mn-ea"/>
          <a:cs typeface="+mn-cs"/>
          <a:sym typeface="Seravek"/>
        </a:defRPr>
      </a:lvl8pPr>
      <a:lvl9pPr indent="1828800" defTabSz="584200">
        <a:lnSpc>
          <a:spcPct val="80000"/>
        </a:lnSpc>
        <a:defRPr b="1" cap="all" sz="5000">
          <a:latin typeface="+mn-lt"/>
          <a:ea typeface="+mn-ea"/>
          <a:cs typeface="+mn-cs"/>
          <a:sym typeface="Seravek"/>
        </a:defRPr>
      </a:lvl9pPr>
    </p:titleStyle>
    <p:bodyStyle>
      <a:lvl1pPr marL="444500" indent="-444500" defTabSz="584200">
        <a:spcBef>
          <a:spcPts val="4200"/>
        </a:spcBef>
        <a:buSzPct val="75000"/>
        <a:buChar char="•"/>
        <a:defRPr sz="3600">
          <a:latin typeface="Helvetica Light"/>
          <a:ea typeface="Helvetica Light"/>
          <a:cs typeface="Helvetica Light"/>
          <a:sym typeface="Helvetica Light"/>
        </a:defRPr>
      </a:lvl1pPr>
      <a:lvl2pPr marL="889000" indent="-444500" defTabSz="584200">
        <a:spcBef>
          <a:spcPts val="4200"/>
        </a:spcBef>
        <a:buSzPct val="75000"/>
        <a:buChar char="•"/>
        <a:defRPr sz="3600">
          <a:latin typeface="Helvetica Light"/>
          <a:ea typeface="Helvetica Light"/>
          <a:cs typeface="Helvetica Light"/>
          <a:sym typeface="Helvetica Light"/>
        </a:defRPr>
      </a:lvl2pPr>
      <a:lvl3pPr marL="1333500" indent="-444500" defTabSz="584200">
        <a:spcBef>
          <a:spcPts val="4200"/>
        </a:spcBef>
        <a:buSzPct val="75000"/>
        <a:buChar char="•"/>
        <a:defRPr sz="3600">
          <a:latin typeface="Helvetica Light"/>
          <a:ea typeface="Helvetica Light"/>
          <a:cs typeface="Helvetica Light"/>
          <a:sym typeface="Helvetica Light"/>
        </a:defRPr>
      </a:lvl3pPr>
      <a:lvl4pPr marL="1778000" indent="-444500" defTabSz="584200">
        <a:spcBef>
          <a:spcPts val="4200"/>
        </a:spcBef>
        <a:buSzPct val="75000"/>
        <a:buChar char="•"/>
        <a:defRPr sz="3600">
          <a:latin typeface="Helvetica Light"/>
          <a:ea typeface="Helvetica Light"/>
          <a:cs typeface="Helvetica Light"/>
          <a:sym typeface="Helvetica Light"/>
        </a:defRPr>
      </a:lvl4pPr>
      <a:lvl5pPr marL="2222500" indent="-444500" defTabSz="584200">
        <a:spcBef>
          <a:spcPts val="4200"/>
        </a:spcBef>
        <a:buSzPct val="75000"/>
        <a:buChar char="•"/>
        <a:defRPr sz="3600">
          <a:latin typeface="Helvetica Light"/>
          <a:ea typeface="Helvetica Light"/>
          <a:cs typeface="Helvetica Light"/>
          <a:sym typeface="Helvetica Light"/>
        </a:defRPr>
      </a:lvl5pPr>
      <a:lvl6pPr marL="2667000" indent="-444500" defTabSz="584200">
        <a:spcBef>
          <a:spcPts val="4200"/>
        </a:spcBef>
        <a:buSzPct val="75000"/>
        <a:buChar char="•"/>
        <a:defRPr sz="3600">
          <a:latin typeface="Helvetica Light"/>
          <a:ea typeface="Helvetica Light"/>
          <a:cs typeface="Helvetica Light"/>
          <a:sym typeface="Helvetica Light"/>
        </a:defRPr>
      </a:lvl6pPr>
      <a:lvl7pPr marL="3111500" indent="-444500" defTabSz="584200">
        <a:spcBef>
          <a:spcPts val="4200"/>
        </a:spcBef>
        <a:buSzPct val="75000"/>
        <a:buChar char="•"/>
        <a:defRPr sz="3600">
          <a:latin typeface="Helvetica Light"/>
          <a:ea typeface="Helvetica Light"/>
          <a:cs typeface="Helvetica Light"/>
          <a:sym typeface="Helvetica Light"/>
        </a:defRPr>
      </a:lvl7pPr>
      <a:lvl8pPr marL="3556000" indent="-444500" defTabSz="584200">
        <a:spcBef>
          <a:spcPts val="4200"/>
        </a:spcBef>
        <a:buSzPct val="75000"/>
        <a:buChar char="•"/>
        <a:defRPr sz="3600">
          <a:latin typeface="Helvetica Light"/>
          <a:ea typeface="Helvetica Light"/>
          <a:cs typeface="Helvetica Light"/>
          <a:sym typeface="Helvetica Light"/>
        </a:defRPr>
      </a:lvl8pPr>
      <a:lvl9pPr marL="4000500" indent="-444500" defTabSz="584200">
        <a:spcBef>
          <a:spcPts val="4200"/>
        </a:spcBef>
        <a:buSzPct val="75000"/>
        <a:buChar char="•"/>
        <a:defRPr sz="3600">
          <a:latin typeface="Helvetica Light"/>
          <a:ea typeface="Helvetica Light"/>
          <a:cs typeface="Helvetica Light"/>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mailto:mickey@bluelabs.co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b="0" cap="none" sz="1800"/>
            </a:pPr>
            <a:r>
              <a:rPr b="1" cap="all" sz="10000"/>
              <a:t>This is the title of </a:t>
            </a:r>
            <a:r>
              <a:rPr b="1" cap="all" sz="10000">
                <a:solidFill>
                  <a:srgbClr val="407AAA"/>
                </a:solidFill>
              </a:rPr>
              <a:t>this</a:t>
            </a:r>
            <a:r>
              <a:rPr b="1" cap="all" sz="10000"/>
              <a:t> Presentation</a:t>
            </a:r>
          </a:p>
        </p:txBody>
      </p:sp>
      <p:sp>
        <p:nvSpPr>
          <p:cNvPr id="33" name="Shape 33"/>
          <p:cNvSpPr/>
          <p:nvPr>
            <p:ph type="body" idx="1"/>
          </p:nvPr>
        </p:nvSpPr>
        <p:spPr>
          <a:prstGeom prst="rect">
            <a:avLst/>
          </a:prstGeom>
        </p:spPr>
        <p:txBody>
          <a:bodyPr/>
          <a:lstStyle/>
          <a:p>
            <a:pPr lvl="0">
              <a:defRPr sz="1800"/>
            </a:pPr>
            <a:r>
              <a:rPr sz="3200"/>
              <a:t>Lorem ipsum dolor sit amet, consectetuer adipiscing elit. Aenean commodo ligula eget dolor. Aenean massa.</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b="0" cap="none" sz="1800"/>
            </a:pPr>
            <a:r>
              <a:rPr b="1" cap="all" sz="5000"/>
              <a:t>Who we Are</a:t>
            </a:r>
          </a:p>
        </p:txBody>
      </p:sp>
      <p:sp>
        <p:nvSpPr>
          <p:cNvPr id="36" name="Shape 36"/>
          <p:cNvSpPr/>
          <p:nvPr/>
        </p:nvSpPr>
        <p:spPr>
          <a:xfrm>
            <a:off x="4031310" y="2333141"/>
            <a:ext cx="8674784"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3000"/>
              <a:t>BlueLabs is an analytics, data, and technology company formed by </a:t>
            </a:r>
            <a:r>
              <a:rPr b="1" sz="3000">
                <a:solidFill>
                  <a:srgbClr val="407AAA"/>
                </a:solidFill>
              </a:rPr>
              <a:t>senior members of the Obama for America</a:t>
            </a:r>
            <a:r>
              <a:rPr b="1" sz="3000"/>
              <a:t> analytics team.</a:t>
            </a:r>
          </a:p>
        </p:txBody>
      </p:sp>
      <p:sp>
        <p:nvSpPr>
          <p:cNvPr id="37" name="Shape 37"/>
          <p:cNvSpPr/>
          <p:nvPr/>
        </p:nvSpPr>
        <p:spPr>
          <a:xfrm>
            <a:off x="570077" y="2796639"/>
            <a:ext cx="27199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000">
                <a:solidFill>
                  <a:srgbClr val="407AAA"/>
                </a:solidFill>
              </a:rPr>
              <a:t>Chris Wegrzyn, </a:t>
            </a:r>
            <a:endParaRPr b="1" sz="2000">
              <a:solidFill>
                <a:srgbClr val="407AAA"/>
              </a:solidFill>
            </a:endParaRPr>
          </a:p>
          <a:p>
            <a:pPr lvl="0">
              <a:defRPr sz="1800"/>
            </a:pPr>
            <a:r>
              <a:rPr sz="1400"/>
              <a:t>Director of Analytics Technology </a:t>
            </a:r>
          </a:p>
        </p:txBody>
      </p:sp>
      <p:sp>
        <p:nvSpPr>
          <p:cNvPr id="38" name="Shape 38"/>
          <p:cNvSpPr/>
          <p:nvPr/>
        </p:nvSpPr>
        <p:spPr>
          <a:xfrm>
            <a:off x="364274" y="3771255"/>
            <a:ext cx="313156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000">
                <a:solidFill>
                  <a:srgbClr val="407AAA"/>
                </a:solidFill>
              </a:rPr>
              <a:t>Elan Kriegel, </a:t>
            </a:r>
            <a:endParaRPr b="1" sz="2000">
              <a:solidFill>
                <a:srgbClr val="407AAA"/>
              </a:solidFill>
            </a:endParaRPr>
          </a:p>
          <a:p>
            <a:pPr lvl="0">
              <a:defRPr sz="1800"/>
            </a:pPr>
            <a:r>
              <a:rPr sz="1400"/>
              <a:t>Battleground States Analytics Director</a:t>
            </a:r>
          </a:p>
        </p:txBody>
      </p:sp>
      <p:sp>
        <p:nvSpPr>
          <p:cNvPr id="39" name="Shape 39"/>
          <p:cNvSpPr/>
          <p:nvPr/>
        </p:nvSpPr>
        <p:spPr>
          <a:xfrm>
            <a:off x="1064361" y="4738773"/>
            <a:ext cx="1731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000">
                <a:solidFill>
                  <a:srgbClr val="407AAA"/>
                </a:solidFill>
              </a:rPr>
              <a:t>Dan Porter, </a:t>
            </a:r>
            <a:endParaRPr b="1" sz="2000">
              <a:solidFill>
                <a:srgbClr val="407AAA"/>
              </a:solidFill>
            </a:endParaRPr>
          </a:p>
          <a:p>
            <a:pPr lvl="0">
              <a:defRPr sz="1800"/>
            </a:pPr>
            <a:r>
              <a:rPr sz="1400"/>
              <a:t>Director of Modeling</a:t>
            </a:r>
          </a:p>
        </p:txBody>
      </p:sp>
      <p:sp>
        <p:nvSpPr>
          <p:cNvPr id="40" name="Shape 40"/>
          <p:cNvSpPr/>
          <p:nvPr/>
        </p:nvSpPr>
        <p:spPr>
          <a:xfrm>
            <a:off x="568388" y="5706291"/>
            <a:ext cx="27233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000">
                <a:solidFill>
                  <a:srgbClr val="407AAA"/>
                </a:solidFill>
              </a:rPr>
              <a:t>Erek Dyskant, </a:t>
            </a:r>
            <a:endParaRPr b="1" sz="2000">
              <a:solidFill>
                <a:srgbClr val="407AAA"/>
              </a:solidFill>
            </a:endParaRPr>
          </a:p>
          <a:p>
            <a:pPr lvl="0">
              <a:defRPr sz="1800"/>
            </a:pPr>
            <a:r>
              <a:rPr sz="1400"/>
              <a:t>Analytics Technology Team Lead</a:t>
            </a:r>
          </a:p>
        </p:txBody>
      </p:sp>
      <p:sp>
        <p:nvSpPr>
          <p:cNvPr id="41" name="Shape 41"/>
          <p:cNvSpPr/>
          <p:nvPr/>
        </p:nvSpPr>
        <p:spPr>
          <a:xfrm>
            <a:off x="969582" y="6673809"/>
            <a:ext cx="19209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000">
                <a:solidFill>
                  <a:srgbClr val="407AAA"/>
                </a:solidFill>
              </a:rPr>
              <a:t>Erin Hartman, </a:t>
            </a:r>
            <a:endParaRPr b="1" sz="2000">
              <a:solidFill>
                <a:srgbClr val="407AAA"/>
              </a:solidFill>
            </a:endParaRPr>
          </a:p>
          <a:p>
            <a:pPr lvl="0">
              <a:defRPr sz="1800"/>
            </a:pPr>
            <a:r>
              <a:rPr sz="1400"/>
              <a:t>Director of Polling </a:t>
            </a:r>
          </a:p>
        </p:txBody>
      </p:sp>
      <p:sp>
        <p:nvSpPr>
          <p:cNvPr id="42" name="Shape 42"/>
          <p:cNvSpPr/>
          <p:nvPr/>
        </p:nvSpPr>
        <p:spPr>
          <a:xfrm>
            <a:off x="687491" y="7641327"/>
            <a:ext cx="24851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000">
                <a:solidFill>
                  <a:srgbClr val="407AAA"/>
                </a:solidFill>
              </a:rPr>
              <a:t>Matthew Holleque, </a:t>
            </a:r>
            <a:endParaRPr b="1" sz="2000">
              <a:solidFill>
                <a:srgbClr val="407AAA"/>
              </a:solidFill>
            </a:endParaRPr>
          </a:p>
          <a:p>
            <a:pPr lvl="0">
              <a:defRPr sz="1800"/>
            </a:pPr>
            <a:r>
              <a:rPr sz="1400"/>
              <a:t>Deputy Director of Modeling</a:t>
            </a:r>
          </a:p>
        </p:txBody>
      </p:sp>
      <p:sp>
        <p:nvSpPr>
          <p:cNvPr id="43" name="Shape 43"/>
          <p:cNvSpPr/>
          <p:nvPr/>
        </p:nvSpPr>
        <p:spPr>
          <a:xfrm>
            <a:off x="4031310" y="4169259"/>
            <a:ext cx="8674784" cy="325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600"/>
              <a:t>We build customized solutions to fit our clients’ needs. We deploy innovative statistical</a:t>
            </a:r>
            <a:endParaRPr sz="2600"/>
          </a:p>
          <a:p>
            <a:pPr lvl="0" algn="l">
              <a:defRPr sz="1800"/>
            </a:pPr>
            <a:endParaRPr sz="2600"/>
          </a:p>
          <a:p>
            <a:pPr lvl="0" algn="l">
              <a:defRPr sz="1800"/>
            </a:pPr>
            <a:r>
              <a:rPr sz="2600"/>
              <a:t>techniques, experiments, and software engineering to maximize the ability of organizations to </a:t>
            </a:r>
            <a:endParaRPr sz="2600"/>
          </a:p>
          <a:p>
            <a:pPr lvl="0" algn="l">
              <a:defRPr sz="1800"/>
            </a:pPr>
            <a:endParaRPr sz="2600"/>
          </a:p>
          <a:p>
            <a:pPr lvl="0" algn="l">
              <a:defRPr sz="1800"/>
            </a:pPr>
            <a:r>
              <a:rPr sz="2600"/>
              <a:t>deliver products and services to specific customers, donors, and voters.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p>
            <a:pPr lvl="0">
              <a:defRPr b="0" cap="none" sz="1800"/>
            </a:pPr>
            <a:r>
              <a:rPr b="1" cap="all" sz="5000"/>
              <a:t>What We Do</a:t>
            </a:r>
          </a:p>
        </p:txBody>
      </p:sp>
      <p:sp>
        <p:nvSpPr>
          <p:cNvPr id="46" name="Shape 46"/>
          <p:cNvSpPr/>
          <p:nvPr/>
        </p:nvSpPr>
        <p:spPr>
          <a:xfrm>
            <a:off x="624657" y="2898843"/>
            <a:ext cx="3716325" cy="469901"/>
          </a:xfrm>
          <a:prstGeom prst="rect">
            <a:avLst/>
          </a:prstGeom>
          <a:solidFill>
            <a:srgbClr val="407AAA"/>
          </a:solidFill>
          <a:ln w="12700">
            <a:miter lim="400000"/>
          </a:ln>
        </p:spPr>
        <p:txBody>
          <a:bodyPr lIns="0" tIns="0" rIns="0" bIns="0" anchor="ctr"/>
          <a:lstStyle/>
          <a:p>
            <a:pPr lvl="0">
              <a:defRPr sz="2400">
                <a:solidFill>
                  <a:srgbClr val="FFFFFF"/>
                </a:solidFill>
              </a:defRPr>
            </a:pPr>
          </a:p>
        </p:txBody>
      </p:sp>
      <p:sp>
        <p:nvSpPr>
          <p:cNvPr id="47" name="Shape 47"/>
          <p:cNvSpPr/>
          <p:nvPr/>
        </p:nvSpPr>
        <p:spPr>
          <a:xfrm>
            <a:off x="1467937" y="2955993"/>
            <a:ext cx="20297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FFFFFF"/>
                </a:solidFill>
              </a:defRPr>
            </a:lvl1pPr>
          </a:lstStyle>
          <a:p>
            <a:pPr lvl="0">
              <a:defRPr sz="1800">
                <a:solidFill>
                  <a:srgbClr val="000000"/>
                </a:solidFill>
              </a:defRPr>
            </a:pPr>
            <a:r>
              <a:rPr sz="1700">
                <a:solidFill>
                  <a:srgbClr val="FFFFFF"/>
                </a:solidFill>
              </a:rPr>
              <a:t>Predictive Modeling</a:t>
            </a:r>
          </a:p>
        </p:txBody>
      </p:sp>
      <p:sp>
        <p:nvSpPr>
          <p:cNvPr id="48" name="Shape 48"/>
          <p:cNvSpPr/>
          <p:nvPr/>
        </p:nvSpPr>
        <p:spPr>
          <a:xfrm>
            <a:off x="4644237" y="2898843"/>
            <a:ext cx="3716326" cy="469901"/>
          </a:xfrm>
          <a:prstGeom prst="rect">
            <a:avLst/>
          </a:prstGeom>
          <a:solidFill>
            <a:srgbClr val="407AAA"/>
          </a:solidFill>
          <a:ln w="12700">
            <a:miter lim="400000"/>
          </a:ln>
        </p:spPr>
        <p:txBody>
          <a:bodyPr lIns="0" tIns="0" rIns="0" bIns="0" anchor="ctr"/>
          <a:lstStyle/>
          <a:p>
            <a:pPr lvl="0">
              <a:defRPr sz="2400">
                <a:solidFill>
                  <a:srgbClr val="FFFFFF"/>
                </a:solidFill>
              </a:defRPr>
            </a:pPr>
          </a:p>
        </p:txBody>
      </p:sp>
      <p:sp>
        <p:nvSpPr>
          <p:cNvPr id="49" name="Shape 49"/>
          <p:cNvSpPr/>
          <p:nvPr/>
        </p:nvSpPr>
        <p:spPr>
          <a:xfrm>
            <a:off x="8663817" y="2898843"/>
            <a:ext cx="3716326" cy="469901"/>
          </a:xfrm>
          <a:prstGeom prst="rect">
            <a:avLst/>
          </a:prstGeom>
          <a:solidFill>
            <a:srgbClr val="407AAA"/>
          </a:solidFill>
          <a:ln w="12700">
            <a:miter lim="400000"/>
          </a:ln>
        </p:spPr>
        <p:txBody>
          <a:bodyPr lIns="0" tIns="0" rIns="0" bIns="0" anchor="ctr"/>
          <a:lstStyle/>
          <a:p>
            <a:pPr lvl="0">
              <a:defRPr sz="2400">
                <a:solidFill>
                  <a:srgbClr val="FFFFFF"/>
                </a:solidFill>
              </a:defRPr>
            </a:pPr>
          </a:p>
        </p:txBody>
      </p:sp>
      <p:sp>
        <p:nvSpPr>
          <p:cNvPr id="50" name="Shape 50"/>
          <p:cNvSpPr/>
          <p:nvPr/>
        </p:nvSpPr>
        <p:spPr>
          <a:xfrm>
            <a:off x="4663427" y="2955993"/>
            <a:ext cx="367794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FFFFFF"/>
                </a:solidFill>
              </a:defRPr>
            </a:lvl1pPr>
          </a:lstStyle>
          <a:p>
            <a:pPr lvl="0">
              <a:defRPr sz="1800">
                <a:solidFill>
                  <a:srgbClr val="000000"/>
                </a:solidFill>
              </a:defRPr>
            </a:pPr>
            <a:r>
              <a:rPr sz="1700">
                <a:solidFill>
                  <a:srgbClr val="FFFFFF"/>
                </a:solidFill>
              </a:rPr>
              <a:t>Data Integration/Strategic Consulting</a:t>
            </a:r>
          </a:p>
        </p:txBody>
      </p:sp>
      <p:sp>
        <p:nvSpPr>
          <p:cNvPr id="51" name="Shape 51"/>
          <p:cNvSpPr/>
          <p:nvPr/>
        </p:nvSpPr>
        <p:spPr>
          <a:xfrm>
            <a:off x="8663817" y="2955993"/>
            <a:ext cx="3716326"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700">
                <a:solidFill>
                  <a:srgbClr val="FFFFFF"/>
                </a:solidFill>
              </a:defRPr>
            </a:lvl1pPr>
          </a:lstStyle>
          <a:p>
            <a:pPr lvl="0">
              <a:defRPr sz="1800">
                <a:solidFill>
                  <a:srgbClr val="000000"/>
                </a:solidFill>
              </a:defRPr>
            </a:pPr>
            <a:r>
              <a:rPr sz="1700">
                <a:solidFill>
                  <a:srgbClr val="FFFFFF"/>
                </a:solidFill>
              </a:rPr>
              <a:t>Experiment-based Messaging</a:t>
            </a:r>
          </a:p>
        </p:txBody>
      </p:sp>
      <p:sp>
        <p:nvSpPr>
          <p:cNvPr id="52" name="Shape 52"/>
          <p:cNvSpPr/>
          <p:nvPr/>
        </p:nvSpPr>
        <p:spPr>
          <a:xfrm>
            <a:off x="624657" y="3611636"/>
            <a:ext cx="3716325"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lvl="0"/>
            <a:r>
              <a:t>We use cutting-edge analytics to predict which individuals to contact and which messages mobilize them to acXon, enabling our clients to run outreach campaigns more efficiently.</a:t>
            </a:r>
          </a:p>
        </p:txBody>
      </p:sp>
      <p:sp>
        <p:nvSpPr>
          <p:cNvPr id="53" name="Shape 53"/>
          <p:cNvSpPr/>
          <p:nvPr/>
        </p:nvSpPr>
        <p:spPr>
          <a:xfrm>
            <a:off x="624657" y="5854780"/>
            <a:ext cx="3716325" cy="469901"/>
          </a:xfrm>
          <a:prstGeom prst="rect">
            <a:avLst/>
          </a:prstGeom>
          <a:solidFill>
            <a:srgbClr val="407AAA"/>
          </a:solidFill>
          <a:ln w="12700">
            <a:miter lim="400000"/>
          </a:ln>
        </p:spPr>
        <p:txBody>
          <a:bodyPr lIns="0" tIns="0" rIns="0" bIns="0" anchor="ctr"/>
          <a:lstStyle/>
          <a:p>
            <a:pPr lvl="0">
              <a:defRPr sz="2400">
                <a:solidFill>
                  <a:srgbClr val="FFFFFF"/>
                </a:solidFill>
              </a:defRPr>
            </a:pPr>
          </a:p>
        </p:txBody>
      </p:sp>
      <p:sp>
        <p:nvSpPr>
          <p:cNvPr id="54" name="Shape 54"/>
          <p:cNvSpPr/>
          <p:nvPr/>
        </p:nvSpPr>
        <p:spPr>
          <a:xfrm>
            <a:off x="1238112" y="5911930"/>
            <a:ext cx="248941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FFFFFF"/>
                </a:solidFill>
              </a:defRPr>
            </a:lvl1pPr>
          </a:lstStyle>
          <a:p>
            <a:pPr lvl="0">
              <a:defRPr sz="1800">
                <a:solidFill>
                  <a:srgbClr val="000000"/>
                </a:solidFill>
              </a:defRPr>
            </a:pPr>
            <a:r>
              <a:rPr sz="1700">
                <a:solidFill>
                  <a:srgbClr val="FFFFFF"/>
                </a:solidFill>
              </a:rPr>
              <a:t>Paid-Media Optimization</a:t>
            </a:r>
          </a:p>
        </p:txBody>
      </p:sp>
      <p:sp>
        <p:nvSpPr>
          <p:cNvPr id="55" name="Shape 55"/>
          <p:cNvSpPr/>
          <p:nvPr/>
        </p:nvSpPr>
        <p:spPr>
          <a:xfrm>
            <a:off x="624657" y="6510422"/>
            <a:ext cx="3716325"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lvl="0"/>
            <a:r>
              <a:t>Using set-top box data, we optimize paid advertising dollars by identifying the most cost-effective stations and programming to reach key audiences.</a:t>
            </a:r>
          </a:p>
        </p:txBody>
      </p:sp>
      <p:sp>
        <p:nvSpPr>
          <p:cNvPr id="56" name="Shape 56"/>
          <p:cNvSpPr/>
          <p:nvPr/>
        </p:nvSpPr>
        <p:spPr>
          <a:xfrm>
            <a:off x="4644237" y="3611636"/>
            <a:ext cx="3716326" cy="205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lvl="0"/>
            <a:r>
              <a:t>We help organizations create a single, unified database that consolidates relevant internal and external data. We also help our clients interpret data and incorporate analytics products into their strategic plans.</a:t>
            </a:r>
          </a:p>
        </p:txBody>
      </p:sp>
      <p:sp>
        <p:nvSpPr>
          <p:cNvPr id="57" name="Shape 57"/>
          <p:cNvSpPr/>
          <p:nvPr/>
        </p:nvSpPr>
        <p:spPr>
          <a:xfrm>
            <a:off x="8663817" y="3611636"/>
            <a:ext cx="3716326"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lvl="0"/>
            <a:r>
              <a:t>We conduct large-scale experiments to test the efficacy of our clients’ messaging on recipients.</a:t>
            </a:r>
          </a:p>
        </p:txBody>
      </p:sp>
      <p:sp>
        <p:nvSpPr>
          <p:cNvPr id="58" name="Shape 58"/>
          <p:cNvSpPr/>
          <p:nvPr/>
        </p:nvSpPr>
        <p:spPr>
          <a:xfrm>
            <a:off x="4644237" y="5854780"/>
            <a:ext cx="3716326" cy="469901"/>
          </a:xfrm>
          <a:prstGeom prst="rect">
            <a:avLst/>
          </a:prstGeom>
          <a:solidFill>
            <a:srgbClr val="407AAA"/>
          </a:solidFill>
          <a:ln w="12700">
            <a:miter lim="400000"/>
          </a:ln>
        </p:spPr>
        <p:txBody>
          <a:bodyPr lIns="0" tIns="0" rIns="0" bIns="0" anchor="ctr"/>
          <a:lstStyle/>
          <a:p>
            <a:pPr lvl="0">
              <a:defRPr sz="2400">
                <a:solidFill>
                  <a:srgbClr val="FFFFFF"/>
                </a:solidFill>
              </a:defRPr>
            </a:pPr>
          </a:p>
        </p:txBody>
      </p:sp>
      <p:sp>
        <p:nvSpPr>
          <p:cNvPr id="59" name="Shape 59"/>
          <p:cNvSpPr/>
          <p:nvPr/>
        </p:nvSpPr>
        <p:spPr>
          <a:xfrm>
            <a:off x="5689492" y="5911930"/>
            <a:ext cx="162581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FFFFFF"/>
                </a:solidFill>
              </a:defRPr>
            </a:lvl1pPr>
          </a:lstStyle>
          <a:p>
            <a:pPr lvl="0">
              <a:defRPr sz="1800">
                <a:solidFill>
                  <a:srgbClr val="000000"/>
                </a:solidFill>
              </a:defRPr>
            </a:pPr>
            <a:r>
              <a:rPr sz="1700">
                <a:solidFill>
                  <a:srgbClr val="FFFFFF"/>
                </a:solidFill>
              </a:rPr>
              <a:t>Polling Analysis</a:t>
            </a:r>
          </a:p>
        </p:txBody>
      </p:sp>
      <p:sp>
        <p:nvSpPr>
          <p:cNvPr id="60" name="Shape 60"/>
          <p:cNvSpPr/>
          <p:nvPr/>
        </p:nvSpPr>
        <p:spPr>
          <a:xfrm>
            <a:off x="4644237" y="6510422"/>
            <a:ext cx="3716326"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lvl="0"/>
            <a:r>
              <a:t>We provide polling analysis to monitor changes in public opinion and assess outreach success.</a:t>
            </a:r>
          </a:p>
        </p:txBody>
      </p:sp>
      <p:sp>
        <p:nvSpPr>
          <p:cNvPr id="61" name="Shape 61"/>
          <p:cNvSpPr/>
          <p:nvPr/>
        </p:nvSpPr>
        <p:spPr>
          <a:xfrm>
            <a:off x="8663817" y="5854780"/>
            <a:ext cx="3716326" cy="469901"/>
          </a:xfrm>
          <a:prstGeom prst="rect">
            <a:avLst/>
          </a:prstGeom>
          <a:solidFill>
            <a:srgbClr val="407AAA"/>
          </a:solidFill>
          <a:ln w="12700">
            <a:miter lim="400000"/>
          </a:ln>
        </p:spPr>
        <p:txBody>
          <a:bodyPr lIns="0" tIns="0" rIns="0" bIns="0" anchor="ctr"/>
          <a:lstStyle/>
          <a:p>
            <a:pPr lvl="0">
              <a:defRPr sz="2400">
                <a:solidFill>
                  <a:srgbClr val="FFFFFF"/>
                </a:solidFill>
              </a:defRPr>
            </a:pPr>
          </a:p>
        </p:txBody>
      </p:sp>
      <p:sp>
        <p:nvSpPr>
          <p:cNvPr id="62" name="Shape 62"/>
          <p:cNvSpPr/>
          <p:nvPr/>
        </p:nvSpPr>
        <p:spPr>
          <a:xfrm>
            <a:off x="9482917" y="5911930"/>
            <a:ext cx="2078127"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FFFFFF"/>
                </a:solidFill>
              </a:defRPr>
            </a:lvl1pPr>
          </a:lstStyle>
          <a:p>
            <a:pPr lvl="0">
              <a:defRPr sz="1800">
                <a:solidFill>
                  <a:srgbClr val="000000"/>
                </a:solidFill>
              </a:defRPr>
            </a:pPr>
            <a:r>
              <a:rPr sz="1700">
                <a:solidFill>
                  <a:srgbClr val="FFFFFF"/>
                </a:solidFill>
              </a:rPr>
              <a:t>Geospatial Products</a:t>
            </a:r>
          </a:p>
        </p:txBody>
      </p:sp>
      <p:sp>
        <p:nvSpPr>
          <p:cNvPr id="63" name="Shape 63"/>
          <p:cNvSpPr/>
          <p:nvPr/>
        </p:nvSpPr>
        <p:spPr>
          <a:xfrm>
            <a:off x="8663817" y="6510422"/>
            <a:ext cx="3716326"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lvl="0"/>
            <a:r>
              <a:t>We build map-based applications and provide real-time geospatial information to facilitate data-informed decisions.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b="0" cap="none" sz="1800"/>
            </a:pPr>
            <a:r>
              <a:rPr b="1" cap="all" sz="5000"/>
              <a:t>Case Studies</a:t>
            </a:r>
          </a:p>
        </p:txBody>
      </p:sp>
      <p:sp>
        <p:nvSpPr>
          <p:cNvPr id="66" name="Shape 66"/>
          <p:cNvSpPr/>
          <p:nvPr/>
        </p:nvSpPr>
        <p:spPr>
          <a:xfrm>
            <a:off x="648658" y="2643964"/>
            <a:ext cx="1040131" cy="457201"/>
          </a:xfrm>
          <a:prstGeom prst="rect">
            <a:avLst/>
          </a:prstGeom>
          <a:solidFill>
            <a:srgbClr val="407AAA"/>
          </a:solidFill>
          <a:ln w="50800">
            <a:solidFill>
              <a:srgbClr val="407AAA"/>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spcBef>
                <a:spcPts val="100"/>
              </a:spcBef>
              <a:defRPr cap="all" sz="2000">
                <a:solidFill>
                  <a:srgbClr val="FFFFFF"/>
                </a:solidFill>
              </a:defRPr>
            </a:lvl1pPr>
          </a:lstStyle>
          <a:p>
            <a:pPr lvl="0">
              <a:defRPr cap="none" sz="1800">
                <a:solidFill>
                  <a:srgbClr val="000000"/>
                </a:solidFill>
              </a:defRPr>
            </a:pPr>
            <a:r>
              <a:rPr cap="all" sz="2000">
                <a:solidFill>
                  <a:srgbClr val="FFFFFF"/>
                </a:solidFill>
              </a:rPr>
              <a:t>Client</a:t>
            </a:r>
          </a:p>
        </p:txBody>
      </p:sp>
      <p:sp>
        <p:nvSpPr>
          <p:cNvPr id="67" name="Shape 67"/>
          <p:cNvSpPr/>
          <p:nvPr/>
        </p:nvSpPr>
        <p:spPr>
          <a:xfrm>
            <a:off x="648658" y="4060899"/>
            <a:ext cx="1294131" cy="457201"/>
          </a:xfrm>
          <a:prstGeom prst="rect">
            <a:avLst/>
          </a:prstGeom>
          <a:solidFill>
            <a:srgbClr val="407AAA"/>
          </a:solidFill>
          <a:ln w="50800">
            <a:solidFill>
              <a:srgbClr val="407AAA"/>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spcBef>
                <a:spcPts val="100"/>
              </a:spcBef>
              <a:defRPr cap="all" sz="2000">
                <a:solidFill>
                  <a:srgbClr val="FFFFFF"/>
                </a:solidFill>
              </a:defRPr>
            </a:lvl1pPr>
          </a:lstStyle>
          <a:p>
            <a:pPr lvl="0">
              <a:defRPr cap="none" sz="1800">
                <a:solidFill>
                  <a:srgbClr val="000000"/>
                </a:solidFill>
              </a:defRPr>
            </a:pPr>
            <a:r>
              <a:rPr cap="all" sz="2000">
                <a:solidFill>
                  <a:srgbClr val="FFFFFF"/>
                </a:solidFill>
              </a:rPr>
              <a:t>Project</a:t>
            </a:r>
          </a:p>
        </p:txBody>
      </p:sp>
      <p:sp>
        <p:nvSpPr>
          <p:cNvPr id="68" name="Shape 68"/>
          <p:cNvSpPr/>
          <p:nvPr/>
        </p:nvSpPr>
        <p:spPr>
          <a:xfrm>
            <a:off x="648658" y="5739765"/>
            <a:ext cx="1689355" cy="457201"/>
          </a:xfrm>
          <a:prstGeom prst="rect">
            <a:avLst/>
          </a:prstGeom>
          <a:solidFill>
            <a:srgbClr val="407AAA"/>
          </a:solidFill>
          <a:ln w="50800">
            <a:solidFill>
              <a:srgbClr val="407AAA"/>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spcBef>
                <a:spcPts val="100"/>
              </a:spcBef>
              <a:defRPr cap="all" sz="2000">
                <a:solidFill>
                  <a:srgbClr val="FFFFFF"/>
                </a:solidFill>
              </a:defRPr>
            </a:lvl1pPr>
          </a:lstStyle>
          <a:p>
            <a:pPr lvl="0">
              <a:defRPr cap="none" sz="1800">
                <a:solidFill>
                  <a:srgbClr val="000000"/>
                </a:solidFill>
              </a:defRPr>
            </a:pPr>
            <a:r>
              <a:rPr cap="all" sz="2000">
                <a:solidFill>
                  <a:srgbClr val="FFFFFF"/>
                </a:solidFill>
              </a:rPr>
              <a:t>Highlights</a:t>
            </a:r>
          </a:p>
        </p:txBody>
      </p:sp>
      <p:sp>
        <p:nvSpPr>
          <p:cNvPr id="69" name="Shape 69"/>
          <p:cNvSpPr/>
          <p:nvPr/>
        </p:nvSpPr>
        <p:spPr>
          <a:xfrm>
            <a:off x="623258" y="3272532"/>
            <a:ext cx="2991335"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700"/>
            </a:lvl1pPr>
          </a:lstStyle>
          <a:p>
            <a:pPr lvl="0">
              <a:defRPr sz="1800"/>
            </a:pPr>
            <a:r>
              <a:rPr sz="1700"/>
              <a:t>Major	Progressive Non-Profit</a:t>
            </a:r>
          </a:p>
        </p:txBody>
      </p:sp>
      <p:sp>
        <p:nvSpPr>
          <p:cNvPr id="70" name="Shape 70"/>
          <p:cNvSpPr/>
          <p:nvPr/>
        </p:nvSpPr>
        <p:spPr>
          <a:xfrm>
            <a:off x="623258" y="4671998"/>
            <a:ext cx="2991334"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700"/>
            </a:lvl1pPr>
          </a:lstStyle>
          <a:p>
            <a:pPr lvl="0">
              <a:defRPr sz="1800"/>
            </a:pPr>
            <a:r>
              <a:rPr sz="1700"/>
              <a:t>Lorem ipsum dolor sit amet, consectetuer adipiscing elit.</a:t>
            </a:r>
          </a:p>
        </p:txBody>
      </p:sp>
      <p:sp>
        <p:nvSpPr>
          <p:cNvPr id="71" name="Shape 71"/>
          <p:cNvSpPr/>
          <p:nvPr/>
        </p:nvSpPr>
        <p:spPr>
          <a:xfrm>
            <a:off x="4685000" y="2618564"/>
            <a:ext cx="7760581" cy="543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000"/>
            </a:lvl1pPr>
          </a:lstStyle>
          <a:p>
            <a:pPr lvl="0">
              <a:defRPr sz="1800"/>
            </a:pPr>
            <a:r>
              <a:rPr sz="2000"/>
              <a:t>Working with a prominent non-profit client, we modeled donors who were likely to give a donation after receiving a piece of mail. The client wanted to narrow down a list of 1.5 million to only the top 190,000 people who were the most likely to donate. The mail campaign that utilized our model to find the most profitable targets performed 32% better than the previous comparable mailing. In addition, BlueLabs worked with this client in their telemarketing fundraising efforts. BlueLabs was able to dynamically update the telemarketing model during the campaign, allowing for rapid adjustment to the client's program based on our analysis. We were also able to suggest a high or a low ask to make on the call, optimizing caller’s time and maximizing the non-profit’s ask.</a:t>
            </a:r>
          </a:p>
        </p:txBody>
      </p:sp>
      <p:sp>
        <p:nvSpPr>
          <p:cNvPr id="72" name="Shape 72"/>
          <p:cNvSpPr/>
          <p:nvPr/>
        </p:nvSpPr>
        <p:spPr>
          <a:xfrm>
            <a:off x="623258" y="6428564"/>
            <a:ext cx="2991334"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222250" indent="-222250" algn="l">
              <a:buSzPct val="75000"/>
              <a:buChar char="•"/>
              <a:defRPr sz="1800"/>
            </a:pPr>
            <a:r>
              <a:rPr sz="1700"/>
              <a:t>Lorem ipsum dolor sit amet, </a:t>
            </a:r>
            <a:endParaRPr sz="1700"/>
          </a:p>
          <a:p>
            <a:pPr lvl="0" marL="222250" indent="-222250" algn="l">
              <a:buSzPct val="75000"/>
              <a:buChar char="•"/>
              <a:defRPr sz="1800"/>
            </a:pPr>
            <a:r>
              <a:rPr sz="1700"/>
              <a:t>consectetuer adipiscing elit.</a:t>
            </a:r>
            <a:endParaRPr sz="1700"/>
          </a:p>
          <a:p>
            <a:pPr lvl="0" marL="222250" indent="-222250" algn="l">
              <a:buSzPct val="75000"/>
              <a:buChar char="•"/>
              <a:defRPr sz="1800"/>
            </a:pPr>
            <a:r>
              <a:rPr sz="1700"/>
              <a:t>Lorem ipsum dolor sit amet, </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prstGeom prst="rect">
            <a:avLst/>
          </a:prstGeom>
        </p:spPr>
        <p:txBody>
          <a:bodyPr/>
          <a:lstStyle/>
          <a:p>
            <a:pPr lvl="0">
              <a:defRPr b="0" cap="none" sz="1800"/>
            </a:pPr>
            <a:r>
              <a:rPr b="1" cap="all" sz="5000"/>
              <a:t>Case Studies</a:t>
            </a:r>
          </a:p>
        </p:txBody>
      </p:sp>
      <p:sp>
        <p:nvSpPr>
          <p:cNvPr id="75" name="Shape 75"/>
          <p:cNvSpPr/>
          <p:nvPr/>
        </p:nvSpPr>
        <p:spPr>
          <a:xfrm>
            <a:off x="648658" y="2643964"/>
            <a:ext cx="1040131" cy="457201"/>
          </a:xfrm>
          <a:prstGeom prst="rect">
            <a:avLst/>
          </a:prstGeom>
          <a:solidFill>
            <a:srgbClr val="407AAA"/>
          </a:solidFill>
          <a:ln w="50800">
            <a:solidFill>
              <a:srgbClr val="407AAA"/>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spcBef>
                <a:spcPts val="100"/>
              </a:spcBef>
              <a:defRPr cap="all" sz="2000">
                <a:solidFill>
                  <a:srgbClr val="FFFFFF"/>
                </a:solidFill>
              </a:defRPr>
            </a:lvl1pPr>
          </a:lstStyle>
          <a:p>
            <a:pPr lvl="0">
              <a:defRPr cap="none" sz="1800">
                <a:solidFill>
                  <a:srgbClr val="000000"/>
                </a:solidFill>
              </a:defRPr>
            </a:pPr>
            <a:r>
              <a:rPr cap="all" sz="2000">
                <a:solidFill>
                  <a:srgbClr val="FFFFFF"/>
                </a:solidFill>
              </a:rPr>
              <a:t>Client</a:t>
            </a:r>
          </a:p>
        </p:txBody>
      </p:sp>
      <p:sp>
        <p:nvSpPr>
          <p:cNvPr id="76" name="Shape 76"/>
          <p:cNvSpPr/>
          <p:nvPr/>
        </p:nvSpPr>
        <p:spPr>
          <a:xfrm>
            <a:off x="648658" y="4060899"/>
            <a:ext cx="1294131" cy="457201"/>
          </a:xfrm>
          <a:prstGeom prst="rect">
            <a:avLst/>
          </a:prstGeom>
          <a:solidFill>
            <a:srgbClr val="407AAA"/>
          </a:solidFill>
          <a:ln w="50800">
            <a:solidFill>
              <a:srgbClr val="407AAA"/>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spcBef>
                <a:spcPts val="100"/>
              </a:spcBef>
              <a:defRPr cap="all" sz="2000">
                <a:solidFill>
                  <a:srgbClr val="FFFFFF"/>
                </a:solidFill>
              </a:defRPr>
            </a:lvl1pPr>
          </a:lstStyle>
          <a:p>
            <a:pPr lvl="0">
              <a:defRPr cap="none" sz="1800">
                <a:solidFill>
                  <a:srgbClr val="000000"/>
                </a:solidFill>
              </a:defRPr>
            </a:pPr>
            <a:r>
              <a:rPr cap="all" sz="2000">
                <a:solidFill>
                  <a:srgbClr val="FFFFFF"/>
                </a:solidFill>
              </a:rPr>
              <a:t>Project</a:t>
            </a:r>
          </a:p>
        </p:txBody>
      </p:sp>
      <p:sp>
        <p:nvSpPr>
          <p:cNvPr id="77" name="Shape 77"/>
          <p:cNvSpPr/>
          <p:nvPr/>
        </p:nvSpPr>
        <p:spPr>
          <a:xfrm>
            <a:off x="648658" y="5739765"/>
            <a:ext cx="1689355" cy="457201"/>
          </a:xfrm>
          <a:prstGeom prst="rect">
            <a:avLst/>
          </a:prstGeom>
          <a:solidFill>
            <a:srgbClr val="407AAA"/>
          </a:solidFill>
          <a:ln w="50800">
            <a:solidFill>
              <a:srgbClr val="407AAA"/>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spcBef>
                <a:spcPts val="100"/>
              </a:spcBef>
              <a:defRPr cap="all" sz="2000">
                <a:solidFill>
                  <a:srgbClr val="FFFFFF"/>
                </a:solidFill>
              </a:defRPr>
            </a:lvl1pPr>
          </a:lstStyle>
          <a:p>
            <a:pPr lvl="0">
              <a:defRPr cap="none" sz="1800">
                <a:solidFill>
                  <a:srgbClr val="000000"/>
                </a:solidFill>
              </a:defRPr>
            </a:pPr>
            <a:r>
              <a:rPr cap="all" sz="2000">
                <a:solidFill>
                  <a:srgbClr val="FFFFFF"/>
                </a:solidFill>
              </a:rPr>
              <a:t>Highlights</a:t>
            </a:r>
          </a:p>
        </p:txBody>
      </p:sp>
      <p:sp>
        <p:nvSpPr>
          <p:cNvPr id="78" name="Shape 78"/>
          <p:cNvSpPr/>
          <p:nvPr/>
        </p:nvSpPr>
        <p:spPr>
          <a:xfrm>
            <a:off x="623258" y="3145532"/>
            <a:ext cx="2991335"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700"/>
            </a:lvl1pPr>
          </a:lstStyle>
          <a:p>
            <a:pPr lvl="0">
              <a:defRPr sz="1800"/>
            </a:pPr>
            <a:r>
              <a:rPr sz="1700"/>
              <a:t>Camden Coalition of Healthcare Providers (CCHP)</a:t>
            </a:r>
          </a:p>
        </p:txBody>
      </p:sp>
      <p:sp>
        <p:nvSpPr>
          <p:cNvPr id="79" name="Shape 79"/>
          <p:cNvSpPr/>
          <p:nvPr/>
        </p:nvSpPr>
        <p:spPr>
          <a:xfrm>
            <a:off x="623258" y="4671998"/>
            <a:ext cx="2991334"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700"/>
            </a:lvl1pPr>
          </a:lstStyle>
          <a:p>
            <a:pPr lvl="0">
              <a:defRPr sz="1800"/>
            </a:pPr>
            <a:r>
              <a:rPr sz="1700"/>
              <a:t>Lorem ipsum dolor sit amet, consectetuer adipiscing elit.</a:t>
            </a:r>
          </a:p>
        </p:txBody>
      </p:sp>
      <p:sp>
        <p:nvSpPr>
          <p:cNvPr id="80" name="Shape 80"/>
          <p:cNvSpPr/>
          <p:nvPr/>
        </p:nvSpPr>
        <p:spPr>
          <a:xfrm>
            <a:off x="4685000" y="2618564"/>
            <a:ext cx="7760581" cy="543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000"/>
            </a:lvl1pPr>
          </a:lstStyle>
          <a:p>
            <a:pPr lvl="0">
              <a:defRPr sz="1800"/>
            </a:pPr>
            <a:r>
              <a:rPr sz="2000"/>
              <a:t>Camden Coalition of Healthcare Providers (CCHP) is a pioneer in identifying and helping super-utilizers—people with complex care needs who typically receive their care reactively in emergency rooms. The major hospitals in the Camden, NJ area securely send their electronic medical records to CCHP. CCHP engaged BlueLabs to integrate the data from hospitals into an analytics architecture that makes it easier to statistically predict patient outcomes and conduct randomized trials and longitudinal studies. With BlueLabs’ specialized statistical knowledge and data architecture expertise, CCHP can more easily identify super-utilizers and enroll them in preventive treatment programs to improve patient outcomes and reduce healthcare costs.</a:t>
            </a:r>
          </a:p>
        </p:txBody>
      </p:sp>
      <p:sp>
        <p:nvSpPr>
          <p:cNvPr id="81" name="Shape 81"/>
          <p:cNvSpPr/>
          <p:nvPr/>
        </p:nvSpPr>
        <p:spPr>
          <a:xfrm>
            <a:off x="623258" y="6428564"/>
            <a:ext cx="2991334"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222250" indent="-222250" algn="l">
              <a:buSzPct val="75000"/>
              <a:buChar char="•"/>
              <a:defRPr sz="1800"/>
            </a:pPr>
            <a:r>
              <a:rPr sz="1700"/>
              <a:t>Lorem ipsum dolor sit amet, </a:t>
            </a:r>
            <a:endParaRPr sz="1700"/>
          </a:p>
          <a:p>
            <a:pPr lvl="0" marL="222250" indent="-222250" algn="l">
              <a:buSzPct val="75000"/>
              <a:buChar char="•"/>
              <a:defRPr sz="1800"/>
            </a:pPr>
            <a:r>
              <a:rPr sz="1700"/>
              <a:t>consectetuer adipiscing elit.</a:t>
            </a:r>
            <a:endParaRPr sz="1700"/>
          </a:p>
          <a:p>
            <a:pPr lvl="0" marL="222250" indent="-222250" algn="l">
              <a:buSzPct val="75000"/>
              <a:buChar char="•"/>
              <a:defRPr sz="1800"/>
            </a:pPr>
            <a:r>
              <a:rPr sz="1700"/>
              <a:t>Lorem ipsum dolor sit amet, </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p>
            <a:pPr lvl="0">
              <a:defRPr b="0" cap="none" sz="1800"/>
            </a:pPr>
            <a:r>
              <a:rPr b="1" cap="all" sz="5000"/>
              <a:t>Our Clients</a:t>
            </a:r>
          </a:p>
        </p:txBody>
      </p:sp>
      <p:sp>
        <p:nvSpPr>
          <p:cNvPr id="84" name="Shape 84"/>
          <p:cNvSpPr/>
          <p:nvPr/>
        </p:nvSpPr>
        <p:spPr>
          <a:xfrm>
            <a:off x="1012099"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85" name="Shape 85"/>
          <p:cNvSpPr/>
          <p:nvPr/>
        </p:nvSpPr>
        <p:spPr>
          <a:xfrm>
            <a:off x="2571266"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86" name="Shape 86"/>
          <p:cNvSpPr/>
          <p:nvPr/>
        </p:nvSpPr>
        <p:spPr>
          <a:xfrm>
            <a:off x="4130432"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87" name="Shape 87"/>
          <p:cNvSpPr/>
          <p:nvPr/>
        </p:nvSpPr>
        <p:spPr>
          <a:xfrm>
            <a:off x="5689599"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88" name="Shape 88"/>
          <p:cNvSpPr/>
          <p:nvPr/>
        </p:nvSpPr>
        <p:spPr>
          <a:xfrm>
            <a:off x="7248766"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89" name="Shape 89"/>
          <p:cNvSpPr/>
          <p:nvPr/>
        </p:nvSpPr>
        <p:spPr>
          <a:xfrm>
            <a:off x="10722700"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90" name="Shape 90"/>
          <p:cNvSpPr/>
          <p:nvPr/>
        </p:nvSpPr>
        <p:spPr>
          <a:xfrm>
            <a:off x="8985733" y="2635029"/>
            <a:ext cx="1270001" cy="1270001"/>
          </a:xfrm>
          <a:prstGeom prst="rect">
            <a:avLst/>
          </a:prstGeom>
          <a:ln w="25400">
            <a:solidFill>
              <a:srgbClr val="85888D"/>
            </a:solidFill>
            <a:miter lim="400000"/>
          </a:ln>
        </p:spPr>
        <p:txBody>
          <a:bodyPr lIns="0" tIns="0" rIns="0" bIns="0" anchor="ctr"/>
          <a:lstStyle/>
          <a:p>
            <a:pPr lvl="0">
              <a:defRPr sz="2400"/>
            </a:pPr>
          </a:p>
        </p:txBody>
      </p:sp>
      <p:sp>
        <p:nvSpPr>
          <p:cNvPr id="91" name="Shape 91"/>
          <p:cNvSpPr/>
          <p:nvPr/>
        </p:nvSpPr>
        <p:spPr>
          <a:xfrm>
            <a:off x="1012099"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92" name="Shape 92"/>
          <p:cNvSpPr/>
          <p:nvPr/>
        </p:nvSpPr>
        <p:spPr>
          <a:xfrm>
            <a:off x="2571266"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93" name="Shape 93"/>
          <p:cNvSpPr/>
          <p:nvPr/>
        </p:nvSpPr>
        <p:spPr>
          <a:xfrm>
            <a:off x="4130432"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94" name="Shape 94"/>
          <p:cNvSpPr/>
          <p:nvPr/>
        </p:nvSpPr>
        <p:spPr>
          <a:xfrm>
            <a:off x="5689599"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95" name="Shape 95"/>
          <p:cNvSpPr/>
          <p:nvPr/>
        </p:nvSpPr>
        <p:spPr>
          <a:xfrm>
            <a:off x="7248766"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96" name="Shape 96"/>
          <p:cNvSpPr/>
          <p:nvPr/>
        </p:nvSpPr>
        <p:spPr>
          <a:xfrm>
            <a:off x="10722700"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97" name="Shape 97"/>
          <p:cNvSpPr/>
          <p:nvPr/>
        </p:nvSpPr>
        <p:spPr>
          <a:xfrm>
            <a:off x="8985733" y="4378831"/>
            <a:ext cx="1270001" cy="1270001"/>
          </a:xfrm>
          <a:prstGeom prst="rect">
            <a:avLst/>
          </a:prstGeom>
          <a:ln w="25400">
            <a:solidFill>
              <a:srgbClr val="85888D"/>
            </a:solidFill>
            <a:miter lim="400000"/>
          </a:ln>
        </p:spPr>
        <p:txBody>
          <a:bodyPr lIns="0" tIns="0" rIns="0" bIns="0" anchor="ctr"/>
          <a:lstStyle/>
          <a:p>
            <a:pPr lvl="0">
              <a:defRPr sz="2400"/>
            </a:pPr>
          </a:p>
        </p:txBody>
      </p:sp>
      <p:sp>
        <p:nvSpPr>
          <p:cNvPr id="98" name="Shape 98"/>
          <p:cNvSpPr/>
          <p:nvPr/>
        </p:nvSpPr>
        <p:spPr>
          <a:xfrm>
            <a:off x="1012099"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99" name="Shape 99"/>
          <p:cNvSpPr/>
          <p:nvPr/>
        </p:nvSpPr>
        <p:spPr>
          <a:xfrm>
            <a:off x="2571266"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100" name="Shape 100"/>
          <p:cNvSpPr/>
          <p:nvPr/>
        </p:nvSpPr>
        <p:spPr>
          <a:xfrm>
            <a:off x="4130432"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101" name="Shape 101"/>
          <p:cNvSpPr/>
          <p:nvPr/>
        </p:nvSpPr>
        <p:spPr>
          <a:xfrm>
            <a:off x="5689599"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102" name="Shape 102"/>
          <p:cNvSpPr/>
          <p:nvPr/>
        </p:nvSpPr>
        <p:spPr>
          <a:xfrm>
            <a:off x="7248766"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103" name="Shape 103"/>
          <p:cNvSpPr/>
          <p:nvPr/>
        </p:nvSpPr>
        <p:spPr>
          <a:xfrm>
            <a:off x="10722700"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104" name="Shape 104"/>
          <p:cNvSpPr/>
          <p:nvPr/>
        </p:nvSpPr>
        <p:spPr>
          <a:xfrm>
            <a:off x="8985733" y="6122634"/>
            <a:ext cx="1270001" cy="1270001"/>
          </a:xfrm>
          <a:prstGeom prst="rect">
            <a:avLst/>
          </a:prstGeom>
          <a:ln w="25400">
            <a:solidFill>
              <a:srgbClr val="85888D"/>
            </a:solidFill>
            <a:miter lim="400000"/>
          </a:ln>
        </p:spPr>
        <p:txBody>
          <a:bodyPr lIns="0" tIns="0" rIns="0" bIns="0" anchor="ctr"/>
          <a:lstStyle/>
          <a:p>
            <a:pPr lvl="0">
              <a:defRPr sz="2400"/>
            </a:pPr>
          </a:p>
        </p:txBody>
      </p:sp>
      <p:sp>
        <p:nvSpPr>
          <p:cNvPr id="105" name="Shape 105"/>
          <p:cNvSpPr/>
          <p:nvPr/>
        </p:nvSpPr>
        <p:spPr>
          <a:xfrm>
            <a:off x="999399" y="7853737"/>
            <a:ext cx="11005546"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1600"/>
            </a:lvl1pPr>
          </a:lstStyle>
          <a:p>
            <a:pPr lvl="0">
              <a:defRPr i="0" sz="1800"/>
            </a:pPr>
            <a:r>
              <a:rPr i="1" sz="1600"/>
              <a:t>Since much of our work is under non-disclosure agreements, not all clients are shown. If you would like more information, please let us know and we can seek their permission. </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xfrm>
            <a:off x="570077" y="971483"/>
            <a:ext cx="5401887" cy="1513815"/>
          </a:xfrm>
          <a:prstGeom prst="rect">
            <a:avLst/>
          </a:prstGeom>
        </p:spPr>
        <p:txBody>
          <a:bodyPr/>
          <a:lstStyle/>
          <a:p>
            <a:pPr lvl="0">
              <a:defRPr b="0" cap="none" sz="1800"/>
            </a:pPr>
            <a:r>
              <a:rPr b="1" cap="all" sz="5000"/>
              <a:t>WE’d Love to hear from you</a:t>
            </a:r>
          </a:p>
        </p:txBody>
      </p:sp>
      <p:sp>
        <p:nvSpPr>
          <p:cNvPr id="108" name="Shape 108"/>
          <p:cNvSpPr/>
          <p:nvPr/>
        </p:nvSpPr>
        <p:spPr>
          <a:xfrm>
            <a:off x="3875329" y="3276600"/>
            <a:ext cx="5254142" cy="320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nSpc>
                <a:spcPct val="120000"/>
              </a:lnSpc>
              <a:defRPr sz="1800"/>
            </a:pPr>
            <a:r>
              <a:rPr b="1" cap="all" sz="5000">
                <a:solidFill>
                  <a:srgbClr val="407AAA"/>
                </a:solidFill>
              </a:rPr>
              <a:t>Mickey Mouse</a:t>
            </a:r>
            <a:endParaRPr b="1" cap="all" sz="5000">
              <a:solidFill>
                <a:srgbClr val="407AAA"/>
              </a:solidFill>
            </a:endParaRPr>
          </a:p>
          <a:p>
            <a:pPr lvl="0">
              <a:lnSpc>
                <a:spcPct val="150000"/>
              </a:lnSpc>
              <a:defRPr sz="1800"/>
            </a:pPr>
            <a:r>
              <a:rPr sz="3600"/>
              <a:t>Chief Mousing Officer</a:t>
            </a:r>
            <a:endParaRPr sz="3600"/>
          </a:p>
          <a:p>
            <a:pPr lvl="0">
              <a:lnSpc>
                <a:spcPct val="150000"/>
              </a:lnSpc>
              <a:defRPr sz="1800"/>
            </a:pPr>
            <a:r>
              <a:rPr sz="3600" u="sng">
                <a:hlinkClick r:id="rId2" invalidUrl="" action="" tgtFrame="" tooltip="" history="1" highlightClick="0" endSnd="0"/>
              </a:rPr>
              <a:t>mickey@bluelabs.com</a:t>
            </a:r>
            <a:endParaRPr sz="3600"/>
          </a:p>
          <a:p>
            <a:pPr lvl="0">
              <a:lnSpc>
                <a:spcPct val="150000"/>
              </a:lnSpc>
              <a:defRPr sz="1800"/>
            </a:pPr>
            <a:r>
              <a:rPr sz="3600"/>
              <a:t>202-123-4567</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4.png"/></Relationships>

</file>

<file path=ppt/theme/_rels/theme2.xml.rels><?xml version="1.0" encoding="UTF-8" standalone="yes"?><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eravek"/>
        <a:ea typeface="Seravek"/>
        <a:cs typeface="Seravek"/>
      </a:majorFont>
      <a:minorFont>
        <a:latin typeface="Seravek"/>
        <a:ea typeface="Seravek"/>
        <a:cs typeface="Serave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eravek"/>
        <a:ea typeface="Seravek"/>
        <a:cs typeface="Seravek"/>
      </a:majorFont>
      <a:minorFont>
        <a:latin typeface="Seravek"/>
        <a:ea typeface="Seravek"/>
        <a:cs typeface="Serave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