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Helvetica Light"/>
        <a:ea typeface="Helvetica Light"/>
        <a:cs typeface="Helvetica Light"/>
        <a:sym typeface="Helvetica Light"/>
      </a:defRPr>
    </a:lvl1pPr>
    <a:lvl2pPr indent="228600" algn="ctr" defTabSz="584200">
      <a:defRPr sz="3600">
        <a:latin typeface="Helvetica Light"/>
        <a:ea typeface="Helvetica Light"/>
        <a:cs typeface="Helvetica Light"/>
        <a:sym typeface="Helvetica Light"/>
      </a:defRPr>
    </a:lvl2pPr>
    <a:lvl3pPr indent="457200" algn="ctr" defTabSz="584200">
      <a:defRPr sz="3600">
        <a:latin typeface="Helvetica Light"/>
        <a:ea typeface="Helvetica Light"/>
        <a:cs typeface="Helvetica Light"/>
        <a:sym typeface="Helvetica Light"/>
      </a:defRPr>
    </a:lvl3pPr>
    <a:lvl4pPr indent="685800" algn="ctr" defTabSz="584200">
      <a:defRPr sz="3600">
        <a:latin typeface="Helvetica Light"/>
        <a:ea typeface="Helvetica Light"/>
        <a:cs typeface="Helvetica Light"/>
        <a:sym typeface="Helvetica Light"/>
      </a:defRPr>
    </a:lvl4pPr>
    <a:lvl5pPr indent="914400" algn="ctr" defTabSz="584200">
      <a:defRPr sz="3600">
        <a:latin typeface="Helvetica Light"/>
        <a:ea typeface="Helvetica Light"/>
        <a:cs typeface="Helvetica Light"/>
        <a:sym typeface="Helvetica Light"/>
      </a:defRPr>
    </a:lvl5pPr>
    <a:lvl6pPr indent="1143000" algn="ctr" defTabSz="584200">
      <a:defRPr sz="3600">
        <a:latin typeface="Helvetica Light"/>
        <a:ea typeface="Helvetica Light"/>
        <a:cs typeface="Helvetica Light"/>
        <a:sym typeface="Helvetica Light"/>
      </a:defRPr>
    </a:lvl6pPr>
    <a:lvl7pPr indent="1371600" algn="ctr" defTabSz="584200">
      <a:defRPr sz="3600">
        <a:latin typeface="Helvetica Light"/>
        <a:ea typeface="Helvetica Light"/>
        <a:cs typeface="Helvetica Light"/>
        <a:sym typeface="Helvetica Light"/>
      </a:defRPr>
    </a:lvl7pPr>
    <a:lvl8pPr indent="1600200" algn="ctr" defTabSz="584200">
      <a:defRPr sz="3600">
        <a:latin typeface="Helvetica Light"/>
        <a:ea typeface="Helvetica Light"/>
        <a:cs typeface="Helvetica Light"/>
        <a:sym typeface="Helvetica Light"/>
      </a:defRPr>
    </a:lvl8pPr>
    <a:lvl9pPr indent="1828800" algn="ctr" defTabSz="584200">
      <a:defRPr sz="3600">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Light"/>
          <a:ea typeface="Helvetica Light"/>
          <a:cs typeface="Helvetica Light"/>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Light"/>
          <a:ea typeface="Helvetica Light"/>
          <a:cs typeface="Helvetica Light"/>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0365C0"/>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9" name="Shape 9"/>
          <p:cNvSpPr/>
          <p:nvPr>
            <p:ph type="title"/>
          </p:nvPr>
        </p:nvSpPr>
        <p:spPr>
          <a:xfrm>
            <a:off x="360908" y="1756833"/>
            <a:ext cx="9428758" cy="4624124"/>
          </a:xfrm>
          <a:prstGeom prst="rect">
            <a:avLst/>
          </a:prstGeom>
        </p:spPr>
        <p:txBody>
          <a:bodyPr anchor="b"/>
          <a:lstStyle>
            <a:lvl1pPr>
              <a:defRPr sz="10000"/>
            </a:lvl1pPr>
          </a:lstStyle>
          <a:p>
            <a:pPr lvl="0">
              <a:defRPr b="0" cap="none" sz="1800"/>
            </a:pPr>
            <a:r>
              <a:rPr b="1" cap="all" sz="10000"/>
              <a:t>Title Text</a:t>
            </a:r>
          </a:p>
        </p:txBody>
      </p:sp>
      <p:sp>
        <p:nvSpPr>
          <p:cNvPr id="10" name="Shape 10"/>
          <p:cNvSpPr/>
          <p:nvPr>
            <p:ph type="body" idx="1"/>
          </p:nvPr>
        </p:nvSpPr>
        <p:spPr>
          <a:xfrm>
            <a:off x="360908" y="6380956"/>
            <a:ext cx="10464801" cy="1130301"/>
          </a:xfrm>
          <a:prstGeom prst="rect">
            <a:avLst/>
          </a:prstGeom>
        </p:spPr>
        <p:txBody>
          <a:bodyPr anchor="t"/>
          <a:lstStyle>
            <a:lvl1pPr marL="0" indent="0" defTabSz="457200">
              <a:spcBef>
                <a:spcPts val="0"/>
              </a:spcBef>
              <a:buSzTx/>
              <a:buNone/>
              <a:defRPr sz="3200"/>
            </a:lvl1pPr>
            <a:lvl2pPr marL="0" indent="228600" defTabSz="457200">
              <a:spcBef>
                <a:spcPts val="0"/>
              </a:spcBef>
              <a:buSzTx/>
              <a:buNone/>
              <a:defRPr sz="3200"/>
            </a:lvl2pPr>
            <a:lvl3pPr marL="0" indent="457200" defTabSz="457200">
              <a:spcBef>
                <a:spcPts val="0"/>
              </a:spcBef>
              <a:buSzTx/>
              <a:buNone/>
              <a:defRPr sz="3200"/>
            </a:lvl3pPr>
            <a:lvl4pPr marL="0" indent="685800" defTabSz="457200">
              <a:spcBef>
                <a:spcPts val="0"/>
              </a:spcBef>
              <a:buSzTx/>
              <a:buNone/>
              <a:defRPr sz="3200"/>
            </a:lvl4pPr>
            <a:lvl5pPr marL="0" indent="914400" defTabSz="457200">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lvl1pPr algn="ctr">
              <a:lnSpc>
                <a:spcPct val="100000"/>
              </a:lnSpc>
              <a:defRPr sz="10000"/>
            </a:lvl1pPr>
          </a:lstStyle>
          <a:p>
            <a:pPr lvl="0">
              <a:defRPr b="0" cap="none" sz="1800"/>
            </a:pPr>
            <a:r>
              <a:rPr b="1" cap="all" sz="10000"/>
              <a:t>Title Text</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4" name="Shape 14"/>
          <p:cNvSpPr/>
          <p:nvPr/>
        </p:nvSpPr>
        <p:spPr>
          <a:xfrm>
            <a:off x="12700" y="12700"/>
            <a:ext cx="12979400" cy="9728201"/>
          </a:xfrm>
          <a:prstGeom prst="rect">
            <a:avLst/>
          </a:prstGeom>
          <a:solidFill>
            <a:srgbClr val="EBEBEB">
              <a:alpha val="39000"/>
            </a:srgbClr>
          </a:solidFill>
          <a:ln w="12700">
            <a:miter lim="400000"/>
          </a:ln>
        </p:spPr>
        <p:txBody>
          <a:bodyPr lIns="0" tIns="0" rIns="0" bIns="0" anchor="ctr"/>
          <a:lstStyle/>
          <a:p>
            <a:pPr lvl="0">
              <a:defRPr sz="2400"/>
            </a:pPr>
          </a:p>
        </p:txBody>
      </p:sp>
      <p:sp>
        <p:nvSpPr>
          <p:cNvPr id="15" name="Shape 15"/>
          <p:cNvSpPr/>
          <p:nvPr/>
        </p:nvSpPr>
        <p:spPr>
          <a:xfrm>
            <a:off x="12700" y="12700"/>
            <a:ext cx="4018611" cy="9728201"/>
          </a:xfrm>
          <a:prstGeom prst="rect">
            <a:avLst/>
          </a:prstGeom>
          <a:blipFill>
            <a:blip r:embed="rId2"/>
          </a:blipFill>
          <a:ln w="12700">
            <a:miter lim="400000"/>
          </a:ln>
        </p:spPr>
        <p:txBody>
          <a:bodyPr lIns="0" tIns="0" rIns="0" bIns="0" anchor="ctr"/>
          <a:lstStyle/>
          <a:p>
            <a:pPr lvl="0">
              <a:defRPr sz="2400"/>
            </a:pPr>
          </a:p>
        </p:txBody>
      </p:sp>
      <p:sp>
        <p:nvSpPr>
          <p:cNvPr id="16" name="Shape 16"/>
          <p:cNvSpPr/>
          <p:nvPr/>
        </p:nvSpPr>
        <p:spPr>
          <a:xfrm>
            <a:off x="-139700" y="1174683"/>
            <a:ext cx="659044" cy="282444"/>
          </a:xfrm>
          <a:prstGeom prst="rect">
            <a:avLst/>
          </a:prstGeom>
          <a:blipFill>
            <a:blip r:embed="rId3"/>
          </a:blipFill>
          <a:ln w="12700">
            <a:miter lim="400000"/>
          </a:ln>
        </p:spPr>
        <p:txBody>
          <a:bodyPr lIns="0" tIns="0" rIns="0" bIns="0" anchor="ctr"/>
          <a:lstStyle/>
          <a:p>
            <a:pPr lvl="0">
              <a:defRPr sz="2400">
                <a:solidFill>
                  <a:srgbClr val="FFFFFF"/>
                </a:solidFill>
              </a:defRPr>
            </a:pPr>
          </a:p>
        </p:txBody>
      </p:sp>
      <p:pic>
        <p:nvPicPr>
          <p:cNvPr id="17" name="bluelabs-logo-large-blue.png"/>
          <p:cNvPicPr/>
          <p:nvPr/>
        </p:nvPicPr>
        <p:blipFill>
          <a:blip r:embed="rId4">
            <a:extLst/>
          </a:blip>
          <a:stretch>
            <a:fillRect/>
          </a:stretch>
        </p:blipFill>
        <p:spPr>
          <a:xfrm>
            <a:off x="12700" y="8574969"/>
            <a:ext cx="4018611" cy="1165931"/>
          </a:xfrm>
          <a:prstGeom prst="rect">
            <a:avLst/>
          </a:prstGeom>
          <a:ln w="12700">
            <a:miter lim="400000"/>
          </a:ln>
        </p:spPr>
      </p:pic>
      <p:sp>
        <p:nvSpPr>
          <p:cNvPr id="18" name="Shape 18"/>
          <p:cNvSpPr/>
          <p:nvPr>
            <p:ph type="title"/>
          </p:nvPr>
        </p:nvSpPr>
        <p:spPr>
          <a:prstGeom prst="rect">
            <a:avLst/>
          </a:prstGeom>
        </p:spPr>
        <p:txBody>
          <a:bodyPr/>
          <a:lstStyle/>
          <a:p>
            <a:pPr lvl="0">
              <a:defRPr b="0" cap="none" sz="1800"/>
            </a:pPr>
            <a:r>
              <a:rPr b="1" cap="all" sz="5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b="0" cap="none" sz="1800"/>
            </a:pPr>
            <a:r>
              <a:rPr b="1" cap="all" sz="5000"/>
              <a:t>Title Text</a:t>
            </a:r>
          </a:p>
        </p:txBody>
      </p:sp>
      <p:sp>
        <p:nvSpPr>
          <p:cNvPr id="21" name="Shape 21"/>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3" name="Shape 23"/>
          <p:cNvSpPr/>
          <p:nvPr>
            <p:ph type="title"/>
          </p:nvPr>
        </p:nvSpPr>
        <p:spPr>
          <a:prstGeom prst="rect">
            <a:avLst/>
          </a:prstGeom>
        </p:spPr>
        <p:txBody>
          <a:bodyPr/>
          <a:lstStyle/>
          <a:p>
            <a:pPr lvl="0">
              <a:defRPr b="0" cap="none" sz="1800"/>
            </a:pPr>
            <a:r>
              <a:rPr b="1" cap="all" sz="5000"/>
              <a:t>Title Text</a:t>
            </a:r>
          </a:p>
        </p:txBody>
      </p:sp>
      <p:sp>
        <p:nvSpPr>
          <p:cNvPr id="24" name="Shape 24"/>
          <p:cNvSpPr/>
          <p:nvPr>
            <p:ph type="body" idx="1"/>
          </p:nvPr>
        </p:nvSpPr>
        <p:spPr>
          <a:xfrm>
            <a:off x="1092200" y="2603500"/>
            <a:ext cx="5334000" cy="3904787"/>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6" name="Shape 26"/>
          <p:cNvSpPr/>
          <p:nvPr>
            <p:ph type="body" idx="1"/>
          </p:nvPr>
        </p:nvSpPr>
        <p:spPr>
          <a:xfrm>
            <a:off x="952500" y="1844608"/>
            <a:ext cx="11099800" cy="5131926"/>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2700" y="12700"/>
            <a:ext cx="12979400" cy="9728201"/>
          </a:xfrm>
          <a:prstGeom prst="rect">
            <a:avLst/>
          </a:prstGeom>
          <a:solidFill>
            <a:srgbClr val="EBEBEB">
              <a:alpha val="39000"/>
            </a:srgbClr>
          </a:solidFill>
          <a:ln w="12700">
            <a:miter lim="400000"/>
          </a:ln>
        </p:spPr>
        <p:txBody>
          <a:bodyPr lIns="0" tIns="0" rIns="0" bIns="0" anchor="ctr"/>
          <a:lstStyle/>
          <a:p>
            <a:pPr lvl="0">
              <a:defRPr sz="2400"/>
            </a:pPr>
          </a:p>
        </p:txBody>
      </p:sp>
      <p:sp>
        <p:nvSpPr>
          <p:cNvPr id="3" name="Shape 3"/>
          <p:cNvSpPr/>
          <p:nvPr/>
        </p:nvSpPr>
        <p:spPr>
          <a:xfrm>
            <a:off x="12700" y="12700"/>
            <a:ext cx="4018611" cy="9728201"/>
          </a:xfrm>
          <a:prstGeom prst="rect">
            <a:avLst/>
          </a:prstGeom>
          <a:blipFill>
            <a:blip r:embed="rId2"/>
          </a:blipFill>
          <a:ln w="12700">
            <a:miter lim="400000"/>
          </a:ln>
        </p:spPr>
        <p:txBody>
          <a:bodyPr lIns="0" tIns="0" rIns="0" bIns="0" anchor="ctr"/>
          <a:lstStyle/>
          <a:p>
            <a:pPr lvl="0">
              <a:defRPr sz="2400"/>
            </a:pPr>
          </a:p>
        </p:txBody>
      </p:sp>
      <p:pic>
        <p:nvPicPr>
          <p:cNvPr id="4" name="bluelabs-logo-large-blue.png"/>
          <p:cNvPicPr/>
          <p:nvPr/>
        </p:nvPicPr>
        <p:blipFill>
          <a:blip r:embed="rId3">
            <a:extLst/>
          </a:blip>
          <a:stretch>
            <a:fillRect/>
          </a:stretch>
        </p:blipFill>
        <p:spPr>
          <a:xfrm>
            <a:off x="12700" y="8574969"/>
            <a:ext cx="4018611" cy="1165931"/>
          </a:xfrm>
          <a:prstGeom prst="rect">
            <a:avLst/>
          </a:prstGeom>
          <a:ln w="12700">
            <a:miter lim="400000"/>
          </a:ln>
        </p:spPr>
      </p:pic>
      <p:sp>
        <p:nvSpPr>
          <p:cNvPr id="5" name="Shape 5"/>
          <p:cNvSpPr/>
          <p:nvPr/>
        </p:nvSpPr>
        <p:spPr>
          <a:xfrm>
            <a:off x="-139700" y="1174683"/>
            <a:ext cx="659044" cy="282444"/>
          </a:xfrm>
          <a:prstGeom prst="rect">
            <a:avLst/>
          </a:prstGeom>
          <a:blipFill>
            <a:blip r:embed="rId4"/>
          </a:blipFill>
          <a:ln w="12700">
            <a:miter lim="400000"/>
          </a:ln>
        </p:spPr>
        <p:txBody>
          <a:bodyPr lIns="0" tIns="0" rIns="0" bIns="0" anchor="ctr"/>
          <a:lstStyle/>
          <a:p>
            <a:pPr lvl="0">
              <a:defRPr sz="2400">
                <a:solidFill>
                  <a:srgbClr val="FFFFFF"/>
                </a:solidFill>
              </a:defRPr>
            </a:pPr>
          </a:p>
        </p:txBody>
      </p:sp>
      <p:sp>
        <p:nvSpPr>
          <p:cNvPr id="6" name="Shape 6"/>
          <p:cNvSpPr/>
          <p:nvPr>
            <p:ph type="title"/>
          </p:nvPr>
        </p:nvSpPr>
        <p:spPr>
          <a:xfrm>
            <a:off x="570077" y="971483"/>
            <a:ext cx="2991335" cy="1513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b="0" cap="none" sz="1800"/>
            </a:pPr>
            <a:r>
              <a:rPr b="1" cap="all" sz="5000"/>
              <a:t>Title Text</a:t>
            </a:r>
          </a:p>
        </p:txBody>
      </p:sp>
      <p:sp>
        <p:nvSpPr>
          <p:cNvPr id="7" name="Shape 7"/>
          <p:cNvSpPr/>
          <p:nvPr>
            <p:ph type="body" idx="1"/>
          </p:nvPr>
        </p:nvSpPr>
        <p:spPr>
          <a:xfrm>
            <a:off x="952500" y="2086613"/>
            <a:ext cx="11099800" cy="628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transition spd="med" advClick="1"/>
  <p:txStyles>
    <p:titleStyle>
      <a:lvl1pPr defTabSz="584200">
        <a:lnSpc>
          <a:spcPct val="80000"/>
        </a:lnSpc>
        <a:defRPr b="1" cap="all" sz="5000">
          <a:latin typeface="+mn-lt"/>
          <a:ea typeface="+mn-ea"/>
          <a:cs typeface="+mn-cs"/>
          <a:sym typeface="Seravek"/>
        </a:defRPr>
      </a:lvl1pPr>
      <a:lvl2pPr indent="228600" defTabSz="584200">
        <a:lnSpc>
          <a:spcPct val="80000"/>
        </a:lnSpc>
        <a:defRPr b="1" cap="all" sz="5000">
          <a:latin typeface="+mn-lt"/>
          <a:ea typeface="+mn-ea"/>
          <a:cs typeface="+mn-cs"/>
          <a:sym typeface="Seravek"/>
        </a:defRPr>
      </a:lvl2pPr>
      <a:lvl3pPr indent="457200" defTabSz="584200">
        <a:lnSpc>
          <a:spcPct val="80000"/>
        </a:lnSpc>
        <a:defRPr b="1" cap="all" sz="5000">
          <a:latin typeface="+mn-lt"/>
          <a:ea typeface="+mn-ea"/>
          <a:cs typeface="+mn-cs"/>
          <a:sym typeface="Seravek"/>
        </a:defRPr>
      </a:lvl3pPr>
      <a:lvl4pPr indent="685800" defTabSz="584200">
        <a:lnSpc>
          <a:spcPct val="80000"/>
        </a:lnSpc>
        <a:defRPr b="1" cap="all" sz="5000">
          <a:latin typeface="+mn-lt"/>
          <a:ea typeface="+mn-ea"/>
          <a:cs typeface="+mn-cs"/>
          <a:sym typeface="Seravek"/>
        </a:defRPr>
      </a:lvl4pPr>
      <a:lvl5pPr indent="914400" defTabSz="584200">
        <a:lnSpc>
          <a:spcPct val="80000"/>
        </a:lnSpc>
        <a:defRPr b="1" cap="all" sz="5000">
          <a:latin typeface="+mn-lt"/>
          <a:ea typeface="+mn-ea"/>
          <a:cs typeface="+mn-cs"/>
          <a:sym typeface="Seravek"/>
        </a:defRPr>
      </a:lvl5pPr>
      <a:lvl6pPr indent="1143000" defTabSz="584200">
        <a:lnSpc>
          <a:spcPct val="80000"/>
        </a:lnSpc>
        <a:defRPr b="1" cap="all" sz="5000">
          <a:latin typeface="+mn-lt"/>
          <a:ea typeface="+mn-ea"/>
          <a:cs typeface="+mn-cs"/>
          <a:sym typeface="Seravek"/>
        </a:defRPr>
      </a:lvl6pPr>
      <a:lvl7pPr indent="1371600" defTabSz="584200">
        <a:lnSpc>
          <a:spcPct val="80000"/>
        </a:lnSpc>
        <a:defRPr b="1" cap="all" sz="5000">
          <a:latin typeface="+mn-lt"/>
          <a:ea typeface="+mn-ea"/>
          <a:cs typeface="+mn-cs"/>
          <a:sym typeface="Seravek"/>
        </a:defRPr>
      </a:lvl7pPr>
      <a:lvl8pPr indent="1600200" defTabSz="584200">
        <a:lnSpc>
          <a:spcPct val="80000"/>
        </a:lnSpc>
        <a:defRPr b="1" cap="all" sz="5000">
          <a:latin typeface="+mn-lt"/>
          <a:ea typeface="+mn-ea"/>
          <a:cs typeface="+mn-cs"/>
          <a:sym typeface="Seravek"/>
        </a:defRPr>
      </a:lvl8pPr>
      <a:lvl9pPr indent="1828800" defTabSz="584200">
        <a:lnSpc>
          <a:spcPct val="80000"/>
        </a:lnSpc>
        <a:defRPr b="1" cap="all" sz="5000">
          <a:latin typeface="+mn-lt"/>
          <a:ea typeface="+mn-ea"/>
          <a:cs typeface="+mn-cs"/>
          <a:sym typeface="Seravek"/>
        </a:defRPr>
      </a:lvl9pPr>
    </p:titleStyle>
    <p:bodyStyle>
      <a:lvl1pPr marL="444500" indent="-444500" defTabSz="584200">
        <a:spcBef>
          <a:spcPts val="4200"/>
        </a:spcBef>
        <a:buSzPct val="75000"/>
        <a:buChar char="•"/>
        <a:defRPr sz="3600">
          <a:latin typeface="Helvetica Light"/>
          <a:ea typeface="Helvetica Light"/>
          <a:cs typeface="Helvetica Light"/>
          <a:sym typeface="Helvetica Light"/>
        </a:defRPr>
      </a:lvl1pPr>
      <a:lvl2pPr marL="889000" indent="-444500" defTabSz="584200">
        <a:spcBef>
          <a:spcPts val="4200"/>
        </a:spcBef>
        <a:buSzPct val="75000"/>
        <a:buChar char="•"/>
        <a:defRPr sz="3600">
          <a:latin typeface="Helvetica Light"/>
          <a:ea typeface="Helvetica Light"/>
          <a:cs typeface="Helvetica Light"/>
          <a:sym typeface="Helvetica Light"/>
        </a:defRPr>
      </a:lvl2pPr>
      <a:lvl3pPr marL="1333500" indent="-444500" defTabSz="584200">
        <a:spcBef>
          <a:spcPts val="4200"/>
        </a:spcBef>
        <a:buSzPct val="75000"/>
        <a:buChar char="•"/>
        <a:defRPr sz="3600">
          <a:latin typeface="Helvetica Light"/>
          <a:ea typeface="Helvetica Light"/>
          <a:cs typeface="Helvetica Light"/>
          <a:sym typeface="Helvetica Light"/>
        </a:defRPr>
      </a:lvl3pPr>
      <a:lvl4pPr marL="1778000" indent="-444500" defTabSz="584200">
        <a:spcBef>
          <a:spcPts val="4200"/>
        </a:spcBef>
        <a:buSzPct val="75000"/>
        <a:buChar char="•"/>
        <a:defRPr sz="3600">
          <a:latin typeface="Helvetica Light"/>
          <a:ea typeface="Helvetica Light"/>
          <a:cs typeface="Helvetica Light"/>
          <a:sym typeface="Helvetica Light"/>
        </a:defRPr>
      </a:lvl4pPr>
      <a:lvl5pPr marL="2222500" indent="-444500" defTabSz="584200">
        <a:spcBef>
          <a:spcPts val="4200"/>
        </a:spcBef>
        <a:buSzPct val="75000"/>
        <a:buChar char="•"/>
        <a:defRPr sz="3600">
          <a:latin typeface="Helvetica Light"/>
          <a:ea typeface="Helvetica Light"/>
          <a:cs typeface="Helvetica Light"/>
          <a:sym typeface="Helvetica Light"/>
        </a:defRPr>
      </a:lvl5pPr>
      <a:lvl6pPr marL="2667000" indent="-444500" defTabSz="584200">
        <a:spcBef>
          <a:spcPts val="4200"/>
        </a:spcBef>
        <a:buSzPct val="75000"/>
        <a:buChar char="•"/>
        <a:defRPr sz="3600">
          <a:latin typeface="Helvetica Light"/>
          <a:ea typeface="Helvetica Light"/>
          <a:cs typeface="Helvetica Light"/>
          <a:sym typeface="Helvetica Light"/>
        </a:defRPr>
      </a:lvl6pPr>
      <a:lvl7pPr marL="3111500" indent="-444500" defTabSz="584200">
        <a:spcBef>
          <a:spcPts val="4200"/>
        </a:spcBef>
        <a:buSzPct val="75000"/>
        <a:buChar char="•"/>
        <a:defRPr sz="3600">
          <a:latin typeface="Helvetica Light"/>
          <a:ea typeface="Helvetica Light"/>
          <a:cs typeface="Helvetica Light"/>
          <a:sym typeface="Helvetica Light"/>
        </a:defRPr>
      </a:lvl7pPr>
      <a:lvl8pPr marL="3556000" indent="-444500" defTabSz="584200">
        <a:spcBef>
          <a:spcPts val="4200"/>
        </a:spcBef>
        <a:buSzPct val="75000"/>
        <a:buChar char="•"/>
        <a:defRPr sz="3600">
          <a:latin typeface="Helvetica Light"/>
          <a:ea typeface="Helvetica Light"/>
          <a:cs typeface="Helvetica Light"/>
          <a:sym typeface="Helvetica Light"/>
        </a:defRPr>
      </a:lvl8pPr>
      <a:lvl9pPr marL="4000500" indent="-444500" defTabSz="584200">
        <a:spcBef>
          <a:spcPts val="4200"/>
        </a:spcBef>
        <a:buSzPct val="75000"/>
        <a:buChar char="•"/>
        <a:defRPr sz="3600">
          <a:latin typeface="Helvetica Light"/>
          <a:ea typeface="Helvetica Light"/>
          <a:cs typeface="Helvetica Light"/>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mailto:mickey@bluelabs.com"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defTabSz="502412">
              <a:defRPr b="0" cap="none" sz="1800"/>
            </a:pPr>
            <a:r>
              <a:rPr b="1" cap="all" sz="8600"/>
              <a:t>Awesome Client,</a:t>
            </a:r>
            <a:endParaRPr b="1" cap="all" sz="8600"/>
          </a:p>
          <a:p>
            <a:pPr lvl="0" defTabSz="502412">
              <a:defRPr b="0" cap="none" sz="1800"/>
            </a:pPr>
            <a:r>
              <a:rPr b="1" cap="all" sz="8600">
                <a:solidFill>
                  <a:srgbClr val="407AAA"/>
                </a:solidFill>
              </a:rPr>
              <a:t>Data Analytics Proposal</a:t>
            </a:r>
          </a:p>
        </p:txBody>
      </p:sp>
      <p:sp>
        <p:nvSpPr>
          <p:cNvPr id="33" name="Shape 33"/>
          <p:cNvSpPr/>
          <p:nvPr>
            <p:ph type="body" idx="1"/>
          </p:nvPr>
        </p:nvSpPr>
        <p:spPr>
          <a:prstGeom prst="rect">
            <a:avLst/>
          </a:prstGeom>
        </p:spPr>
        <p:txBody>
          <a:bodyPr/>
          <a:lstStyle/>
          <a:p>
            <a:pPr lvl="0">
              <a:defRPr sz="1800"/>
            </a:pPr>
            <a:r>
              <a:rPr sz="3200"/>
              <a:t>April 22nd, 2014</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idx="4294967295"/>
          </p:nvPr>
        </p:nvSpPr>
        <p:spPr>
          <a:xfrm>
            <a:off x="570077" y="971483"/>
            <a:ext cx="5401887" cy="1513815"/>
          </a:xfrm>
          <a:prstGeom prst="rect">
            <a:avLst/>
          </a:prstGeom>
        </p:spPr>
        <p:txBody>
          <a:bodyPr/>
          <a:lstStyle/>
          <a:p>
            <a:pPr lvl="0">
              <a:defRPr b="0" cap="none" sz="1800"/>
            </a:pPr>
            <a:r>
              <a:rPr b="1" cap="all" sz="5000"/>
              <a:t>WE’d Love to hear from you</a:t>
            </a:r>
          </a:p>
        </p:txBody>
      </p:sp>
      <p:sp>
        <p:nvSpPr>
          <p:cNvPr id="105" name="Shape 105"/>
          <p:cNvSpPr/>
          <p:nvPr/>
        </p:nvSpPr>
        <p:spPr>
          <a:xfrm>
            <a:off x="3875329" y="3276600"/>
            <a:ext cx="5254142" cy="320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nSpc>
                <a:spcPct val="120000"/>
              </a:lnSpc>
              <a:defRPr sz="1800"/>
            </a:pPr>
            <a:r>
              <a:rPr b="1" cap="all" sz="5000">
                <a:solidFill>
                  <a:srgbClr val="407AAA"/>
                </a:solidFill>
              </a:rPr>
              <a:t>Mickey Mouse</a:t>
            </a:r>
            <a:endParaRPr b="1" cap="all" sz="5000">
              <a:solidFill>
                <a:srgbClr val="407AAA"/>
              </a:solidFill>
            </a:endParaRPr>
          </a:p>
          <a:p>
            <a:pPr lvl="0">
              <a:lnSpc>
                <a:spcPct val="150000"/>
              </a:lnSpc>
              <a:defRPr sz="1800"/>
            </a:pPr>
            <a:r>
              <a:rPr sz="3600"/>
              <a:t>Chief Mousing Officer</a:t>
            </a:r>
            <a:endParaRPr sz="3600"/>
          </a:p>
          <a:p>
            <a:pPr lvl="0">
              <a:lnSpc>
                <a:spcPct val="150000"/>
              </a:lnSpc>
              <a:defRPr sz="1800"/>
            </a:pPr>
            <a:r>
              <a:rPr sz="3600" u="sng">
                <a:hlinkClick r:id="rId2" invalidUrl="" action="" tgtFrame="" tooltip="" history="1" highlightClick="0" endSnd="0"/>
              </a:rPr>
              <a:t>mickey@bluelabs.com</a:t>
            </a:r>
            <a:endParaRPr sz="3600"/>
          </a:p>
          <a:p>
            <a:pPr lvl="0">
              <a:lnSpc>
                <a:spcPct val="150000"/>
              </a:lnSpc>
              <a:defRPr sz="1800"/>
            </a:pPr>
            <a:r>
              <a:rPr sz="3600"/>
              <a:t>202-123-4567</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xfrm>
            <a:off x="570077" y="971483"/>
            <a:ext cx="3295804" cy="688844"/>
          </a:xfrm>
          <a:prstGeom prst="rect">
            <a:avLst/>
          </a:prstGeom>
        </p:spPr>
        <p:txBody>
          <a:bodyPr/>
          <a:lstStyle>
            <a:lvl1pPr>
              <a:defRPr sz="3400"/>
            </a:lvl1pPr>
          </a:lstStyle>
          <a:p>
            <a:pPr lvl="0">
              <a:defRPr b="0" cap="none" sz="1800"/>
            </a:pPr>
            <a:r>
              <a:rPr b="1" cap="all" sz="3400"/>
              <a:t>Introduction</a:t>
            </a:r>
          </a:p>
        </p:txBody>
      </p:sp>
      <p:sp>
        <p:nvSpPr>
          <p:cNvPr id="36" name="Shape 36"/>
          <p:cNvSpPr/>
          <p:nvPr/>
        </p:nvSpPr>
        <p:spPr>
          <a:xfrm>
            <a:off x="691525" y="2197100"/>
            <a:ext cx="11621750" cy="538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700"/>
              <a:t>Dear Contact and Awesome Client Team,</a:t>
            </a:r>
            <a:endParaRPr sz="2700"/>
          </a:p>
          <a:p>
            <a:pPr lvl="0" algn="l">
              <a:defRPr sz="1800"/>
            </a:pPr>
            <a:endParaRPr sz="2700"/>
          </a:p>
          <a:p>
            <a:pPr lvl="0" algn="l" defTabSz="457200">
              <a:defRPr sz="1800"/>
            </a:pPr>
            <a:r>
              <a:rPr sz="2700">
                <a:solidFill>
                  <a:srgbClr val="343434"/>
                </a:solidFill>
              </a:rPr>
              <a:t>Lorem ipsum dolor sit amet, eum exerci nostro iudicabit an, ea his nusquam officiis persecuti. Posse laoreet urbanitas usu cu, id case oratio assueverit est, et eos everti euripidis. Ei sea cibo habeo maluisset, et sea utinam putant quaerendum. Mea voluptua nominati recteque cu, ei populo sadipscing nam, dico omnes verterem te qui. Minimum facilisi perpetua his cu, ad causae dolorum volutpat eum, quaeque reprimique sit et.</a:t>
            </a:r>
            <a:endParaRPr sz="2700">
              <a:solidFill>
                <a:srgbClr val="343434"/>
              </a:solidFill>
            </a:endParaRPr>
          </a:p>
          <a:p>
            <a:pPr lvl="0" algn="l" defTabSz="457200">
              <a:defRPr sz="1800"/>
            </a:pPr>
            <a:endParaRPr sz="2700">
              <a:solidFill>
                <a:srgbClr val="343434"/>
              </a:solidFill>
            </a:endParaRPr>
          </a:p>
          <a:p>
            <a:pPr lvl="0" algn="l" defTabSz="457200">
              <a:defRPr sz="1800"/>
            </a:pPr>
            <a:r>
              <a:rPr sz="2700">
                <a:solidFill>
                  <a:srgbClr val="343434"/>
                </a:solidFill>
              </a:rPr>
              <a:t>Facilis torquatos eam eu. Vix no pertinacia definitionem, ius atqui molestie euripidis in, nemore complectitur ius ex. Id consul tacimates vis. Ei habeo option deleniti has, erat dictas latine mea ex. Quo eros falli harum et, usu causae incorrupte signiferumque id.</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570077" y="1009583"/>
            <a:ext cx="2991335" cy="688844"/>
          </a:xfrm>
          <a:prstGeom prst="rect">
            <a:avLst/>
          </a:prstGeom>
        </p:spPr>
        <p:txBody>
          <a:bodyPr/>
          <a:lstStyle>
            <a:lvl1pPr>
              <a:defRPr sz="3600"/>
            </a:lvl1pPr>
          </a:lstStyle>
          <a:p>
            <a:pPr lvl="0">
              <a:defRPr b="0" cap="none" sz="1800"/>
            </a:pPr>
            <a:r>
              <a:rPr b="1" cap="all" sz="3600"/>
              <a:t>Who we Are</a:t>
            </a:r>
          </a:p>
        </p:txBody>
      </p:sp>
      <p:sp>
        <p:nvSpPr>
          <p:cNvPr id="39" name="Shape 39"/>
          <p:cNvSpPr/>
          <p:nvPr/>
        </p:nvSpPr>
        <p:spPr>
          <a:xfrm>
            <a:off x="3998526" y="1911556"/>
            <a:ext cx="8674784"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3000"/>
              <a:t>BlueLabs is an analytics, data, and technology company formed by </a:t>
            </a:r>
            <a:r>
              <a:rPr b="1" sz="3000">
                <a:solidFill>
                  <a:srgbClr val="407AAA"/>
                </a:solidFill>
              </a:rPr>
              <a:t>senior members of the Obama for America</a:t>
            </a:r>
            <a:r>
              <a:rPr b="1" sz="3000"/>
              <a:t> analytics team.</a:t>
            </a:r>
          </a:p>
        </p:txBody>
      </p:sp>
      <p:sp>
        <p:nvSpPr>
          <p:cNvPr id="40" name="Shape 40"/>
          <p:cNvSpPr/>
          <p:nvPr/>
        </p:nvSpPr>
        <p:spPr>
          <a:xfrm>
            <a:off x="635648" y="2143305"/>
            <a:ext cx="27199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Chris Wegrzyn, </a:t>
            </a:r>
            <a:endParaRPr b="1" sz="2000">
              <a:solidFill>
                <a:srgbClr val="407AAA"/>
              </a:solidFill>
            </a:endParaRPr>
          </a:p>
          <a:p>
            <a:pPr lvl="0">
              <a:defRPr sz="1800"/>
            </a:pPr>
            <a:r>
              <a:rPr sz="1400"/>
              <a:t>Director of Analytics Technology </a:t>
            </a:r>
          </a:p>
        </p:txBody>
      </p:sp>
      <p:sp>
        <p:nvSpPr>
          <p:cNvPr id="41" name="Shape 41"/>
          <p:cNvSpPr/>
          <p:nvPr/>
        </p:nvSpPr>
        <p:spPr>
          <a:xfrm>
            <a:off x="429845" y="3117922"/>
            <a:ext cx="31315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Elan Kriegel, </a:t>
            </a:r>
            <a:endParaRPr b="1" sz="2000">
              <a:solidFill>
                <a:srgbClr val="407AAA"/>
              </a:solidFill>
            </a:endParaRPr>
          </a:p>
          <a:p>
            <a:pPr lvl="0">
              <a:defRPr sz="1800"/>
            </a:pPr>
            <a:r>
              <a:rPr sz="1400"/>
              <a:t>Battleground States Analytics Director</a:t>
            </a:r>
          </a:p>
        </p:txBody>
      </p:sp>
      <p:sp>
        <p:nvSpPr>
          <p:cNvPr id="42" name="Shape 42"/>
          <p:cNvSpPr/>
          <p:nvPr/>
        </p:nvSpPr>
        <p:spPr>
          <a:xfrm>
            <a:off x="1129932" y="4085440"/>
            <a:ext cx="1731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Dan Porter, </a:t>
            </a:r>
            <a:endParaRPr b="1" sz="2000">
              <a:solidFill>
                <a:srgbClr val="407AAA"/>
              </a:solidFill>
            </a:endParaRPr>
          </a:p>
          <a:p>
            <a:pPr lvl="0">
              <a:defRPr sz="1800"/>
            </a:pPr>
            <a:r>
              <a:rPr sz="1400"/>
              <a:t>Director of Modeling</a:t>
            </a:r>
          </a:p>
        </p:txBody>
      </p:sp>
      <p:sp>
        <p:nvSpPr>
          <p:cNvPr id="43" name="Shape 43"/>
          <p:cNvSpPr/>
          <p:nvPr/>
        </p:nvSpPr>
        <p:spPr>
          <a:xfrm>
            <a:off x="633959" y="5052958"/>
            <a:ext cx="27233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Erek Dyskant, </a:t>
            </a:r>
            <a:endParaRPr b="1" sz="2000">
              <a:solidFill>
                <a:srgbClr val="407AAA"/>
              </a:solidFill>
            </a:endParaRPr>
          </a:p>
          <a:p>
            <a:pPr lvl="0">
              <a:defRPr sz="1800"/>
            </a:pPr>
            <a:r>
              <a:rPr sz="1400"/>
              <a:t>Analytics Technology Team Lead</a:t>
            </a:r>
          </a:p>
        </p:txBody>
      </p:sp>
      <p:sp>
        <p:nvSpPr>
          <p:cNvPr id="44" name="Shape 44"/>
          <p:cNvSpPr/>
          <p:nvPr/>
        </p:nvSpPr>
        <p:spPr>
          <a:xfrm>
            <a:off x="1035153" y="6020476"/>
            <a:ext cx="19209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Erin Hartman, </a:t>
            </a:r>
            <a:endParaRPr b="1" sz="2000">
              <a:solidFill>
                <a:srgbClr val="407AAA"/>
              </a:solidFill>
            </a:endParaRPr>
          </a:p>
          <a:p>
            <a:pPr lvl="0">
              <a:defRPr sz="1800"/>
            </a:pPr>
            <a:r>
              <a:rPr sz="1400"/>
              <a:t>Director of Polling </a:t>
            </a:r>
          </a:p>
        </p:txBody>
      </p:sp>
      <p:sp>
        <p:nvSpPr>
          <p:cNvPr id="45" name="Shape 45"/>
          <p:cNvSpPr/>
          <p:nvPr/>
        </p:nvSpPr>
        <p:spPr>
          <a:xfrm>
            <a:off x="753062" y="6987993"/>
            <a:ext cx="24851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Matthew Holleque, </a:t>
            </a:r>
            <a:endParaRPr b="1" sz="2000">
              <a:solidFill>
                <a:srgbClr val="407AAA"/>
              </a:solidFill>
            </a:endParaRPr>
          </a:p>
          <a:p>
            <a:pPr lvl="0">
              <a:defRPr sz="1800"/>
            </a:pPr>
            <a:r>
              <a:rPr sz="1400"/>
              <a:t>Deputy Director of Modeling</a:t>
            </a:r>
          </a:p>
        </p:txBody>
      </p:sp>
      <p:sp>
        <p:nvSpPr>
          <p:cNvPr id="46" name="Shape 46"/>
          <p:cNvSpPr/>
          <p:nvPr/>
        </p:nvSpPr>
        <p:spPr>
          <a:xfrm>
            <a:off x="3998526" y="3747674"/>
            <a:ext cx="8674784" cy="325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600"/>
              <a:t>We build customized solutions to fit our clients’ needs. We deploy innovative statistical</a:t>
            </a:r>
            <a:endParaRPr sz="2600"/>
          </a:p>
          <a:p>
            <a:pPr lvl="0" algn="l">
              <a:defRPr sz="1800"/>
            </a:pPr>
            <a:endParaRPr sz="2600"/>
          </a:p>
          <a:p>
            <a:pPr lvl="0" algn="l">
              <a:defRPr sz="1800"/>
            </a:pPr>
            <a:r>
              <a:rPr sz="2600"/>
              <a:t>techniques, experiments, and software engineering to maximize the ability of organizations to </a:t>
            </a:r>
            <a:endParaRPr sz="2600"/>
          </a:p>
          <a:p>
            <a:pPr lvl="0" algn="l">
              <a:defRPr sz="1800"/>
            </a:pPr>
            <a:endParaRPr sz="2600"/>
          </a:p>
          <a:p>
            <a:pPr lvl="0" algn="l">
              <a:defRPr sz="1800"/>
            </a:pPr>
            <a:r>
              <a:rPr sz="2600"/>
              <a:t>deliver products and services to specific customers, donors, and voters.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idx="4294967295"/>
          </p:nvPr>
        </p:nvSpPr>
        <p:spPr>
          <a:xfrm>
            <a:off x="570077" y="1009583"/>
            <a:ext cx="2991335" cy="688844"/>
          </a:xfrm>
          <a:prstGeom prst="rect">
            <a:avLst/>
          </a:prstGeom>
        </p:spPr>
        <p:txBody>
          <a:bodyPr/>
          <a:lstStyle>
            <a:lvl1pPr>
              <a:defRPr sz="3600"/>
            </a:lvl1pPr>
          </a:lstStyle>
          <a:p>
            <a:pPr lvl="0">
              <a:defRPr b="0" cap="none" sz="1800"/>
            </a:pPr>
            <a:r>
              <a:rPr b="1" cap="all" sz="3600"/>
              <a:t>What We Do</a:t>
            </a:r>
          </a:p>
        </p:txBody>
      </p:sp>
      <p:sp>
        <p:nvSpPr>
          <p:cNvPr id="49" name="Shape 49"/>
          <p:cNvSpPr/>
          <p:nvPr/>
        </p:nvSpPr>
        <p:spPr>
          <a:xfrm>
            <a:off x="624657" y="2581608"/>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0" name="Shape 50"/>
          <p:cNvSpPr/>
          <p:nvPr/>
        </p:nvSpPr>
        <p:spPr>
          <a:xfrm>
            <a:off x="1467937" y="2638758"/>
            <a:ext cx="20297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Predictive Modeling</a:t>
            </a:r>
          </a:p>
        </p:txBody>
      </p:sp>
      <p:sp>
        <p:nvSpPr>
          <p:cNvPr id="51" name="Shape 51"/>
          <p:cNvSpPr/>
          <p:nvPr/>
        </p:nvSpPr>
        <p:spPr>
          <a:xfrm>
            <a:off x="4644237" y="2581608"/>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2" name="Shape 52"/>
          <p:cNvSpPr/>
          <p:nvPr/>
        </p:nvSpPr>
        <p:spPr>
          <a:xfrm>
            <a:off x="8663817" y="2581608"/>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3" name="Shape 53"/>
          <p:cNvSpPr/>
          <p:nvPr/>
        </p:nvSpPr>
        <p:spPr>
          <a:xfrm>
            <a:off x="4663427" y="2638758"/>
            <a:ext cx="367794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Data Integration/Strategic Consulting</a:t>
            </a:r>
          </a:p>
        </p:txBody>
      </p:sp>
      <p:sp>
        <p:nvSpPr>
          <p:cNvPr id="54" name="Shape 54"/>
          <p:cNvSpPr/>
          <p:nvPr/>
        </p:nvSpPr>
        <p:spPr>
          <a:xfrm>
            <a:off x="8663817" y="2638758"/>
            <a:ext cx="3716326"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Experiment-based Messaging</a:t>
            </a:r>
          </a:p>
        </p:txBody>
      </p:sp>
      <p:sp>
        <p:nvSpPr>
          <p:cNvPr id="55" name="Shape 55"/>
          <p:cNvSpPr/>
          <p:nvPr/>
        </p:nvSpPr>
        <p:spPr>
          <a:xfrm>
            <a:off x="624657" y="3294401"/>
            <a:ext cx="3716326"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use cutting-edge analytics to predict which individuals to contact and which messages mobilize them to acXon, enabling our clients to run outreach campaigns more efficiently.</a:t>
            </a:r>
          </a:p>
        </p:txBody>
      </p:sp>
      <p:sp>
        <p:nvSpPr>
          <p:cNvPr id="56" name="Shape 56"/>
          <p:cNvSpPr/>
          <p:nvPr/>
        </p:nvSpPr>
        <p:spPr>
          <a:xfrm>
            <a:off x="624657" y="5537544"/>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7" name="Shape 57"/>
          <p:cNvSpPr/>
          <p:nvPr/>
        </p:nvSpPr>
        <p:spPr>
          <a:xfrm>
            <a:off x="1238112" y="5594694"/>
            <a:ext cx="2489417"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Paid-Media Optimization</a:t>
            </a:r>
          </a:p>
        </p:txBody>
      </p:sp>
      <p:sp>
        <p:nvSpPr>
          <p:cNvPr id="58" name="Shape 58"/>
          <p:cNvSpPr/>
          <p:nvPr/>
        </p:nvSpPr>
        <p:spPr>
          <a:xfrm>
            <a:off x="624657" y="6193187"/>
            <a:ext cx="3716326"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Using set-top box data, we optimize paid advertising dollars by identifying the most cost-effective stations and programming to reach key audiences.</a:t>
            </a:r>
          </a:p>
        </p:txBody>
      </p:sp>
      <p:sp>
        <p:nvSpPr>
          <p:cNvPr id="59" name="Shape 59"/>
          <p:cNvSpPr/>
          <p:nvPr/>
        </p:nvSpPr>
        <p:spPr>
          <a:xfrm>
            <a:off x="4644237" y="3294401"/>
            <a:ext cx="3716326" cy="205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help organizations create a single, unified database that consolidates relevant internal and external data. We also help our clients interpret data and incorporate analytics products into their strategic plans.</a:t>
            </a:r>
          </a:p>
        </p:txBody>
      </p:sp>
      <p:sp>
        <p:nvSpPr>
          <p:cNvPr id="60" name="Shape 60"/>
          <p:cNvSpPr/>
          <p:nvPr/>
        </p:nvSpPr>
        <p:spPr>
          <a:xfrm>
            <a:off x="8663817" y="3294401"/>
            <a:ext cx="3716326"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conduct large-scale experiments to test the efficacy of our clients’ messaging on recipients.</a:t>
            </a:r>
          </a:p>
        </p:txBody>
      </p:sp>
      <p:sp>
        <p:nvSpPr>
          <p:cNvPr id="61" name="Shape 61"/>
          <p:cNvSpPr/>
          <p:nvPr/>
        </p:nvSpPr>
        <p:spPr>
          <a:xfrm>
            <a:off x="4644237" y="5537544"/>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62" name="Shape 62"/>
          <p:cNvSpPr/>
          <p:nvPr/>
        </p:nvSpPr>
        <p:spPr>
          <a:xfrm>
            <a:off x="5689492" y="5594694"/>
            <a:ext cx="162581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Polling Analysis</a:t>
            </a:r>
          </a:p>
        </p:txBody>
      </p:sp>
      <p:sp>
        <p:nvSpPr>
          <p:cNvPr id="63" name="Shape 63"/>
          <p:cNvSpPr/>
          <p:nvPr/>
        </p:nvSpPr>
        <p:spPr>
          <a:xfrm>
            <a:off x="4644237" y="6193187"/>
            <a:ext cx="3716326"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provide polling analysis to monitor changes in public opinion and assess outreach success.</a:t>
            </a:r>
          </a:p>
        </p:txBody>
      </p:sp>
      <p:sp>
        <p:nvSpPr>
          <p:cNvPr id="64" name="Shape 64"/>
          <p:cNvSpPr/>
          <p:nvPr/>
        </p:nvSpPr>
        <p:spPr>
          <a:xfrm>
            <a:off x="8663817" y="5537544"/>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65" name="Shape 65"/>
          <p:cNvSpPr/>
          <p:nvPr/>
        </p:nvSpPr>
        <p:spPr>
          <a:xfrm>
            <a:off x="9482917" y="5594694"/>
            <a:ext cx="2078127"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Geospatial Products</a:t>
            </a:r>
          </a:p>
        </p:txBody>
      </p:sp>
      <p:sp>
        <p:nvSpPr>
          <p:cNvPr id="66" name="Shape 66"/>
          <p:cNvSpPr/>
          <p:nvPr/>
        </p:nvSpPr>
        <p:spPr>
          <a:xfrm>
            <a:off x="8663817" y="6193187"/>
            <a:ext cx="3716326"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build map-based applications and provide real-time geospatial information to facilitate data-informed decisions.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idx="4294967295"/>
          </p:nvPr>
        </p:nvSpPr>
        <p:spPr>
          <a:xfrm>
            <a:off x="570077" y="958783"/>
            <a:ext cx="2991335" cy="1165931"/>
          </a:xfrm>
          <a:prstGeom prst="rect">
            <a:avLst/>
          </a:prstGeom>
        </p:spPr>
        <p:txBody>
          <a:bodyPr/>
          <a:lstStyle>
            <a:lvl1pPr defTabSz="379729">
              <a:defRPr sz="3250"/>
            </a:lvl1pPr>
          </a:lstStyle>
          <a:p>
            <a:pPr lvl="0">
              <a:defRPr b="0" cap="none" sz="1800"/>
            </a:pPr>
            <a:r>
              <a:rPr b="1" cap="all" sz="3250"/>
              <a:t>Who WE have worked With</a:t>
            </a:r>
          </a:p>
        </p:txBody>
      </p:sp>
      <p:sp>
        <p:nvSpPr>
          <p:cNvPr id="69" name="Shape 69"/>
          <p:cNvSpPr/>
          <p:nvPr/>
        </p:nvSpPr>
        <p:spPr>
          <a:xfrm>
            <a:off x="1012099"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0" name="Shape 70"/>
          <p:cNvSpPr/>
          <p:nvPr/>
        </p:nvSpPr>
        <p:spPr>
          <a:xfrm>
            <a:off x="2571266"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1" name="Shape 71"/>
          <p:cNvSpPr/>
          <p:nvPr/>
        </p:nvSpPr>
        <p:spPr>
          <a:xfrm>
            <a:off x="4130432"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2" name="Shape 72"/>
          <p:cNvSpPr/>
          <p:nvPr/>
        </p:nvSpPr>
        <p:spPr>
          <a:xfrm>
            <a:off x="5689599"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3" name="Shape 73"/>
          <p:cNvSpPr/>
          <p:nvPr/>
        </p:nvSpPr>
        <p:spPr>
          <a:xfrm>
            <a:off x="7248766"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4" name="Shape 74"/>
          <p:cNvSpPr/>
          <p:nvPr/>
        </p:nvSpPr>
        <p:spPr>
          <a:xfrm>
            <a:off x="10722700"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5" name="Shape 75"/>
          <p:cNvSpPr/>
          <p:nvPr/>
        </p:nvSpPr>
        <p:spPr>
          <a:xfrm>
            <a:off x="8985733"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76" name="Shape 76"/>
          <p:cNvSpPr/>
          <p:nvPr/>
        </p:nvSpPr>
        <p:spPr>
          <a:xfrm>
            <a:off x="1012099"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77" name="Shape 77"/>
          <p:cNvSpPr/>
          <p:nvPr/>
        </p:nvSpPr>
        <p:spPr>
          <a:xfrm>
            <a:off x="2571266"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78" name="Shape 78"/>
          <p:cNvSpPr/>
          <p:nvPr/>
        </p:nvSpPr>
        <p:spPr>
          <a:xfrm>
            <a:off x="4130432"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79" name="Shape 79"/>
          <p:cNvSpPr/>
          <p:nvPr/>
        </p:nvSpPr>
        <p:spPr>
          <a:xfrm>
            <a:off x="5689599"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80" name="Shape 80"/>
          <p:cNvSpPr/>
          <p:nvPr/>
        </p:nvSpPr>
        <p:spPr>
          <a:xfrm>
            <a:off x="7248766"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81" name="Shape 81"/>
          <p:cNvSpPr/>
          <p:nvPr/>
        </p:nvSpPr>
        <p:spPr>
          <a:xfrm>
            <a:off x="10722700"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82" name="Shape 82"/>
          <p:cNvSpPr/>
          <p:nvPr/>
        </p:nvSpPr>
        <p:spPr>
          <a:xfrm>
            <a:off x="8985733"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83" name="Shape 83"/>
          <p:cNvSpPr/>
          <p:nvPr/>
        </p:nvSpPr>
        <p:spPr>
          <a:xfrm>
            <a:off x="1012099"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84" name="Shape 84"/>
          <p:cNvSpPr/>
          <p:nvPr/>
        </p:nvSpPr>
        <p:spPr>
          <a:xfrm>
            <a:off x="2571266"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85" name="Shape 85"/>
          <p:cNvSpPr/>
          <p:nvPr/>
        </p:nvSpPr>
        <p:spPr>
          <a:xfrm>
            <a:off x="4130432"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86" name="Shape 86"/>
          <p:cNvSpPr/>
          <p:nvPr/>
        </p:nvSpPr>
        <p:spPr>
          <a:xfrm>
            <a:off x="5689599"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87" name="Shape 87"/>
          <p:cNvSpPr/>
          <p:nvPr/>
        </p:nvSpPr>
        <p:spPr>
          <a:xfrm>
            <a:off x="7248766"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88" name="Shape 88"/>
          <p:cNvSpPr/>
          <p:nvPr/>
        </p:nvSpPr>
        <p:spPr>
          <a:xfrm>
            <a:off x="10722700"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89" name="Shape 89"/>
          <p:cNvSpPr/>
          <p:nvPr/>
        </p:nvSpPr>
        <p:spPr>
          <a:xfrm>
            <a:off x="8985733"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90" name="Shape 90"/>
          <p:cNvSpPr/>
          <p:nvPr/>
        </p:nvSpPr>
        <p:spPr>
          <a:xfrm>
            <a:off x="999399" y="7853737"/>
            <a:ext cx="11005546"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1600"/>
            </a:lvl1pPr>
          </a:lstStyle>
          <a:p>
            <a:pPr lvl="0">
              <a:defRPr i="0" sz="1800"/>
            </a:pPr>
            <a:r>
              <a:rPr i="1" sz="1600"/>
              <a:t>Since much of our work is under non-disclosure agreements, not all clients are shown. If you would like more information, please let us know and we can seek their permission. </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xfrm>
            <a:off x="570077" y="933383"/>
            <a:ext cx="3461235" cy="790444"/>
          </a:xfrm>
          <a:prstGeom prst="rect">
            <a:avLst/>
          </a:prstGeom>
        </p:spPr>
        <p:txBody>
          <a:bodyPr/>
          <a:lstStyle>
            <a:lvl1pPr defTabSz="549148">
              <a:defRPr sz="2914"/>
            </a:lvl1pPr>
          </a:lstStyle>
          <a:p>
            <a:pPr lvl="0">
              <a:defRPr b="0" cap="none" sz="1800"/>
            </a:pPr>
            <a:r>
              <a:rPr b="1" cap="all" sz="2914"/>
              <a:t>Project Summary</a:t>
            </a:r>
          </a:p>
        </p:txBody>
      </p:sp>
      <p:sp>
        <p:nvSpPr>
          <p:cNvPr id="93" name="Shape 93"/>
          <p:cNvSpPr/>
          <p:nvPr/>
        </p:nvSpPr>
        <p:spPr>
          <a:xfrm>
            <a:off x="691525" y="1847392"/>
            <a:ext cx="11621750" cy="6604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700"/>
              <a:t>This section should truly be a summary of the types of services you think you will need to provide.</a:t>
            </a:r>
            <a:endParaRPr sz="2700"/>
          </a:p>
          <a:p>
            <a:pPr lvl="0" algn="l">
              <a:defRPr sz="1800"/>
            </a:pPr>
            <a:endParaRPr sz="2700"/>
          </a:p>
          <a:p>
            <a:pPr lvl="0" algn="l">
              <a:defRPr sz="1800"/>
            </a:pPr>
            <a:r>
              <a:rPr b="1" sz="2700"/>
              <a:t>Survey Design and Analysis</a:t>
            </a:r>
            <a:r>
              <a:rPr sz="2700"/>
              <a:t> - Lorem ipsum dolor sit amet, eum exerci nostro iudicabit an, ea his nusquam officiis persecuti. Posse laoreet urbanitas usu cu, id case oratio assueverit est, et eos everti euripidis. Ei sea cibo habeo maluisset, et sea utinam putant quaerendum. Mea voluptua nominati recteque cu, ei populo sadipscing nam, dico omnes verterem te qui.</a:t>
            </a:r>
            <a:endParaRPr sz="2700"/>
          </a:p>
          <a:p>
            <a:pPr lvl="0" algn="l">
              <a:defRPr sz="1800"/>
            </a:pPr>
            <a:endParaRPr sz="2700"/>
          </a:p>
          <a:p>
            <a:pPr lvl="0" algn="l">
              <a:defRPr sz="1800"/>
            </a:pPr>
            <a:r>
              <a:rPr b="1" sz="2700"/>
              <a:t>Engagement Intensity Analysis</a:t>
            </a:r>
            <a:r>
              <a:rPr sz="2700"/>
              <a:t> - Lorem ipsum dolor sit amet, eum exerci nostro iudicabit an, ea his nusquam officiis persecuti. Posse laoreet urbanitas usu cu, id case oratio assueverit est, et eos everti euripidis. Ei sea cibo habeo maluisset, et sea utinam putant quaerendum. Mea voluptua nominati recteque cu, ei populo sadipscing nam, dico omnes verterem te qui.</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570077" y="984183"/>
            <a:ext cx="3339557" cy="1165931"/>
          </a:xfrm>
          <a:prstGeom prst="rect">
            <a:avLst/>
          </a:prstGeom>
        </p:spPr>
        <p:txBody>
          <a:bodyPr/>
          <a:lstStyle>
            <a:lvl1pPr defTabSz="443991">
              <a:defRPr sz="3800"/>
            </a:lvl1pPr>
          </a:lstStyle>
          <a:p>
            <a:pPr lvl="0">
              <a:defRPr b="0" cap="none" sz="1800"/>
            </a:pPr>
            <a:r>
              <a:rPr b="1" cap="all" sz="3800"/>
              <a:t>Project Deliverables</a:t>
            </a:r>
          </a:p>
        </p:txBody>
      </p:sp>
      <p:sp>
        <p:nvSpPr>
          <p:cNvPr id="96" name="Shape 96"/>
          <p:cNvSpPr/>
          <p:nvPr/>
        </p:nvSpPr>
        <p:spPr>
          <a:xfrm>
            <a:off x="691525" y="2378041"/>
            <a:ext cx="11621750" cy="596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lnSpc>
                <a:spcPct val="120000"/>
              </a:lnSpc>
              <a:defRPr sz="1800"/>
            </a:pPr>
            <a:r>
              <a:rPr b="1" sz="2500"/>
              <a:t>Survey Design and Analysis</a:t>
            </a:r>
            <a:endParaRPr b="1" sz="2500"/>
          </a:p>
          <a:p>
            <a:pPr lvl="0" algn="l">
              <a:lnSpc>
                <a:spcPct val="120000"/>
              </a:lnSpc>
              <a:defRPr sz="1800"/>
            </a:pPr>
            <a:endParaRPr b="1" sz="2500"/>
          </a:p>
          <a:p>
            <a:pPr lvl="0" marL="587375" indent="-333375" algn="l">
              <a:lnSpc>
                <a:spcPct val="120000"/>
              </a:lnSpc>
              <a:buSzPct val="75000"/>
              <a:buChar char="•"/>
              <a:defRPr sz="1800"/>
            </a:pPr>
            <a:r>
              <a:rPr sz="2500"/>
              <a:t>Lorem ipsum dolor sit amet, eum exerci nostro iudicabit an, ea his nusquam</a:t>
            </a:r>
            <a:endParaRPr sz="2500"/>
          </a:p>
          <a:p>
            <a:pPr lvl="0" marL="587375" indent="-333375" algn="l">
              <a:lnSpc>
                <a:spcPct val="120000"/>
              </a:lnSpc>
              <a:buSzPct val="75000"/>
              <a:buChar char="•"/>
              <a:defRPr sz="1800"/>
            </a:pPr>
            <a:r>
              <a:rPr sz="2500"/>
              <a:t>Lorem ipsum dolor sit amet, eum exerci nostro iudicabit an, ea his nusquam</a:t>
            </a:r>
            <a:endParaRPr sz="2500"/>
          </a:p>
          <a:p>
            <a:pPr lvl="0" marL="587375" indent="-333375" algn="l">
              <a:lnSpc>
                <a:spcPct val="120000"/>
              </a:lnSpc>
              <a:buSzPct val="75000"/>
              <a:buChar char="•"/>
              <a:defRPr sz="1800"/>
            </a:pPr>
            <a:r>
              <a:rPr sz="2500"/>
              <a:t>Lorem ipsum dolor sit amet, eum exerci nostro iudicabit an, ea his nusquam</a:t>
            </a:r>
            <a:endParaRPr sz="2500"/>
          </a:p>
          <a:p>
            <a:pPr lvl="0" marL="587375" indent="-333375" algn="l">
              <a:lnSpc>
                <a:spcPct val="120000"/>
              </a:lnSpc>
              <a:buSzPct val="75000"/>
              <a:buChar char="•"/>
              <a:defRPr sz="1800"/>
            </a:pPr>
            <a:r>
              <a:rPr sz="2500"/>
              <a:t>Lorem ipsum dolor sit amet, eum exerci nostro iudicabit an, ea his nusquam</a:t>
            </a:r>
            <a:endParaRPr sz="2500"/>
          </a:p>
          <a:p>
            <a:pPr lvl="0" algn="l">
              <a:lnSpc>
                <a:spcPct val="120000"/>
              </a:lnSpc>
              <a:defRPr sz="1800"/>
            </a:pPr>
            <a:endParaRPr sz="2500"/>
          </a:p>
          <a:p>
            <a:pPr lvl="0" algn="l">
              <a:lnSpc>
                <a:spcPct val="120000"/>
              </a:lnSpc>
              <a:defRPr sz="1800"/>
            </a:pPr>
            <a:r>
              <a:rPr b="1" sz="2500"/>
              <a:t>Engagement Intensity Analysis</a:t>
            </a:r>
            <a:endParaRPr b="1" sz="2500"/>
          </a:p>
          <a:p>
            <a:pPr lvl="0" algn="l">
              <a:lnSpc>
                <a:spcPct val="120000"/>
              </a:lnSpc>
              <a:defRPr sz="1800"/>
            </a:pPr>
            <a:endParaRPr b="1" sz="2500"/>
          </a:p>
          <a:p>
            <a:pPr lvl="0" marL="587375" indent="-333375" algn="l">
              <a:lnSpc>
                <a:spcPct val="120000"/>
              </a:lnSpc>
              <a:buSzPct val="75000"/>
              <a:buChar char="•"/>
              <a:defRPr sz="1800"/>
            </a:pPr>
            <a:r>
              <a:rPr sz="2500"/>
              <a:t>Lorem ipsum dolor sit amet, eum exerci nostro iudicabit an, ea his nusquam</a:t>
            </a:r>
            <a:endParaRPr sz="2500"/>
          </a:p>
          <a:p>
            <a:pPr lvl="0" marL="587375" indent="-333375" algn="l">
              <a:lnSpc>
                <a:spcPct val="120000"/>
              </a:lnSpc>
              <a:buSzPct val="75000"/>
              <a:buChar char="•"/>
              <a:defRPr sz="1800"/>
            </a:pPr>
            <a:r>
              <a:rPr sz="2500"/>
              <a:t>Lorem ipsum dolor sit amet, eum exerci nostro iudicabit an, ea his nusquam</a:t>
            </a:r>
            <a:endParaRPr sz="2500"/>
          </a:p>
          <a:p>
            <a:pPr lvl="0" marL="587375" indent="-333375" algn="l">
              <a:lnSpc>
                <a:spcPct val="120000"/>
              </a:lnSpc>
              <a:buSzPct val="75000"/>
              <a:buChar char="•"/>
              <a:defRPr sz="1800"/>
            </a:pPr>
            <a:r>
              <a:rPr sz="2500"/>
              <a:t>Lorem ipsum dolor sit amet, eum exerci nostro iudicabit an, ea his nusquam</a:t>
            </a:r>
            <a:endParaRPr sz="2500"/>
          </a:p>
          <a:p>
            <a:pPr lvl="0" marL="587375" indent="-333375" algn="l">
              <a:lnSpc>
                <a:spcPct val="120000"/>
              </a:lnSpc>
              <a:buSzPct val="75000"/>
              <a:buChar char="•"/>
              <a:defRPr sz="1800"/>
            </a:pPr>
            <a:r>
              <a:rPr sz="2500"/>
              <a:t>Lorem ipsum dolor sit amet, eum exerci nostro iudicabit an, ea his nusquam</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570077" y="971483"/>
            <a:ext cx="2991335" cy="850623"/>
          </a:xfrm>
          <a:prstGeom prst="rect">
            <a:avLst/>
          </a:prstGeom>
        </p:spPr>
        <p:txBody>
          <a:bodyPr/>
          <a:lstStyle>
            <a:lvl1pPr defTabSz="560831">
              <a:defRPr sz="4800"/>
            </a:lvl1pPr>
          </a:lstStyle>
          <a:p>
            <a:pPr lvl="0">
              <a:defRPr b="0" cap="none" sz="1800"/>
            </a:pPr>
            <a:r>
              <a:rPr b="1" cap="all" sz="4800"/>
              <a:t>TimeLine</a:t>
            </a:r>
          </a:p>
        </p:txBody>
      </p:sp>
      <p:sp>
        <p:nvSpPr>
          <p:cNvPr id="99" name="Shape 99"/>
          <p:cNvSpPr/>
          <p:nvPr/>
        </p:nvSpPr>
        <p:spPr>
          <a:xfrm>
            <a:off x="970051" y="4552950"/>
            <a:ext cx="110646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Do you normally give clients a timeline for projects???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570077" y="971483"/>
            <a:ext cx="3340242" cy="688844"/>
          </a:xfrm>
          <a:prstGeom prst="rect">
            <a:avLst/>
          </a:prstGeom>
        </p:spPr>
        <p:txBody>
          <a:bodyPr/>
          <a:lstStyle>
            <a:lvl1pPr>
              <a:defRPr sz="2600"/>
            </a:lvl1pPr>
          </a:lstStyle>
          <a:p>
            <a:pPr lvl="0">
              <a:defRPr b="0" cap="none" sz="1800"/>
            </a:pPr>
            <a:r>
              <a:rPr b="1" cap="all" sz="2600"/>
              <a:t>Schedule of Costs</a:t>
            </a:r>
          </a:p>
        </p:txBody>
      </p:sp>
      <p:graphicFrame>
        <p:nvGraphicFramePr>
          <p:cNvPr id="102" name="Table 102"/>
          <p:cNvGraphicFramePr/>
          <p:nvPr/>
        </p:nvGraphicFramePr>
        <p:xfrm>
          <a:off x="964667" y="2260148"/>
          <a:ext cx="11075466" cy="5715001"/>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3488266"/>
                <a:gridCol w="5815758"/>
                <a:gridCol w="1771439"/>
              </a:tblGrid>
              <a:tr h="952500">
                <a:tc>
                  <a:txBody>
                    <a:bodyPr/>
                    <a:lstStyle/>
                    <a:p>
                      <a:pPr lvl="0" defTabSz="914400">
                        <a:defRPr b="0">
                          <a:solidFill>
                            <a:srgbClr val="000000"/>
                          </a:solidFill>
                        </a:defRPr>
                      </a:pPr>
                      <a:r>
                        <a:rPr b="1" sz="2300">
                          <a:solidFill>
                            <a:srgbClr val="FFFFFF"/>
                          </a:solidFill>
                        </a:rPr>
                        <a:t>Project</a:t>
                      </a:r>
                    </a:p>
                  </a:txBody>
                  <a:tcPr marL="50800" marR="50800" marT="50800" marB="50800" anchor="ctr" anchorCtr="0" horzOverflow="overflow">
                    <a:lnL w="38100">
                      <a:solidFill>
                        <a:srgbClr val="164F86"/>
                      </a:solidFill>
                      <a:miter lim="400000"/>
                    </a:lnL>
                    <a:lnR w="12700">
                      <a:solidFill>
                        <a:srgbClr val="164F86"/>
                      </a:solidFill>
                      <a:miter lim="400000"/>
                    </a:lnR>
                    <a:lnT w="38100">
                      <a:solidFill>
                        <a:srgbClr val="164F86"/>
                      </a:solidFill>
                      <a:miter lim="400000"/>
                    </a:lnT>
                    <a:lnB w="12700">
                      <a:solidFill>
                        <a:srgbClr val="164F86"/>
                      </a:solidFill>
                      <a:miter lim="400000"/>
                    </a:lnB>
                    <a:solidFill>
                      <a:srgbClr val="407AAA"/>
                    </a:solidFill>
                  </a:tcPr>
                </a:tc>
                <a:tc>
                  <a:txBody>
                    <a:bodyPr/>
                    <a:lstStyle/>
                    <a:p>
                      <a:pPr lvl="0" defTabSz="914400">
                        <a:defRPr b="0">
                          <a:solidFill>
                            <a:srgbClr val="000000"/>
                          </a:solidFill>
                        </a:defRPr>
                      </a:pPr>
                      <a:r>
                        <a:rPr b="1" sz="2300">
                          <a:solidFill>
                            <a:srgbClr val="FFFFFF"/>
                          </a:solidFill>
                        </a:rPr>
                        <a:t>Description</a:t>
                      </a:r>
                    </a:p>
                  </a:txBody>
                  <a:tcPr marL="50800" marR="50800" marT="50800" marB="50800" anchor="ctr" anchorCtr="0" horzOverflow="overflow">
                    <a:lnL w="12700">
                      <a:solidFill>
                        <a:srgbClr val="164F86"/>
                      </a:solidFill>
                      <a:miter lim="400000"/>
                    </a:lnL>
                    <a:lnR w="12700">
                      <a:solidFill>
                        <a:srgbClr val="164F86"/>
                      </a:solidFill>
                      <a:miter lim="400000"/>
                    </a:lnR>
                    <a:lnT w="38100">
                      <a:solidFill>
                        <a:srgbClr val="164F86"/>
                      </a:solidFill>
                      <a:miter lim="400000"/>
                    </a:lnT>
                    <a:lnB w="12700">
                      <a:solidFill>
                        <a:srgbClr val="164F86"/>
                      </a:solidFill>
                      <a:miter lim="400000"/>
                    </a:lnB>
                    <a:solidFill>
                      <a:srgbClr val="407AAA"/>
                    </a:solidFill>
                  </a:tcPr>
                </a:tc>
                <a:tc>
                  <a:txBody>
                    <a:bodyPr/>
                    <a:lstStyle/>
                    <a:p>
                      <a:pPr lvl="0" defTabSz="914400">
                        <a:defRPr b="0">
                          <a:solidFill>
                            <a:srgbClr val="000000"/>
                          </a:solidFill>
                        </a:defRPr>
                      </a:pPr>
                      <a:r>
                        <a:rPr b="1" sz="2300">
                          <a:solidFill>
                            <a:srgbClr val="FFFFFF"/>
                          </a:solidFill>
                        </a:rPr>
                        <a:t>Cost</a:t>
                      </a:r>
                    </a:p>
                  </a:txBody>
                  <a:tcPr marL="50800" marR="50800" marT="50800" marB="50800" anchor="ctr" anchorCtr="0" horzOverflow="overflow">
                    <a:lnL w="12700">
                      <a:solidFill>
                        <a:srgbClr val="164F86"/>
                      </a:solidFill>
                      <a:miter lim="400000"/>
                    </a:lnL>
                    <a:lnR w="38100">
                      <a:solidFill>
                        <a:srgbClr val="164F86"/>
                      </a:solidFill>
                      <a:miter lim="400000"/>
                    </a:lnR>
                    <a:lnT w="38100">
                      <a:solidFill>
                        <a:srgbClr val="164F86"/>
                      </a:solidFill>
                      <a:miter lim="400000"/>
                    </a:lnT>
                    <a:lnB w="12700">
                      <a:solidFill>
                        <a:srgbClr val="164F86"/>
                      </a:solidFill>
                      <a:miter lim="400000"/>
                    </a:lnB>
                    <a:solidFill>
                      <a:srgbClr val="407AAA"/>
                    </a:solidFill>
                  </a:tcPr>
                </a:tc>
              </a:tr>
              <a:tr h="952500">
                <a:tc>
                  <a:txBody>
                    <a:bodyPr/>
                    <a:lstStyle/>
                    <a:p>
                      <a:pPr lvl="0" defTabSz="914400"/>
                      <a:r>
                        <a:rPr sz="2000"/>
                        <a:t>Survey Design and Analysis</a:t>
                      </a:r>
                    </a:p>
                  </a:txBody>
                  <a:tcPr marL="50800" marR="50800" marT="50800" marB="50800" anchor="ctr" anchorCtr="0" horzOverflow="overflow">
                    <a:lnL w="381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r>
                        <a:rPr sz="2000"/>
                        <a:t>Lorem ipsum dolor sit amet, eum exerci nostro iudicabit an, ea his nusquam officiis persecuti.</a:t>
                      </a:r>
                    </a:p>
                  </a:txBody>
                  <a:tcPr marL="50800" marR="50800" marT="50800" marB="50800" anchor="ctr" anchorCtr="0" horzOverflow="overflow">
                    <a:lnL w="127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r>
                        <a:rPr sz="2000"/>
                        <a:t>$15,000.00</a:t>
                      </a:r>
                    </a:p>
                  </a:txBody>
                  <a:tcPr marL="50800" marR="50800" marT="50800" marB="50800" anchor="ctr" anchorCtr="0" horzOverflow="overflow">
                    <a:lnL w="12700">
                      <a:solidFill>
                        <a:srgbClr val="164F86"/>
                      </a:solidFill>
                      <a:miter lim="400000"/>
                    </a:lnL>
                    <a:lnR w="38100">
                      <a:solidFill>
                        <a:srgbClr val="164F86"/>
                      </a:solidFill>
                      <a:miter lim="400000"/>
                    </a:lnR>
                    <a:lnT w="12700">
                      <a:solidFill>
                        <a:srgbClr val="164F86"/>
                      </a:solidFill>
                      <a:miter lim="400000"/>
                    </a:lnT>
                    <a:lnB w="12700">
                      <a:solidFill>
                        <a:srgbClr val="164F86"/>
                      </a:solidFill>
                      <a:miter lim="400000"/>
                    </a:lnB>
                  </a:tcPr>
                </a:tc>
              </a:tr>
              <a:tr h="952500">
                <a:tc>
                  <a:txBody>
                    <a:bodyPr/>
                    <a:lstStyle/>
                    <a:p>
                      <a:pPr lvl="0" defTabSz="914400"/>
                      <a:r>
                        <a:rPr sz="2000"/>
                        <a:t>Engagement Intensity Analysis</a:t>
                      </a:r>
                    </a:p>
                  </a:txBody>
                  <a:tcPr marL="50800" marR="50800" marT="50800" marB="50800" anchor="ctr" anchorCtr="0" horzOverflow="overflow">
                    <a:lnL w="381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r>
                        <a:rPr sz="2000"/>
                        <a:t>Lorem ipsum dolor sit amet, eum exerci nostro iudicabit an, ea his nusquam officiis persecuti.</a:t>
                      </a:r>
                    </a:p>
                  </a:txBody>
                  <a:tcPr marL="50800" marR="50800" marT="50800" marB="50800" anchor="ctr" anchorCtr="0" horzOverflow="overflow">
                    <a:lnL w="127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r>
                        <a:rPr sz="2000"/>
                        <a:t>$15,000.00</a:t>
                      </a:r>
                    </a:p>
                  </a:txBody>
                  <a:tcPr marL="50800" marR="50800" marT="50800" marB="50800" anchor="ctr" anchorCtr="0" horzOverflow="overflow">
                    <a:lnL w="12700">
                      <a:solidFill>
                        <a:srgbClr val="164F86"/>
                      </a:solidFill>
                      <a:miter lim="400000"/>
                    </a:lnL>
                    <a:lnR w="38100">
                      <a:solidFill>
                        <a:srgbClr val="164F86"/>
                      </a:solidFill>
                      <a:miter lim="400000"/>
                    </a:lnR>
                    <a:lnT w="12700">
                      <a:solidFill>
                        <a:srgbClr val="164F86"/>
                      </a:solidFill>
                      <a:miter lim="400000"/>
                    </a:lnT>
                    <a:lnB w="12700">
                      <a:solidFill>
                        <a:srgbClr val="164F86"/>
                      </a:solidFill>
                      <a:miter lim="400000"/>
                    </a:lnB>
                  </a:tcPr>
                </a:tc>
              </a:tr>
              <a:tr h="952500">
                <a:tc>
                  <a:txBody>
                    <a:bodyPr/>
                    <a:lstStyle/>
                    <a:p>
                      <a:pPr lvl="0" defTabSz="914400"/>
                      <a:r>
                        <a:rPr sz="2000"/>
                        <a:t>Estimated Travel Expenses</a:t>
                      </a:r>
                    </a:p>
                  </a:txBody>
                  <a:tcPr marL="50800" marR="50800" marT="50800" marB="50800" anchor="ctr" anchorCtr="0" horzOverflow="overflow">
                    <a:lnL w="381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r>
                        <a:rPr sz="2000"/>
                        <a:t>Lorem ipsum dolor sit amet, eum exerci nostro iudicabit an, ea his nusquam officiis persecuti.</a:t>
                      </a:r>
                    </a:p>
                  </a:txBody>
                  <a:tcPr marL="50800" marR="50800" marT="50800" marB="50800" anchor="ctr" anchorCtr="0" horzOverflow="overflow">
                    <a:lnL w="127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r>
                        <a:rPr sz="2000"/>
                        <a:t>$5,000.00</a:t>
                      </a:r>
                    </a:p>
                  </a:txBody>
                  <a:tcPr marL="50800" marR="50800" marT="50800" marB="50800" anchor="ctr" anchorCtr="0" horzOverflow="overflow">
                    <a:lnL w="12700">
                      <a:solidFill>
                        <a:srgbClr val="164F86"/>
                      </a:solidFill>
                      <a:miter lim="400000"/>
                    </a:lnL>
                    <a:lnR w="38100">
                      <a:solidFill>
                        <a:srgbClr val="164F86"/>
                      </a:solidFill>
                      <a:miter lim="400000"/>
                    </a:lnR>
                    <a:lnT w="12700">
                      <a:solidFill>
                        <a:srgbClr val="164F86"/>
                      </a:solidFill>
                      <a:miter lim="400000"/>
                    </a:lnT>
                    <a:lnB w="12700">
                      <a:solidFill>
                        <a:srgbClr val="164F86"/>
                      </a:solidFill>
                      <a:miter lim="400000"/>
                    </a:lnB>
                  </a:tcPr>
                </a:tc>
              </a:tr>
              <a:tr h="952500">
                <a:tc>
                  <a:txBody>
                    <a:bodyPr/>
                    <a:lstStyle/>
                    <a:p>
                      <a:pPr lvl="0" defTabSz="914400">
                        <a:defRPr sz="2300"/>
                      </a:pPr>
                    </a:p>
                  </a:txBody>
                  <a:tcPr marL="50800" marR="50800" marT="50800" marB="50800" anchor="ctr" anchorCtr="0" horzOverflow="overflow">
                    <a:lnL w="381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defRPr sz="2300"/>
                      </a:pPr>
                    </a:p>
                  </a:txBody>
                  <a:tcPr marL="50800" marR="50800" marT="50800" marB="50800" anchor="ctr" anchorCtr="0" horzOverflow="overflow">
                    <a:lnL w="12700">
                      <a:solidFill>
                        <a:srgbClr val="164F86"/>
                      </a:solidFill>
                      <a:miter lim="400000"/>
                    </a:lnL>
                    <a:lnR w="12700">
                      <a:solidFill>
                        <a:srgbClr val="164F86"/>
                      </a:solidFill>
                      <a:miter lim="400000"/>
                    </a:lnR>
                    <a:lnT w="12700">
                      <a:solidFill>
                        <a:srgbClr val="164F86"/>
                      </a:solidFill>
                      <a:miter lim="400000"/>
                    </a:lnT>
                    <a:lnB w="12700">
                      <a:solidFill>
                        <a:srgbClr val="164F86"/>
                      </a:solidFill>
                      <a:miter lim="400000"/>
                    </a:lnB>
                  </a:tcPr>
                </a:tc>
                <a:tc>
                  <a:txBody>
                    <a:bodyPr/>
                    <a:lstStyle/>
                    <a:p>
                      <a:pPr lvl="0" defTabSz="914400">
                        <a:defRPr sz="2300"/>
                      </a:pPr>
                    </a:p>
                  </a:txBody>
                  <a:tcPr marL="50800" marR="50800" marT="50800" marB="50800" anchor="ctr" anchorCtr="0" horzOverflow="overflow">
                    <a:lnL w="12700">
                      <a:solidFill>
                        <a:srgbClr val="164F86"/>
                      </a:solidFill>
                      <a:miter lim="400000"/>
                    </a:lnL>
                    <a:lnR w="38100">
                      <a:solidFill>
                        <a:srgbClr val="164F86"/>
                      </a:solidFill>
                      <a:miter lim="400000"/>
                    </a:lnR>
                    <a:lnT w="12700">
                      <a:solidFill>
                        <a:srgbClr val="164F86"/>
                      </a:solidFill>
                      <a:miter lim="400000"/>
                    </a:lnT>
                    <a:lnB w="12700">
                      <a:solidFill>
                        <a:srgbClr val="164F86"/>
                      </a:solidFill>
                      <a:miter lim="400000"/>
                    </a:lnB>
                  </a:tcPr>
                </a:tc>
              </a:tr>
              <a:tr h="952500">
                <a:tc>
                  <a:txBody>
                    <a:bodyPr/>
                    <a:lstStyle/>
                    <a:p>
                      <a:pPr lvl="0" defTabSz="914400"/>
                      <a:r>
                        <a:rPr b="1" sz="2300"/>
                        <a:t>Total</a:t>
                      </a:r>
                    </a:p>
                  </a:txBody>
                  <a:tcPr marL="50800" marR="50800" marT="50800" marB="50800" anchor="ctr" anchorCtr="0" horzOverflow="overflow">
                    <a:lnL w="38100">
                      <a:solidFill>
                        <a:srgbClr val="164F86"/>
                      </a:solidFill>
                      <a:miter lim="400000"/>
                    </a:lnL>
                    <a:lnR w="12700">
                      <a:solidFill>
                        <a:srgbClr val="164F86"/>
                      </a:solidFill>
                      <a:miter lim="400000"/>
                    </a:lnR>
                    <a:lnT w="12700">
                      <a:solidFill>
                        <a:srgbClr val="164F86"/>
                      </a:solidFill>
                      <a:miter lim="400000"/>
                    </a:lnT>
                    <a:lnB w="38100">
                      <a:solidFill>
                        <a:srgbClr val="164F86"/>
                      </a:solidFill>
                      <a:miter lim="400000"/>
                    </a:lnB>
                  </a:tcPr>
                </a:tc>
                <a:tc>
                  <a:txBody>
                    <a:bodyPr/>
                    <a:lstStyle/>
                    <a:p>
                      <a:pPr lvl="0" defTabSz="914400">
                        <a:defRPr b="1" sz="2300"/>
                      </a:pPr>
                    </a:p>
                  </a:txBody>
                  <a:tcPr marL="50800" marR="50800" marT="50800" marB="50800" anchor="ctr" anchorCtr="0" horzOverflow="overflow">
                    <a:lnL w="12700">
                      <a:solidFill>
                        <a:srgbClr val="164F86"/>
                      </a:solidFill>
                      <a:miter lim="400000"/>
                    </a:lnL>
                    <a:lnR w="12700">
                      <a:solidFill>
                        <a:srgbClr val="164F86"/>
                      </a:solidFill>
                      <a:miter lim="400000"/>
                    </a:lnR>
                    <a:lnT w="12700">
                      <a:solidFill>
                        <a:srgbClr val="164F86"/>
                      </a:solidFill>
                      <a:miter lim="400000"/>
                    </a:lnT>
                    <a:lnB w="38100">
                      <a:solidFill>
                        <a:srgbClr val="164F86"/>
                      </a:solidFill>
                      <a:miter lim="400000"/>
                    </a:lnB>
                  </a:tcPr>
                </a:tc>
                <a:tc>
                  <a:txBody>
                    <a:bodyPr/>
                    <a:lstStyle/>
                    <a:p>
                      <a:pPr lvl="0" defTabSz="914400"/>
                      <a:r>
                        <a:rPr b="1" sz="2300"/>
                        <a:t>$35,000.00</a:t>
                      </a:r>
                    </a:p>
                  </a:txBody>
                  <a:tcPr marL="50800" marR="50800" marT="50800" marB="50800" anchor="ctr" anchorCtr="0" horzOverflow="overflow">
                    <a:lnL w="12700">
                      <a:solidFill>
                        <a:srgbClr val="164F86"/>
                      </a:solidFill>
                      <a:miter lim="400000"/>
                    </a:lnL>
                    <a:lnR w="38100">
                      <a:solidFill>
                        <a:srgbClr val="164F86"/>
                      </a:solidFill>
                      <a:miter lim="400000"/>
                    </a:lnR>
                    <a:lnT w="12700">
                      <a:solidFill>
                        <a:srgbClr val="164F86"/>
                      </a:solidFill>
                      <a:miter lim="400000"/>
                    </a:lnT>
                    <a:lnB w="38100">
                      <a:solidFill>
                        <a:srgbClr val="164F86"/>
                      </a:solidFill>
                      <a:miter lim="400000"/>
                    </a:lnB>
                  </a:tcPr>
                </a:tc>
              </a:tr>
            </a:tbl>
          </a:graphicData>
        </a:graphic>
      </p:graphicFrame>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4.png"/></Relationships>

</file>

<file path=ppt/theme/_rels/theme2.xml.rels><?xml version="1.0" encoding="UTF-8" standalone="yes"?><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eravek"/>
        <a:ea typeface="Seravek"/>
        <a:cs typeface="Seravek"/>
      </a:majorFont>
      <a:minorFont>
        <a:latin typeface="Seravek"/>
        <a:ea typeface="Seravek"/>
        <a:cs typeface="Serave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eravek"/>
        <a:ea typeface="Seravek"/>
        <a:cs typeface="Seravek"/>
      </a:majorFont>
      <a:minorFont>
        <a:latin typeface="Seravek"/>
        <a:ea typeface="Seravek"/>
        <a:cs typeface="Serave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