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  <p:sldId id="264" r:id="rId30"/>
    <p:sldId id="1336" r:id="rId31"/>
    <p:sldId id="1337" r:id="rId32"/>
    <p:sldId id="1338" r:id="rId33"/>
    <p:sldId id="1339" r:id="rId34"/>
    <p:sldId id="1340" r:id="rId35"/>
    <p:sldId id="1341" r:id="rId36"/>
    <p:sldId id="134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42562602-93C7-44C0-B72A-63AE3174A46B}"/>
              </a:ext>
            </a:extLst>
          </p:cNvPr>
          <p:cNvSpPr/>
          <p:nvPr/>
        </p:nvSpPr>
        <p:spPr>
          <a:xfrm>
            <a:off x="4164390" y="614317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E9B8F04-F952-4783-9899-5FE4A085DBC2}"/>
              </a:ext>
            </a:extLst>
          </p:cNvPr>
          <p:cNvSpPr/>
          <p:nvPr/>
        </p:nvSpPr>
        <p:spPr>
          <a:xfrm flipH="1">
            <a:off x="4164389" y="654266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8E722558-978F-4CAA-AF97-6C888072F606}"/>
              </a:ext>
            </a:extLst>
          </p:cNvPr>
          <p:cNvSpPr/>
          <p:nvPr/>
        </p:nvSpPr>
        <p:spPr>
          <a:xfrm rot="10800000">
            <a:off x="9005878" y="6524681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FDF060-6045-4EBF-9EB1-B6DF5C54EF24}"/>
              </a:ext>
            </a:extLst>
          </p:cNvPr>
          <p:cNvSpPr/>
          <p:nvPr/>
        </p:nvSpPr>
        <p:spPr>
          <a:xfrm>
            <a:off x="7049346" y="6157915"/>
            <a:ext cx="1956531" cy="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C13AE91-448A-48D3-B893-77C779BE9B29}"/>
              </a:ext>
            </a:extLst>
          </p:cNvPr>
          <p:cNvSpPr/>
          <p:nvPr/>
        </p:nvSpPr>
        <p:spPr>
          <a:xfrm>
            <a:off x="9005877" y="6125191"/>
            <a:ext cx="2088777" cy="2487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4EAADA0B-3DE9-45BB-92D2-FA5836143CA5}"/>
              </a:ext>
            </a:extLst>
          </p:cNvPr>
          <p:cNvSpPr/>
          <p:nvPr/>
        </p:nvSpPr>
        <p:spPr>
          <a:xfrm>
            <a:off x="9689047" y="5869135"/>
            <a:ext cx="779930" cy="7799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E900A97-CA7B-481F-9097-CADE3E584138}"/>
              </a:ext>
            </a:extLst>
          </p:cNvPr>
          <p:cNvSpPr/>
          <p:nvPr/>
        </p:nvSpPr>
        <p:spPr>
          <a:xfrm>
            <a:off x="4177054" y="349475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356BEAF-82AB-41C8-9947-D432E2F21797}"/>
              </a:ext>
            </a:extLst>
          </p:cNvPr>
          <p:cNvSpPr/>
          <p:nvPr/>
        </p:nvSpPr>
        <p:spPr>
          <a:xfrm flipH="1">
            <a:off x="4177053" y="389424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2230166-7F59-4609-8B97-A0494D0683D9}"/>
              </a:ext>
            </a:extLst>
          </p:cNvPr>
          <p:cNvSpPr/>
          <p:nvPr/>
        </p:nvSpPr>
        <p:spPr>
          <a:xfrm>
            <a:off x="4177053" y="60793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005DFE7-D873-43CE-9DF8-6F1970786983}"/>
              </a:ext>
            </a:extLst>
          </p:cNvPr>
          <p:cNvSpPr/>
          <p:nvPr/>
        </p:nvSpPr>
        <p:spPr>
          <a:xfrm flipH="1">
            <a:off x="4177053" y="1096259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25C081E9-4F05-4540-BB00-7B212F1B4BC5}"/>
              </a:ext>
            </a:extLst>
          </p:cNvPr>
          <p:cNvSpPr/>
          <p:nvPr/>
        </p:nvSpPr>
        <p:spPr>
          <a:xfrm>
            <a:off x="4164389" y="874956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ECB12-14B0-4FAC-A015-6A0E6F23673E}"/>
              </a:ext>
            </a:extLst>
          </p:cNvPr>
          <p:cNvSpPr/>
          <p:nvPr/>
        </p:nvSpPr>
        <p:spPr>
          <a:xfrm>
            <a:off x="555813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“奖励</a:t>
            </a:r>
            <a:r>
              <a:rPr lang="en-US" altLang="zh-CN" sz="2400" dirty="0"/>
              <a:t>"</a:t>
            </a:r>
            <a:r>
              <a:rPr lang="zh-CN" altLang="en-US" sz="2400" dirty="0"/>
              <a:t>表的制作</a:t>
            </a:r>
            <a:endParaRPr lang="en-US" altLang="zh-CN" sz="2400" dirty="0"/>
          </a:p>
          <a:p>
            <a:pPr algn="ctr"/>
            <a:r>
              <a:rPr lang="en-US" altLang="zh-CN" sz="2400" dirty="0"/>
              <a:t>EXP+</a:t>
            </a:r>
            <a:r>
              <a:rPr lang="zh-CN" altLang="en-US" sz="2400" dirty="0"/>
              <a:t>掉落物</a:t>
            </a:r>
            <a:r>
              <a:rPr lang="en-US" altLang="zh-CN" sz="2400" dirty="0"/>
              <a:t>+</a:t>
            </a:r>
            <a:r>
              <a:rPr lang="zh-CN" altLang="en-US" sz="2400" dirty="0"/>
              <a:t>获取时间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99BCF-4810-401B-96FF-AEF0BBFD52AB}"/>
              </a:ext>
            </a:extLst>
          </p:cNvPr>
          <p:cNvSpPr/>
          <p:nvPr/>
        </p:nvSpPr>
        <p:spPr>
          <a:xfrm>
            <a:off x="555813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运维端对奖励的设定（</a:t>
            </a:r>
            <a:r>
              <a:rPr lang="en-US" altLang="zh-CN" sz="2400" dirty="0"/>
              <a:t>EXP+</a:t>
            </a:r>
            <a:r>
              <a:rPr lang="zh-CN" altLang="en-US" sz="2400" dirty="0"/>
              <a:t>特别掉落物）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B25B5B-7553-4250-BA8B-EDB605ACC59D}"/>
              </a:ext>
            </a:extLst>
          </p:cNvPr>
          <p:cNvSpPr/>
          <p:nvPr/>
        </p:nvSpPr>
        <p:spPr>
          <a:xfrm>
            <a:off x="555813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卡牌增加</a:t>
            </a:r>
            <a:r>
              <a:rPr lang="en-US" altLang="zh-CN" sz="2400" dirty="0" err="1"/>
              <a:t>Lv+EXP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C44CB-C5E8-47FE-BB53-C6F57DDFB1EA}"/>
              </a:ext>
            </a:extLst>
          </p:cNvPr>
          <p:cNvSpPr/>
          <p:nvPr/>
        </p:nvSpPr>
        <p:spPr>
          <a:xfrm>
            <a:off x="555813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玩家已经有了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，该加</a:t>
            </a:r>
            <a:r>
              <a:rPr lang="en-US" altLang="zh-CN" sz="2400" dirty="0"/>
              <a:t>EXP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3036C8-31A9-4025-B0CB-CAB3CEAD944E}"/>
              </a:ext>
            </a:extLst>
          </p:cNvPr>
          <p:cNvSpPr/>
          <p:nvPr/>
        </p:nvSpPr>
        <p:spPr>
          <a:xfrm>
            <a:off x="3502647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"</a:t>
            </a:r>
            <a:r>
              <a:rPr lang="zh-CN" altLang="en-US" sz="2400" dirty="0"/>
              <a:t>知识的关联性加成效果</a:t>
            </a:r>
            <a:r>
              <a:rPr lang="en-US" altLang="zh-CN" sz="2400" dirty="0"/>
              <a:t>"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3B73E4-C74B-4800-BCB9-67596CD67D25}"/>
              </a:ext>
            </a:extLst>
          </p:cNvPr>
          <p:cNvSpPr/>
          <p:nvPr/>
        </p:nvSpPr>
        <p:spPr>
          <a:xfrm>
            <a:off x="3502647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重复获得卡牌</a:t>
            </a:r>
            <a:endParaRPr lang="en-US" altLang="zh-CN" sz="2400" dirty="0"/>
          </a:p>
          <a:p>
            <a:pPr algn="ctr"/>
            <a:r>
              <a:rPr lang="zh-CN" altLang="en-US" sz="2400" dirty="0"/>
              <a:t>提升等级上限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6737-5FD9-429F-916B-C71846FA861C}"/>
              </a:ext>
            </a:extLst>
          </p:cNvPr>
          <p:cNvSpPr/>
          <p:nvPr/>
        </p:nvSpPr>
        <p:spPr>
          <a:xfrm>
            <a:off x="3502647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玩家等级上限</a:t>
            </a:r>
            <a:r>
              <a:rPr lang="en-US" altLang="zh-CN" sz="2400" dirty="0"/>
              <a:t>=</a:t>
            </a:r>
            <a:r>
              <a:rPr lang="zh-CN" altLang="en-US" sz="2400" dirty="0"/>
              <a:t>记忆力</a:t>
            </a:r>
            <a:r>
              <a:rPr lang="en-US" altLang="zh-CN" sz="2400" dirty="0"/>
              <a:t>=</a:t>
            </a:r>
            <a:r>
              <a:rPr lang="zh-CN" altLang="en-US" sz="2400" dirty="0"/>
              <a:t>全卡牌等级上限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4209C-0085-4DAB-AD90-B8AED5F7ADF0}"/>
              </a:ext>
            </a:extLst>
          </p:cNvPr>
          <p:cNvSpPr/>
          <p:nvPr/>
        </p:nvSpPr>
        <p:spPr>
          <a:xfrm>
            <a:off x="3502647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卡牌的升级点数自由分配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4564B-3810-4F40-85FD-6AC46A8123F7}"/>
              </a:ext>
            </a:extLst>
          </p:cNvPr>
          <p:cNvSpPr/>
          <p:nvPr/>
        </p:nvSpPr>
        <p:spPr>
          <a:xfrm>
            <a:off x="6449481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关卡地形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AA5B8F-55E8-40CC-AA3E-3F7B9E540168}"/>
              </a:ext>
            </a:extLst>
          </p:cNvPr>
          <p:cNvSpPr/>
          <p:nvPr/>
        </p:nvSpPr>
        <p:spPr>
          <a:xfrm>
            <a:off x="6449481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技能的手动释放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DE3B7A-DB87-47F1-81AD-3340C1EC9929}"/>
              </a:ext>
            </a:extLst>
          </p:cNvPr>
          <p:cNvSpPr/>
          <p:nvPr/>
        </p:nvSpPr>
        <p:spPr>
          <a:xfrm>
            <a:off x="6449481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3B5842-4E1D-46F0-9932-384DCF92F16B}"/>
              </a:ext>
            </a:extLst>
          </p:cNvPr>
          <p:cNvSpPr/>
          <p:nvPr/>
        </p:nvSpPr>
        <p:spPr>
          <a:xfrm>
            <a:off x="6449481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9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1B8F9-CE2F-4BAA-87AC-0595F85349BF}"/>
              </a:ext>
            </a:extLst>
          </p:cNvPr>
          <p:cNvSpPr/>
          <p:nvPr/>
        </p:nvSpPr>
        <p:spPr>
          <a:xfrm>
            <a:off x="641390" y="2389095"/>
            <a:ext cx="5646940" cy="2030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章节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45E80-7518-46F0-A016-4E74A9B2D6DA}"/>
              </a:ext>
            </a:extLst>
          </p:cNvPr>
          <p:cNvSpPr/>
          <p:nvPr/>
        </p:nvSpPr>
        <p:spPr>
          <a:xfrm>
            <a:off x="932330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B75B3-844C-4880-812B-A4FB0FD4E50F}"/>
              </a:ext>
            </a:extLst>
          </p:cNvPr>
          <p:cNvSpPr/>
          <p:nvPr/>
        </p:nvSpPr>
        <p:spPr>
          <a:xfrm>
            <a:off x="26983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F74A3-0E2E-467F-99AA-3A051AE8D5D6}"/>
              </a:ext>
            </a:extLst>
          </p:cNvPr>
          <p:cNvSpPr/>
          <p:nvPr/>
        </p:nvSpPr>
        <p:spPr>
          <a:xfrm>
            <a:off x="44509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33C4D1-3658-479A-9FD0-A54E8D1CE211}"/>
              </a:ext>
            </a:extLst>
          </p:cNvPr>
          <p:cNvSpPr/>
          <p:nvPr/>
        </p:nvSpPr>
        <p:spPr>
          <a:xfrm>
            <a:off x="6096000" y="3455895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关卡奖励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128B97A-C89B-4435-9F7D-B8B4C49FD21E}"/>
              </a:ext>
            </a:extLst>
          </p:cNvPr>
          <p:cNvSpPr/>
          <p:nvPr/>
        </p:nvSpPr>
        <p:spPr>
          <a:xfrm>
            <a:off x="6096000" y="2389094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章节奖励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3F645E-3549-4FEC-9CCE-1A5CB92E0009}"/>
              </a:ext>
            </a:extLst>
          </p:cNvPr>
          <p:cNvSpPr/>
          <p:nvPr/>
        </p:nvSpPr>
        <p:spPr>
          <a:xfrm>
            <a:off x="7691718" y="2389094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任务页面领取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A890C-BC8B-420F-BDB8-086751D897FB}"/>
              </a:ext>
            </a:extLst>
          </p:cNvPr>
          <p:cNvSpPr/>
          <p:nvPr/>
        </p:nvSpPr>
        <p:spPr>
          <a:xfrm>
            <a:off x="7691718" y="3455895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战斗结束</a:t>
            </a:r>
            <a:endParaRPr lang="en-US" altLang="zh-CN" dirty="0"/>
          </a:p>
          <a:p>
            <a:pPr algn="ctr"/>
            <a:r>
              <a:rPr lang="zh-CN" altLang="en-US" dirty="0"/>
              <a:t>页面领取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E5E50-1F0D-4FE2-933D-BAE888ECEB78}"/>
              </a:ext>
            </a:extLst>
          </p:cNvPr>
          <p:cNvSpPr/>
          <p:nvPr/>
        </p:nvSpPr>
        <p:spPr>
          <a:xfrm>
            <a:off x="641390" y="550141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人为奖励：关卡通过掉落物奖励</a:t>
            </a:r>
            <a:r>
              <a:rPr lang="en-US" altLang="zh-CN" dirty="0"/>
              <a:t>ADD</a:t>
            </a:r>
            <a:r>
              <a:rPr lang="zh-CN" altLang="en-US" dirty="0"/>
              <a:t>、章节通过</a:t>
            </a:r>
            <a:r>
              <a:rPr lang="en-US" altLang="zh-CN" dirty="0"/>
              <a:t>EXP&amp;</a:t>
            </a:r>
            <a:r>
              <a:rPr lang="zh-CN" altLang="en-US" dirty="0"/>
              <a:t>掉落物奖励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B1D1A-CDA3-40B9-B2DE-FB0106F8DBD5}"/>
              </a:ext>
            </a:extLst>
          </p:cNvPr>
          <p:cNvSpPr/>
          <p:nvPr/>
        </p:nvSpPr>
        <p:spPr>
          <a:xfrm>
            <a:off x="641390" y="475846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自动奖励：怪物击杀掉落物、</a:t>
            </a:r>
            <a:r>
              <a:rPr lang="en-US" altLang="zh-CN" dirty="0"/>
              <a:t>EXP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CBF231-0C96-4780-B9D8-9F8CA1266EFD}"/>
              </a:ext>
            </a:extLst>
          </p:cNvPr>
          <p:cNvSpPr txBox="1"/>
          <p:nvPr/>
        </p:nvSpPr>
        <p:spPr>
          <a:xfrm>
            <a:off x="268941" y="51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奖励分类</a:t>
            </a:r>
          </a:p>
        </p:txBody>
      </p:sp>
    </p:spTree>
    <p:extLst>
      <p:ext uri="{BB962C8B-B14F-4D97-AF65-F5344CB8AC3E}">
        <p14:creationId xmlns:p14="http://schemas.microsoft.com/office/powerpoint/2010/main" val="156913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80ADCC-1EB2-41CC-AA6E-F9AC093F57D0}"/>
              </a:ext>
            </a:extLst>
          </p:cNvPr>
          <p:cNvSpPr/>
          <p:nvPr/>
        </p:nvSpPr>
        <p:spPr>
          <a:xfrm>
            <a:off x="681318" y="735105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能确定初始信息（数据库发送）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能确定使用图片与音效（本地）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抽卡时使用。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3AC89C-5895-4F40-9AAD-7920168BAF6B}"/>
              </a:ext>
            </a:extLst>
          </p:cNvPr>
          <p:cNvSpPr/>
          <p:nvPr/>
        </p:nvSpPr>
        <p:spPr>
          <a:xfrm>
            <a:off x="681318" y="2644588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卡牌持有序列号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能确定当前卡牌等级与经验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能确定当前属性值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强化，战斗时使用。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051BED-6CF1-4FCE-A0C4-F4530F077E4B}"/>
              </a:ext>
            </a:extLst>
          </p:cNvPr>
          <p:cNvSpPr/>
          <p:nvPr/>
        </p:nvSpPr>
        <p:spPr>
          <a:xfrm>
            <a:off x="555812" y="2501153"/>
            <a:ext cx="3738282" cy="185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F8D984-1322-495B-B8A7-69F687DA373E}"/>
              </a:ext>
            </a:extLst>
          </p:cNvPr>
          <p:cNvSpPr txBox="1"/>
          <p:nvPr/>
        </p:nvSpPr>
        <p:spPr>
          <a:xfrm>
            <a:off x="4554071" y="2644588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本地</a:t>
            </a:r>
            <a:r>
              <a:rPr lang="zh-CN" altLang="en-US" dirty="0"/>
              <a:t>会保存：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卡牌初始信息，卡牌使用图片与音效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各卡牌的目前等级和经验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保存的编队模板，与当前选择的编队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DAC94-EBA9-458C-BD04-5002345A0353}"/>
              </a:ext>
            </a:extLst>
          </p:cNvPr>
          <p:cNvSpPr txBox="1"/>
          <p:nvPr/>
        </p:nvSpPr>
        <p:spPr>
          <a:xfrm>
            <a:off x="770965" y="4778188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卡牌与图形</a:t>
            </a:r>
            <a:r>
              <a:rPr lang="en-US" altLang="zh-CN" dirty="0"/>
              <a:t>/</a:t>
            </a:r>
            <a:r>
              <a:rPr lang="zh-CN" altLang="en-US" dirty="0"/>
              <a:t>音效关联：使用卡牌序列号</a:t>
            </a:r>
            <a:endParaRPr lang="en-US" altLang="zh-CN" dirty="0"/>
          </a:p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显示编队中的卡牌的简略信息：从本地保存的卡牌基础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E1CEC4-756D-4355-8E17-AD8B1A4C2D73}"/>
              </a:ext>
            </a:extLst>
          </p:cNvPr>
          <p:cNvSpPr txBox="1"/>
          <p:nvPr/>
        </p:nvSpPr>
        <p:spPr>
          <a:xfrm>
            <a:off x="322729" y="286871"/>
            <a:ext cx="762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能否抽卡、强化、战斗以外情况下的卡牌信息展示全都从本地信息读取</a:t>
            </a:r>
          </a:p>
        </p:txBody>
      </p:sp>
    </p:spTree>
    <p:extLst>
      <p:ext uri="{BB962C8B-B14F-4D97-AF65-F5344CB8AC3E}">
        <p14:creationId xmlns:p14="http://schemas.microsoft.com/office/powerpoint/2010/main" val="2221888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6886" y="2045616"/>
            <a:ext cx="1223912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656948" y="1414021"/>
            <a:ext cx="1432874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3"/>
            <a:ext cx="1706252" cy="999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1750236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活动追加副本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4" y="5866673"/>
            <a:ext cx="3304742" cy="524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404287"/>
            <a:ext cx="641023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203588" y="3404287"/>
            <a:ext cx="678731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220114" y="1866507"/>
            <a:ext cx="0" cy="17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700798" y="2314280"/>
            <a:ext cx="497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117184" y="2714920"/>
            <a:ext cx="4714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43406" y="3355942"/>
            <a:ext cx="697586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73051" y="3333215"/>
            <a:ext cx="443057" cy="44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643406" y="4317476"/>
            <a:ext cx="381792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69910" y="4317476"/>
            <a:ext cx="446198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  <a:endCxn id="20" idx="3"/>
          </p:cNvCxnSpPr>
          <p:nvPr/>
        </p:nvCxnSpPr>
        <p:spPr>
          <a:xfrm flipH="1">
            <a:off x="4264058" y="4458879"/>
            <a:ext cx="2531096" cy="50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4659984" y="3941615"/>
            <a:ext cx="2441555" cy="133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cxnSpLocks/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7101539" y="4360737"/>
            <a:ext cx="197951" cy="91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14791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cxnSpLocks/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1" cy="3041755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6692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客户端功能完成进度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66516" y="1280987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65127" y="1575097"/>
            <a:ext cx="352593" cy="23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65125" y="2163318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548014" y="1266487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优先，完成度低于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优先，完成度高于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功能实现完成</a:t>
            </a:r>
            <a:endParaRPr lang="en-US" altLang="zh-CN" dirty="0"/>
          </a:p>
          <a:p>
            <a:r>
              <a:rPr lang="zh-CN" altLang="en-US" dirty="0"/>
              <a:t>可推迟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EB24ED1-C392-4D84-B976-947437B0117F}"/>
              </a:ext>
            </a:extLst>
          </p:cNvPr>
          <p:cNvSpPr/>
          <p:nvPr/>
        </p:nvSpPr>
        <p:spPr>
          <a:xfrm>
            <a:off x="974103" y="5263358"/>
            <a:ext cx="3289955" cy="603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359AB9B-C4E9-46A9-8A06-7D099B08AFE8}"/>
              </a:ext>
            </a:extLst>
          </p:cNvPr>
          <p:cNvSpPr/>
          <p:nvPr/>
        </p:nvSpPr>
        <p:spPr>
          <a:xfrm>
            <a:off x="65126" y="1869207"/>
            <a:ext cx="352593" cy="23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A8716D0-CF01-4906-A764-21C01C7EE776}"/>
              </a:ext>
            </a:extLst>
          </p:cNvPr>
          <p:cNvCxnSpPr>
            <a:cxnSpLocks/>
            <a:stCxn id="74" idx="2"/>
            <a:endCxn id="26" idx="2"/>
          </p:cNvCxnSpPr>
          <p:nvPr/>
        </p:nvCxnSpPr>
        <p:spPr>
          <a:xfrm flipV="1">
            <a:off x="6795154" y="4360737"/>
            <a:ext cx="504336" cy="9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7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676BF0-2857-42F5-AD7F-E5B1B35732EF}"/>
              </a:ext>
            </a:extLst>
          </p:cNvPr>
          <p:cNvSpPr txBox="1"/>
          <p:nvPr/>
        </p:nvSpPr>
        <p:spPr>
          <a:xfrm>
            <a:off x="89647" y="125506"/>
            <a:ext cx="55563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用户的身份信息 初次下载后保持不变</a:t>
            </a:r>
            <a:endParaRPr lang="en-US" altLang="zh-CN" dirty="0"/>
          </a:p>
          <a:p>
            <a:r>
              <a:rPr lang="zh-CN" altLang="en-US" dirty="0"/>
              <a:t>用户的资源 初次下载、抽卡、进入关卡、退出关卡</a:t>
            </a:r>
            <a:endParaRPr lang="en-US" altLang="zh-CN" dirty="0"/>
          </a:p>
          <a:p>
            <a:r>
              <a:rPr lang="zh-CN" altLang="en-US" dirty="0"/>
              <a:t>道具的获得 初次下载、消耗、获取</a:t>
            </a:r>
            <a:endParaRPr lang="en-US" altLang="zh-CN" dirty="0"/>
          </a:p>
          <a:p>
            <a:r>
              <a:rPr lang="zh-CN" altLang="en-US" dirty="0"/>
              <a:t>卡牌的获得 初次下载、消耗、获取</a:t>
            </a:r>
            <a:endParaRPr lang="en-US" altLang="zh-CN" dirty="0"/>
          </a:p>
          <a:p>
            <a:r>
              <a:rPr lang="zh-CN" altLang="en-US" dirty="0"/>
              <a:t>卡牌的等级与经验值 初次下载、点数分配、退出关卡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节点以外的时刻都保持至内存</a:t>
            </a:r>
          </a:p>
        </p:txBody>
      </p:sp>
    </p:spTree>
    <p:extLst>
      <p:ext uri="{BB962C8B-B14F-4D97-AF65-F5344CB8AC3E}">
        <p14:creationId xmlns:p14="http://schemas.microsoft.com/office/powerpoint/2010/main" val="95039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939343-D6A2-4EB8-8E6D-B56DCEE8FB94}"/>
              </a:ext>
            </a:extLst>
          </p:cNvPr>
          <p:cNvSpPr txBox="1"/>
          <p:nvPr/>
        </p:nvSpPr>
        <p:spPr>
          <a:xfrm>
            <a:off x="206187" y="206188"/>
            <a:ext cx="36984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运维所需的统计功能</a:t>
            </a:r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上线玩家数曲线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  <a:r>
              <a:rPr lang="zh-CN" altLang="en-US" dirty="0"/>
              <a:t>关卡热度曲线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抽卡频率曲线（按卡牌）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交易频率曲线（按商品）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交易金额曲线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登入登出日志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  <a:r>
              <a:rPr lang="zh-CN" altLang="en-US" dirty="0"/>
              <a:t>战绩日志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交易日志（道具、商品、时间点）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抽卡日志（抽出的卡牌、时间点）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客户端崩溃日志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客户端异常耗时日志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通过计算得出的信息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游玩时长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49543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1BBF0D-60FD-442D-A0A3-3CE6D6B19C76}"/>
              </a:ext>
            </a:extLst>
          </p:cNvPr>
          <p:cNvSpPr txBox="1"/>
          <p:nvPr/>
        </p:nvSpPr>
        <p:spPr>
          <a:xfrm>
            <a:off x="89647" y="125506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发布邮件</a:t>
            </a:r>
            <a:r>
              <a:rPr lang="en-US" altLang="zh-CN" dirty="0"/>
              <a:t>/</a:t>
            </a:r>
            <a:r>
              <a:rPr lang="zh-CN" altLang="en-US" dirty="0"/>
              <a:t>公告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游玩的双重验证</a:t>
            </a:r>
          </a:p>
        </p:txBody>
      </p:sp>
    </p:spTree>
    <p:extLst>
      <p:ext uri="{BB962C8B-B14F-4D97-AF65-F5344CB8AC3E}">
        <p14:creationId xmlns:p14="http://schemas.microsoft.com/office/powerpoint/2010/main" val="4000776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054FE5-5A4E-44E7-A772-9A99CFE90AF2}"/>
              </a:ext>
            </a:extLst>
          </p:cNvPr>
          <p:cNvSpPr txBox="1"/>
          <p:nvPr/>
        </p:nvSpPr>
        <p:spPr>
          <a:xfrm>
            <a:off x="259976" y="295835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第五周计划</a:t>
            </a:r>
            <a:r>
              <a:rPr lang="en-US" altLang="zh-CN" dirty="0"/>
              <a:t>-</a:t>
            </a:r>
            <a:r>
              <a:rPr lang="en-US" altLang="zh-CN" dirty="0" err="1"/>
              <a:t>izumi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68CAB-F62C-4892-A2AD-C63FD212D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9"/>
          <a:stretch/>
        </p:blipFill>
        <p:spPr>
          <a:xfrm>
            <a:off x="0" y="820551"/>
            <a:ext cx="5594917" cy="57416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A28762-28D0-484A-8579-025F69B5A203}"/>
              </a:ext>
            </a:extLst>
          </p:cNvPr>
          <p:cNvSpPr txBox="1"/>
          <p:nvPr/>
        </p:nvSpPr>
        <p:spPr>
          <a:xfrm>
            <a:off x="5581422" y="571428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演讲练习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DBD43C-0D80-4130-9A33-6EF28281A324}"/>
              </a:ext>
            </a:extLst>
          </p:cNvPr>
          <p:cNvSpPr txBox="1"/>
          <p:nvPr/>
        </p:nvSpPr>
        <p:spPr>
          <a:xfrm>
            <a:off x="5823469" y="1231993"/>
            <a:ext cx="54168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week5:</a:t>
            </a:r>
          </a:p>
          <a:p>
            <a:r>
              <a:rPr lang="zh-CN" altLang="en-US" sz="2400" dirty="0"/>
              <a:t>补核心功能的压力测试</a:t>
            </a:r>
            <a:endParaRPr lang="en-US" altLang="zh-CN" sz="2400" dirty="0"/>
          </a:p>
          <a:p>
            <a:r>
              <a:rPr lang="zh-CN" altLang="en-US" sz="2400" dirty="0"/>
              <a:t>剩余界面（邮件</a:t>
            </a:r>
            <a:r>
              <a:rPr lang="en-US" altLang="zh-CN" sz="2400" dirty="0"/>
              <a:t>/</a:t>
            </a:r>
            <a:r>
              <a:rPr lang="zh-CN" altLang="en-US" sz="2400" dirty="0"/>
              <a:t>公告</a:t>
            </a:r>
            <a:r>
              <a:rPr lang="en-US" altLang="zh-CN" sz="2400" dirty="0" err="1"/>
              <a:t>etc</a:t>
            </a:r>
            <a:r>
              <a:rPr lang="zh-CN" altLang="en-US" sz="2400" dirty="0"/>
              <a:t>）的制作</a:t>
            </a:r>
            <a:endParaRPr lang="en-US" altLang="zh-CN" sz="2400" dirty="0"/>
          </a:p>
          <a:p>
            <a:r>
              <a:rPr lang="zh-CN" altLang="en-US" sz="2400" dirty="0"/>
              <a:t>应该制作的同时找时间做好说明文档</a:t>
            </a:r>
            <a:endParaRPr lang="en-US" altLang="zh-CN" sz="2400" dirty="0"/>
          </a:p>
          <a:p>
            <a:r>
              <a:rPr lang="en-US" altLang="zh-CN" sz="2400" dirty="0"/>
              <a:t>week6:</a:t>
            </a:r>
          </a:p>
          <a:p>
            <a:r>
              <a:rPr lang="zh-CN" altLang="en-US" sz="2400" dirty="0"/>
              <a:t>根据情况优化数据库与后端，可以从</a:t>
            </a:r>
            <a:endParaRPr lang="en-US" altLang="zh-CN" sz="2400" dirty="0"/>
          </a:p>
          <a:p>
            <a:r>
              <a:rPr lang="zh-CN" altLang="en-US" sz="2400" dirty="0"/>
              <a:t>减少请求次数等基础的角度去开始做</a:t>
            </a:r>
            <a:endParaRPr lang="en-US" altLang="zh-CN" sz="2400" dirty="0"/>
          </a:p>
          <a:p>
            <a:r>
              <a:rPr lang="zh-CN" altLang="en-US" sz="2400" dirty="0"/>
              <a:t>资源下载器做完</a:t>
            </a:r>
            <a:endParaRPr lang="en-US" altLang="zh-CN" sz="2400" dirty="0"/>
          </a:p>
          <a:p>
            <a:r>
              <a:rPr lang="en-US" altLang="zh-CN" sz="2400" dirty="0"/>
              <a:t>week7,8:</a:t>
            </a:r>
          </a:p>
          <a:p>
            <a:r>
              <a:rPr lang="zh-CN" altLang="en-US" sz="2400" dirty="0"/>
              <a:t>进一步优化，我个人想在空闲时间优化</a:t>
            </a:r>
            <a:endParaRPr lang="en-US" altLang="zh-CN" sz="2400" dirty="0"/>
          </a:p>
          <a:p>
            <a:r>
              <a:rPr lang="zh-CN" altLang="en-US" sz="2400" dirty="0"/>
              <a:t>其它地方的代码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468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2172</Words>
  <Application>Microsoft Office PowerPoint</Application>
  <PresentationFormat>宽屏</PresentationFormat>
  <Paragraphs>537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249</cp:revision>
  <dcterms:created xsi:type="dcterms:W3CDTF">2020-07-06T06:21:00Z</dcterms:created>
  <dcterms:modified xsi:type="dcterms:W3CDTF">2020-07-31T10:24:48Z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