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  <p:sldId id="1329" r:id="rId23"/>
    <p:sldId id="1331" r:id="rId24"/>
    <p:sldId id="1330" r:id="rId25"/>
    <p:sldId id="1328" r:id="rId26"/>
    <p:sldId id="1332" r:id="rId27"/>
    <p:sldId id="1334" r:id="rId28"/>
    <p:sldId id="1335" r:id="rId29"/>
    <p:sldId id="264" r:id="rId30"/>
    <p:sldId id="1336" r:id="rId31"/>
    <p:sldId id="1337" r:id="rId32"/>
    <p:sldId id="1338" r:id="rId33"/>
    <p:sldId id="1339" r:id="rId34"/>
    <p:sldId id="1340" r:id="rId35"/>
    <p:sldId id="134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  <p:sp>
        <p:nvSpPr>
          <p:cNvPr id="6" name="箭头: 右 5">
            <a:extLst>
              <a:ext uri="{FF2B5EF4-FFF2-40B4-BE49-F238E27FC236}">
                <a16:creationId xmlns:a16="http://schemas.microsoft.com/office/drawing/2014/main" id="{42562602-93C7-44C0-B72A-63AE3174A46B}"/>
              </a:ext>
            </a:extLst>
          </p:cNvPr>
          <p:cNvSpPr/>
          <p:nvPr/>
        </p:nvSpPr>
        <p:spPr>
          <a:xfrm>
            <a:off x="4164390" y="614317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E9B8F04-F952-4783-9899-5FE4A085DBC2}"/>
              </a:ext>
            </a:extLst>
          </p:cNvPr>
          <p:cNvSpPr/>
          <p:nvPr/>
        </p:nvSpPr>
        <p:spPr>
          <a:xfrm flipH="1">
            <a:off x="4164389" y="654266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8E722558-978F-4CAA-AF97-6C888072F606}"/>
              </a:ext>
            </a:extLst>
          </p:cNvPr>
          <p:cNvSpPr/>
          <p:nvPr/>
        </p:nvSpPr>
        <p:spPr>
          <a:xfrm rot="10800000">
            <a:off x="9005878" y="6524681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FDF060-6045-4EBF-9EB1-B6DF5C54EF24}"/>
              </a:ext>
            </a:extLst>
          </p:cNvPr>
          <p:cNvSpPr/>
          <p:nvPr/>
        </p:nvSpPr>
        <p:spPr>
          <a:xfrm>
            <a:off x="7049346" y="6157915"/>
            <a:ext cx="1956531" cy="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0C13AE91-448A-48D3-B893-77C779BE9B29}"/>
              </a:ext>
            </a:extLst>
          </p:cNvPr>
          <p:cNvSpPr/>
          <p:nvPr/>
        </p:nvSpPr>
        <p:spPr>
          <a:xfrm>
            <a:off x="9005877" y="6125191"/>
            <a:ext cx="2088777" cy="24876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4EAADA0B-3DE9-45BB-92D2-FA5836143CA5}"/>
              </a:ext>
            </a:extLst>
          </p:cNvPr>
          <p:cNvSpPr/>
          <p:nvPr/>
        </p:nvSpPr>
        <p:spPr>
          <a:xfrm>
            <a:off x="9689047" y="5869135"/>
            <a:ext cx="779930" cy="7799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E900A97-CA7B-481F-9097-CADE3E584138}"/>
              </a:ext>
            </a:extLst>
          </p:cNvPr>
          <p:cNvSpPr/>
          <p:nvPr/>
        </p:nvSpPr>
        <p:spPr>
          <a:xfrm>
            <a:off x="4177054" y="3494754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356BEAF-82AB-41C8-9947-D432E2F21797}"/>
              </a:ext>
            </a:extLst>
          </p:cNvPr>
          <p:cNvSpPr/>
          <p:nvPr/>
        </p:nvSpPr>
        <p:spPr>
          <a:xfrm flipH="1">
            <a:off x="4177053" y="3894244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2230166-7F59-4609-8B97-A0494D0683D9}"/>
              </a:ext>
            </a:extLst>
          </p:cNvPr>
          <p:cNvSpPr/>
          <p:nvPr/>
        </p:nvSpPr>
        <p:spPr>
          <a:xfrm>
            <a:off x="4177053" y="60793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A005DFE7-D873-43CE-9DF8-6F1970786983}"/>
              </a:ext>
            </a:extLst>
          </p:cNvPr>
          <p:cNvSpPr/>
          <p:nvPr/>
        </p:nvSpPr>
        <p:spPr>
          <a:xfrm flipH="1">
            <a:off x="4177053" y="1096259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25C081E9-4F05-4540-BB00-7B212F1B4BC5}"/>
              </a:ext>
            </a:extLst>
          </p:cNvPr>
          <p:cNvSpPr/>
          <p:nvPr/>
        </p:nvSpPr>
        <p:spPr>
          <a:xfrm>
            <a:off x="4164389" y="874956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177745" y="2995660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570854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951185-2EDF-4F58-86A7-39DE3DC0657B}"/>
              </a:ext>
            </a:extLst>
          </p:cNvPr>
          <p:cNvSpPr/>
          <p:nvPr/>
        </p:nvSpPr>
        <p:spPr>
          <a:xfrm>
            <a:off x="7351868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7FF4D9-2CC3-43CE-AC86-FE7C736A78A4}"/>
              </a:ext>
            </a:extLst>
          </p:cNvPr>
          <p:cNvSpPr/>
          <p:nvPr/>
        </p:nvSpPr>
        <p:spPr>
          <a:xfrm>
            <a:off x="8558026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F6A370-9033-4BE4-B743-920275671FE9}"/>
              </a:ext>
            </a:extLst>
          </p:cNvPr>
          <p:cNvSpPr/>
          <p:nvPr/>
        </p:nvSpPr>
        <p:spPr>
          <a:xfrm>
            <a:off x="9778809" y="88985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469FC3-EDA7-41B5-9F8F-44A2A965BFB4}"/>
              </a:ext>
            </a:extLst>
          </p:cNvPr>
          <p:cNvSpPr/>
          <p:nvPr/>
        </p:nvSpPr>
        <p:spPr>
          <a:xfrm>
            <a:off x="9778809" y="25997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763973-FC03-4A14-9FD3-F2AD1AC0A077}"/>
              </a:ext>
            </a:extLst>
          </p:cNvPr>
          <p:cNvSpPr/>
          <p:nvPr/>
        </p:nvSpPr>
        <p:spPr>
          <a:xfrm>
            <a:off x="10309753" y="8575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5FBC8D-F8F0-4904-B33D-1645E552670F}"/>
              </a:ext>
            </a:extLst>
          </p:cNvPr>
          <p:cNvSpPr/>
          <p:nvPr/>
        </p:nvSpPr>
        <p:spPr>
          <a:xfrm>
            <a:off x="5135358" y="2948930"/>
            <a:ext cx="606775" cy="865144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FC3118FD-3240-458B-AC8F-76D19A5B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>
            <a:off x="0" y="-1"/>
            <a:ext cx="12192000" cy="6844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B63596-6FEE-4A0A-91E8-0185264C15AA}"/>
              </a:ext>
            </a:extLst>
          </p:cNvPr>
          <p:cNvSpPr/>
          <p:nvPr/>
        </p:nvSpPr>
        <p:spPr>
          <a:xfrm>
            <a:off x="2698377" y="1027300"/>
            <a:ext cx="1344706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0.453‬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17321-90CA-4AD8-B84D-27B5A388AFE6}"/>
              </a:ext>
            </a:extLst>
          </p:cNvPr>
          <p:cNvSpPr/>
          <p:nvPr/>
        </p:nvSpPr>
        <p:spPr>
          <a:xfrm>
            <a:off x="5531224" y="994562"/>
            <a:ext cx="2026023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0.166‬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BBF0A-CBB8-4C89-B3C3-E6A2D304E8EF}"/>
              </a:ext>
            </a:extLst>
          </p:cNvPr>
          <p:cNvSpPr/>
          <p:nvPr/>
        </p:nvSpPr>
        <p:spPr>
          <a:xfrm>
            <a:off x="7557247" y="878541"/>
            <a:ext cx="242047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EA62AD-3A35-4FAA-91D8-FB743B48C1A3}"/>
              </a:ext>
            </a:extLst>
          </p:cNvPr>
          <p:cNvSpPr/>
          <p:nvPr/>
        </p:nvSpPr>
        <p:spPr>
          <a:xfrm>
            <a:off x="-1" y="175072"/>
            <a:ext cx="1219199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33.87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8E7FBE-060E-4DA4-8120-87219017BEFA}"/>
              </a:ext>
            </a:extLst>
          </p:cNvPr>
          <p:cNvSpPr/>
          <p:nvPr/>
        </p:nvSpPr>
        <p:spPr>
          <a:xfrm>
            <a:off x="528918" y="961362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CC75D-14F8-4E28-B9B8-03FE37B08ACA}"/>
              </a:ext>
            </a:extLst>
          </p:cNvPr>
          <p:cNvSpPr/>
          <p:nvPr/>
        </p:nvSpPr>
        <p:spPr>
          <a:xfrm>
            <a:off x="0" y="1310987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8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:a16="http://schemas.microsoft.com/office/drawing/2014/main" id="{F4F11351-A87E-4B4F-9C50-A2464B43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 flipH="1">
            <a:off x="0" y="-1"/>
            <a:ext cx="12192000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监控, 电脑, 游戏机&#10;&#10;描述已自动生成">
            <a:extLst>
              <a:ext uri="{FF2B5EF4-FFF2-40B4-BE49-F238E27FC236}">
                <a16:creationId xmlns:a16="http://schemas.microsoft.com/office/drawing/2014/main" id="{231AC250-AAC0-484F-865D-8835308D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276350"/>
            <a:ext cx="7648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, 标志, 女人, 桌子&#10;&#10;描述已自动生成">
            <a:extLst>
              <a:ext uri="{FF2B5EF4-FFF2-40B4-BE49-F238E27FC236}">
                <a16:creationId xmlns:a16="http://schemas.microsoft.com/office/drawing/2014/main" id="{CB0A8B37-1C0B-49DB-B364-857E7081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9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9E1837-D7C2-4B89-939F-0361BE328748}"/>
              </a:ext>
            </a:extLst>
          </p:cNvPr>
          <p:cNvSpPr/>
          <p:nvPr/>
        </p:nvSpPr>
        <p:spPr>
          <a:xfrm>
            <a:off x="89647" y="0"/>
            <a:ext cx="367553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19.04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0C2C1-6342-49E0-B7D7-248E07E22FF6}"/>
              </a:ext>
            </a:extLst>
          </p:cNvPr>
          <p:cNvSpPr/>
          <p:nvPr/>
        </p:nvSpPr>
        <p:spPr>
          <a:xfrm>
            <a:off x="2689410" y="403413"/>
            <a:ext cx="519955" cy="537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0.078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932AE-DBBB-4E35-82B4-A889FE6DF4A2}"/>
              </a:ext>
            </a:extLst>
          </p:cNvPr>
          <p:cNvSpPr/>
          <p:nvPr/>
        </p:nvSpPr>
        <p:spPr>
          <a:xfrm>
            <a:off x="3505199" y="0"/>
            <a:ext cx="519955" cy="286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0.419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DB1B2-63A1-4797-9B46-CE0C1C8160ED}"/>
              </a:ext>
            </a:extLst>
          </p:cNvPr>
          <p:cNvSpPr/>
          <p:nvPr/>
        </p:nvSpPr>
        <p:spPr>
          <a:xfrm>
            <a:off x="4464423" y="2868706"/>
            <a:ext cx="519955" cy="663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0.097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33C7-2567-4AE7-98E1-91E8B0D8871F}"/>
              </a:ext>
            </a:extLst>
          </p:cNvPr>
          <p:cNvSpPr/>
          <p:nvPr/>
        </p:nvSpPr>
        <p:spPr>
          <a:xfrm>
            <a:off x="5163669" y="3532094"/>
            <a:ext cx="519955" cy="224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2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67C7D-D01A-4F90-8F7F-966206C34F31}"/>
              </a:ext>
            </a:extLst>
          </p:cNvPr>
          <p:cNvSpPr txBox="1"/>
          <p:nvPr/>
        </p:nvSpPr>
        <p:spPr>
          <a:xfrm>
            <a:off x="62753" y="1210235"/>
            <a:ext cx="925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网络端的战斗运算移植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补充数据库实体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离线版卡牌数据做成</a:t>
            </a:r>
            <a:r>
              <a:rPr lang="en-US" altLang="zh-CN" dirty="0" err="1"/>
              <a:t>sql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高并发性与弹性的对策研究（需与助教沟通，以手游的角度思考）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92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2965" y="2045616"/>
            <a:ext cx="122391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712283" y="1414021"/>
            <a:ext cx="1432874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4"/>
            <a:ext cx="1706252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857839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731F4A-10ED-4978-869D-78690B8E2F47}"/>
              </a:ext>
            </a:extLst>
          </p:cNvPr>
          <p:cNvSpPr/>
          <p:nvPr/>
        </p:nvSpPr>
        <p:spPr>
          <a:xfrm>
            <a:off x="3396792" y="3780148"/>
            <a:ext cx="80127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3" y="5627802"/>
            <a:ext cx="3289955" cy="4901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780148"/>
            <a:ext cx="641023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093616" y="3780148"/>
            <a:ext cx="67873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F39CF8-120C-4587-8ACE-885FE4A94937}"/>
              </a:ext>
            </a:extLst>
          </p:cNvPr>
          <p:cNvSpPr/>
          <p:nvPr/>
        </p:nvSpPr>
        <p:spPr>
          <a:xfrm>
            <a:off x="4339472" y="4666268"/>
            <a:ext cx="641023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抽卡结果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/>
          <p:nvPr/>
        </p:nvCxnSpPr>
        <p:spPr>
          <a:xfrm>
            <a:off x="6064577" y="1866507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696877" y="2314280"/>
            <a:ext cx="50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endCxn id="14" idx="0"/>
          </p:cNvCxnSpPr>
          <p:nvPr/>
        </p:nvCxnSpPr>
        <p:spPr>
          <a:xfrm flipH="1">
            <a:off x="5117184" y="2714920"/>
            <a:ext cx="471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</p:cNvCxnSpPr>
          <p:nvPr/>
        </p:nvCxnSpPr>
        <p:spPr>
          <a:xfrm flipH="1">
            <a:off x="1982771" y="3355942"/>
            <a:ext cx="35821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/>
          <p:nvPr/>
        </p:nvCxnSpPr>
        <p:spPr>
          <a:xfrm>
            <a:off x="2773051" y="3333215"/>
            <a:ext cx="0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D83BAD4-348D-4905-BC14-6D3014E35CFB}"/>
              </a:ext>
            </a:extLst>
          </p:cNvPr>
          <p:cNvCxnSpPr>
            <a:endCxn id="19" idx="0"/>
          </p:cNvCxnSpPr>
          <p:nvPr/>
        </p:nvCxnSpPr>
        <p:spPr>
          <a:xfrm>
            <a:off x="3396792" y="3355942"/>
            <a:ext cx="40063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</p:cNvCxnSpPr>
          <p:nvPr/>
        </p:nvCxnSpPr>
        <p:spPr>
          <a:xfrm>
            <a:off x="1775376" y="4308049"/>
            <a:ext cx="249822" cy="36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769910" y="4317476"/>
            <a:ext cx="0" cy="29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759C46C-2F6F-4A71-86F9-F34CA5E8514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43927" y="4317476"/>
            <a:ext cx="353504" cy="34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B0E63C-B9B0-42AC-B03B-1155E027F3A4}"/>
              </a:ext>
            </a:extLst>
          </p:cNvPr>
          <p:cNvCxnSpPr/>
          <p:nvPr/>
        </p:nvCxnSpPr>
        <p:spPr>
          <a:xfrm>
            <a:off x="2769910" y="5269583"/>
            <a:ext cx="0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E387EB4-B8C5-4390-A196-CD614ECDE204}"/>
              </a:ext>
            </a:extLst>
          </p:cNvPr>
          <p:cNvCxnSpPr/>
          <p:nvPr/>
        </p:nvCxnSpPr>
        <p:spPr>
          <a:xfrm>
            <a:off x="3797431" y="5269583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ED988F5-0AD8-404B-98E6-20040C4AC5E1}"/>
              </a:ext>
            </a:extLst>
          </p:cNvPr>
          <p:cNvCxnSpPr/>
          <p:nvPr/>
        </p:nvCxnSpPr>
        <p:spPr>
          <a:xfrm>
            <a:off x="3797431" y="5533534"/>
            <a:ext cx="25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6378818" y="4458879"/>
            <a:ext cx="416336" cy="107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2EC65CB-0AA1-4BD4-A679-8EF1A163C24C}"/>
              </a:ext>
            </a:extLst>
          </p:cNvPr>
          <p:cNvCxnSpPr>
            <a:stCxn id="25" idx="0"/>
          </p:cNvCxnSpPr>
          <p:nvPr/>
        </p:nvCxnSpPr>
        <p:spPr>
          <a:xfrm flipV="1">
            <a:off x="6333242" y="2941161"/>
            <a:ext cx="183823" cy="1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29BDF18-EC4B-404B-9532-607CA0B091FE}"/>
              </a:ext>
            </a:extLst>
          </p:cNvPr>
          <p:cNvCxnSpPr>
            <a:cxnSpLocks/>
          </p:cNvCxnSpPr>
          <p:nvPr/>
        </p:nvCxnSpPr>
        <p:spPr>
          <a:xfrm>
            <a:off x="4612849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7AB3051-1082-4E50-8F49-E695DF73D04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659984" y="4317476"/>
            <a:ext cx="0" cy="34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2C9711D-DFD3-470B-A7BC-946220AA68F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432982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BAD797A-757D-438B-9072-B4EAB65F50C0}"/>
              </a:ext>
            </a:extLst>
          </p:cNvPr>
          <p:cNvCxnSpPr/>
          <p:nvPr/>
        </p:nvCxnSpPr>
        <p:spPr>
          <a:xfrm>
            <a:off x="5706359" y="3214538"/>
            <a:ext cx="452486" cy="81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stCxn id="24" idx="3"/>
          </p:cNvCxnSpPr>
          <p:nvPr/>
        </p:nvCxnSpPr>
        <p:spPr>
          <a:xfrm flipV="1">
            <a:off x="4980495" y="4260913"/>
            <a:ext cx="1150070" cy="70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stCxn id="26" idx="2"/>
          </p:cNvCxnSpPr>
          <p:nvPr/>
        </p:nvCxnSpPr>
        <p:spPr>
          <a:xfrm flipH="1">
            <a:off x="7095255" y="4360737"/>
            <a:ext cx="204235" cy="83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70126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2" cy="2785621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2771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  <a:r>
              <a:rPr lang="en-US" altLang="zh-CN" sz="2400" dirty="0"/>
              <a:t>UI</a:t>
            </a:r>
            <a:r>
              <a:rPr lang="zh-CN" altLang="en-US" sz="2400" dirty="0"/>
              <a:t>跳转流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203588" y="1414021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203588" y="1731454"/>
            <a:ext cx="352593" cy="2356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203588" y="2045616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600331" y="137445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</a:t>
            </a:r>
            <a:endParaRPr lang="en-US" altLang="zh-CN" dirty="0"/>
          </a:p>
          <a:p>
            <a:r>
              <a:rPr lang="zh-CN" altLang="en-US" dirty="0"/>
              <a:t>稍后</a:t>
            </a:r>
            <a:endParaRPr lang="en-US" altLang="zh-CN" dirty="0"/>
          </a:p>
          <a:p>
            <a:r>
              <a:rPr lang="zh-CN" altLang="en-US" dirty="0"/>
              <a:t>最后</a:t>
            </a:r>
          </a:p>
        </p:txBody>
      </p:sp>
    </p:spTree>
    <p:extLst>
      <p:ext uri="{BB962C8B-B14F-4D97-AF65-F5344CB8AC3E}">
        <p14:creationId xmlns:p14="http://schemas.microsoft.com/office/powerpoint/2010/main" val="152261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4860B2-9097-435C-98C1-0EDEFA8B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36" y="234656"/>
            <a:ext cx="7018525" cy="66683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DE8B9A-64E0-4A46-8E4F-A9100AE6BC4B}"/>
              </a:ext>
            </a:extLst>
          </p:cNvPr>
          <p:cNvSpPr/>
          <p:nvPr/>
        </p:nvSpPr>
        <p:spPr>
          <a:xfrm>
            <a:off x="2614555" y="3541059"/>
            <a:ext cx="1883888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rgbClr val="FF0000"/>
                </a:solidFill>
              </a:rPr>
              <a:t>UI&amp;</a:t>
            </a:r>
            <a:r>
              <a:rPr lang="zh-CN" altLang="en-US" sz="3200" dirty="0">
                <a:solidFill>
                  <a:srgbClr val="FF0000"/>
                </a:solidFill>
              </a:rPr>
              <a:t>跳转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E21DE1-7754-418D-88B8-504475240DEE}"/>
              </a:ext>
            </a:extLst>
          </p:cNvPr>
          <p:cNvSpPr/>
          <p:nvPr/>
        </p:nvSpPr>
        <p:spPr>
          <a:xfrm>
            <a:off x="4643041" y="3541059"/>
            <a:ext cx="801989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rgbClr val="FF0000"/>
                </a:solidFill>
              </a:rPr>
              <a:t>最终移植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8142C9-027A-4D7B-8EDC-40AE4CEAFF68}"/>
              </a:ext>
            </a:extLst>
          </p:cNvPr>
          <p:cNvSpPr/>
          <p:nvPr/>
        </p:nvSpPr>
        <p:spPr>
          <a:xfrm>
            <a:off x="5589628" y="3541059"/>
            <a:ext cx="1562642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单元测试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D9C80-7D39-4FA7-972C-8383A3B38E9C}"/>
              </a:ext>
            </a:extLst>
          </p:cNvPr>
          <p:cNvSpPr/>
          <p:nvPr/>
        </p:nvSpPr>
        <p:spPr>
          <a:xfrm>
            <a:off x="2614555" y="4541659"/>
            <a:ext cx="1883888" cy="690217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solidFill>
                  <a:srgbClr val="FF0000"/>
                </a:solidFill>
              </a:rPr>
              <a:t>aws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8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2ECB12-14B0-4FAC-A015-6A0E6F23673E}"/>
              </a:ext>
            </a:extLst>
          </p:cNvPr>
          <p:cNvSpPr/>
          <p:nvPr/>
        </p:nvSpPr>
        <p:spPr>
          <a:xfrm>
            <a:off x="555813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“奖励</a:t>
            </a:r>
            <a:r>
              <a:rPr lang="en-US" altLang="zh-CN" sz="2400" dirty="0"/>
              <a:t>"</a:t>
            </a:r>
            <a:r>
              <a:rPr lang="zh-CN" altLang="en-US" sz="2400" dirty="0"/>
              <a:t>表的制作</a:t>
            </a:r>
            <a:endParaRPr lang="en-US" altLang="zh-CN" sz="2400" dirty="0"/>
          </a:p>
          <a:p>
            <a:pPr algn="ctr"/>
            <a:r>
              <a:rPr lang="en-US" altLang="zh-CN" sz="2400" dirty="0"/>
              <a:t>EXP+</a:t>
            </a:r>
            <a:r>
              <a:rPr lang="zh-CN" altLang="en-US" sz="2400" dirty="0"/>
              <a:t>掉落物</a:t>
            </a:r>
            <a:r>
              <a:rPr lang="en-US" altLang="zh-CN" sz="2400" dirty="0"/>
              <a:t>+</a:t>
            </a:r>
            <a:r>
              <a:rPr lang="zh-CN" altLang="en-US" sz="2400" dirty="0"/>
              <a:t>获取时间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99BCF-4810-401B-96FF-AEF0BBFD52AB}"/>
              </a:ext>
            </a:extLst>
          </p:cNvPr>
          <p:cNvSpPr/>
          <p:nvPr/>
        </p:nvSpPr>
        <p:spPr>
          <a:xfrm>
            <a:off x="555813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运维端对奖励的设定（</a:t>
            </a:r>
            <a:r>
              <a:rPr lang="en-US" altLang="zh-CN" sz="2400" dirty="0"/>
              <a:t>EXP+</a:t>
            </a:r>
            <a:r>
              <a:rPr lang="zh-CN" altLang="en-US" sz="2400" dirty="0"/>
              <a:t>特别掉落物）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B25B5B-7553-4250-BA8B-EDB605ACC59D}"/>
              </a:ext>
            </a:extLst>
          </p:cNvPr>
          <p:cNvSpPr/>
          <p:nvPr/>
        </p:nvSpPr>
        <p:spPr>
          <a:xfrm>
            <a:off x="555813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卡牌增加</a:t>
            </a:r>
            <a:r>
              <a:rPr lang="en-US" altLang="zh-CN" sz="2400" dirty="0" err="1"/>
              <a:t>Lv+EXP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2C44CB-C5E8-47FE-BB53-C6F57DDFB1EA}"/>
              </a:ext>
            </a:extLst>
          </p:cNvPr>
          <p:cNvSpPr/>
          <p:nvPr/>
        </p:nvSpPr>
        <p:spPr>
          <a:xfrm>
            <a:off x="555813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玩家已经有了</a:t>
            </a:r>
            <a:r>
              <a:rPr lang="en-US" altLang="zh-CN" sz="2400" dirty="0" err="1"/>
              <a:t>Lv</a:t>
            </a:r>
            <a:r>
              <a:rPr lang="zh-CN" altLang="en-US" sz="2400" dirty="0"/>
              <a:t>，该加</a:t>
            </a:r>
            <a:r>
              <a:rPr lang="en-US" altLang="zh-CN" sz="2400" dirty="0"/>
              <a:t>EXP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3036C8-31A9-4025-B0CB-CAB3CEAD944E}"/>
              </a:ext>
            </a:extLst>
          </p:cNvPr>
          <p:cNvSpPr/>
          <p:nvPr/>
        </p:nvSpPr>
        <p:spPr>
          <a:xfrm>
            <a:off x="3502647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"</a:t>
            </a:r>
            <a:r>
              <a:rPr lang="zh-CN" altLang="en-US" sz="2400" dirty="0"/>
              <a:t>知识的关联性加成效果</a:t>
            </a:r>
            <a:r>
              <a:rPr lang="en-US" altLang="zh-CN" sz="2400" dirty="0"/>
              <a:t>"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3B73E4-C74B-4800-BCB9-67596CD67D25}"/>
              </a:ext>
            </a:extLst>
          </p:cNvPr>
          <p:cNvSpPr/>
          <p:nvPr/>
        </p:nvSpPr>
        <p:spPr>
          <a:xfrm>
            <a:off x="3502647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重复获得卡牌</a:t>
            </a:r>
            <a:endParaRPr lang="en-US" altLang="zh-CN" sz="2400" dirty="0"/>
          </a:p>
          <a:p>
            <a:pPr algn="ctr"/>
            <a:r>
              <a:rPr lang="zh-CN" altLang="en-US" sz="2400" dirty="0"/>
              <a:t>提升等级上限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036737-5FD9-429F-916B-C71846FA861C}"/>
              </a:ext>
            </a:extLst>
          </p:cNvPr>
          <p:cNvSpPr/>
          <p:nvPr/>
        </p:nvSpPr>
        <p:spPr>
          <a:xfrm>
            <a:off x="3502647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玩家等级上限</a:t>
            </a:r>
            <a:r>
              <a:rPr lang="en-US" altLang="zh-CN" sz="2400" dirty="0"/>
              <a:t>=</a:t>
            </a:r>
            <a:r>
              <a:rPr lang="zh-CN" altLang="en-US" sz="2400" dirty="0"/>
              <a:t>记忆力</a:t>
            </a:r>
            <a:r>
              <a:rPr lang="en-US" altLang="zh-CN" sz="2400" dirty="0"/>
              <a:t>=</a:t>
            </a:r>
            <a:r>
              <a:rPr lang="zh-CN" altLang="en-US" sz="2400" dirty="0"/>
              <a:t>全卡牌等级上限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54209C-0085-4DAB-AD90-B8AED5F7ADF0}"/>
              </a:ext>
            </a:extLst>
          </p:cNvPr>
          <p:cNvSpPr/>
          <p:nvPr/>
        </p:nvSpPr>
        <p:spPr>
          <a:xfrm>
            <a:off x="3502647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卡牌的升级点数自由分配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A4564B-3810-4F40-85FD-6AC46A8123F7}"/>
              </a:ext>
            </a:extLst>
          </p:cNvPr>
          <p:cNvSpPr/>
          <p:nvPr/>
        </p:nvSpPr>
        <p:spPr>
          <a:xfrm>
            <a:off x="6449481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关卡地形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AA5B8F-55E8-40CC-AA3E-3F7B9E540168}"/>
              </a:ext>
            </a:extLst>
          </p:cNvPr>
          <p:cNvSpPr/>
          <p:nvPr/>
        </p:nvSpPr>
        <p:spPr>
          <a:xfrm>
            <a:off x="6449481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技能的手动释放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DE3B7A-DB87-47F1-81AD-3340C1EC9929}"/>
              </a:ext>
            </a:extLst>
          </p:cNvPr>
          <p:cNvSpPr/>
          <p:nvPr/>
        </p:nvSpPr>
        <p:spPr>
          <a:xfrm>
            <a:off x="6449481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3B5842-4E1D-46F0-9932-384DCF92F16B}"/>
              </a:ext>
            </a:extLst>
          </p:cNvPr>
          <p:cNvSpPr/>
          <p:nvPr/>
        </p:nvSpPr>
        <p:spPr>
          <a:xfrm>
            <a:off x="6449481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9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11B8F9-CE2F-4BAA-87AC-0595F85349BF}"/>
              </a:ext>
            </a:extLst>
          </p:cNvPr>
          <p:cNvSpPr/>
          <p:nvPr/>
        </p:nvSpPr>
        <p:spPr>
          <a:xfrm>
            <a:off x="641390" y="2389095"/>
            <a:ext cx="5646940" cy="2030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章节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245E80-7518-46F0-A016-4E74A9B2D6DA}"/>
              </a:ext>
            </a:extLst>
          </p:cNvPr>
          <p:cNvSpPr/>
          <p:nvPr/>
        </p:nvSpPr>
        <p:spPr>
          <a:xfrm>
            <a:off x="932330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2B75B3-844C-4880-812B-A4FB0FD4E50F}"/>
              </a:ext>
            </a:extLst>
          </p:cNvPr>
          <p:cNvSpPr/>
          <p:nvPr/>
        </p:nvSpPr>
        <p:spPr>
          <a:xfrm>
            <a:off x="26983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F74A3-0E2E-467F-99AA-3A051AE8D5D6}"/>
              </a:ext>
            </a:extLst>
          </p:cNvPr>
          <p:cNvSpPr/>
          <p:nvPr/>
        </p:nvSpPr>
        <p:spPr>
          <a:xfrm>
            <a:off x="44509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133C4D1-3658-479A-9FD0-A54E8D1CE211}"/>
              </a:ext>
            </a:extLst>
          </p:cNvPr>
          <p:cNvSpPr/>
          <p:nvPr/>
        </p:nvSpPr>
        <p:spPr>
          <a:xfrm>
            <a:off x="6096000" y="3455895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关卡奖励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128B97A-C89B-4435-9F7D-B8B4C49FD21E}"/>
              </a:ext>
            </a:extLst>
          </p:cNvPr>
          <p:cNvSpPr/>
          <p:nvPr/>
        </p:nvSpPr>
        <p:spPr>
          <a:xfrm>
            <a:off x="6096000" y="2389094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章节奖励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3F645E-3549-4FEC-9CCE-1A5CB92E0009}"/>
              </a:ext>
            </a:extLst>
          </p:cNvPr>
          <p:cNvSpPr/>
          <p:nvPr/>
        </p:nvSpPr>
        <p:spPr>
          <a:xfrm>
            <a:off x="7691718" y="2389094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任务页面领取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5A890C-BC8B-420F-BDB8-086751D897FB}"/>
              </a:ext>
            </a:extLst>
          </p:cNvPr>
          <p:cNvSpPr/>
          <p:nvPr/>
        </p:nvSpPr>
        <p:spPr>
          <a:xfrm>
            <a:off x="7691718" y="3455895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战斗结束</a:t>
            </a:r>
            <a:endParaRPr lang="en-US" altLang="zh-CN" dirty="0"/>
          </a:p>
          <a:p>
            <a:pPr algn="ctr"/>
            <a:r>
              <a:rPr lang="zh-CN" altLang="en-US" dirty="0"/>
              <a:t>页面领取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0E5E50-1F0D-4FE2-933D-BAE888ECEB78}"/>
              </a:ext>
            </a:extLst>
          </p:cNvPr>
          <p:cNvSpPr/>
          <p:nvPr/>
        </p:nvSpPr>
        <p:spPr>
          <a:xfrm>
            <a:off x="641390" y="550141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人为奖励：关卡通过掉落物奖励</a:t>
            </a:r>
            <a:r>
              <a:rPr lang="en-US" altLang="zh-CN" dirty="0"/>
              <a:t>ADD</a:t>
            </a:r>
            <a:r>
              <a:rPr lang="zh-CN" altLang="en-US" dirty="0"/>
              <a:t>、章节通过</a:t>
            </a:r>
            <a:r>
              <a:rPr lang="en-US" altLang="zh-CN" dirty="0"/>
              <a:t>EXP&amp;</a:t>
            </a:r>
            <a:r>
              <a:rPr lang="zh-CN" altLang="en-US" dirty="0"/>
              <a:t>掉落物奖励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B1D1A-CDA3-40B9-B2DE-FB0106F8DBD5}"/>
              </a:ext>
            </a:extLst>
          </p:cNvPr>
          <p:cNvSpPr/>
          <p:nvPr/>
        </p:nvSpPr>
        <p:spPr>
          <a:xfrm>
            <a:off x="641390" y="475846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自动奖励：怪物击杀掉落物、</a:t>
            </a:r>
            <a:r>
              <a:rPr lang="en-US" altLang="zh-CN" dirty="0"/>
              <a:t>EXP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CBF231-0C96-4780-B9D8-9F8CA1266EFD}"/>
              </a:ext>
            </a:extLst>
          </p:cNvPr>
          <p:cNvSpPr txBox="1"/>
          <p:nvPr/>
        </p:nvSpPr>
        <p:spPr>
          <a:xfrm>
            <a:off x="268941" y="510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奖励分类</a:t>
            </a:r>
          </a:p>
        </p:txBody>
      </p:sp>
    </p:spTree>
    <p:extLst>
      <p:ext uri="{BB962C8B-B14F-4D97-AF65-F5344CB8AC3E}">
        <p14:creationId xmlns:p14="http://schemas.microsoft.com/office/powerpoint/2010/main" val="156913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80ADCC-1EB2-41CC-AA6E-F9AC093F57D0}"/>
              </a:ext>
            </a:extLst>
          </p:cNvPr>
          <p:cNvSpPr/>
          <p:nvPr/>
        </p:nvSpPr>
        <p:spPr>
          <a:xfrm>
            <a:off x="681318" y="735105"/>
            <a:ext cx="3460376" cy="156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卡牌序列号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能确定初始信息（数据库发送）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能确定使用图片与音效（本地）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抽卡时使用。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3AC89C-5895-4F40-9AAD-7920168BAF6B}"/>
              </a:ext>
            </a:extLst>
          </p:cNvPr>
          <p:cNvSpPr/>
          <p:nvPr/>
        </p:nvSpPr>
        <p:spPr>
          <a:xfrm>
            <a:off x="681318" y="2644588"/>
            <a:ext cx="3460376" cy="156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卡牌持有序列号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能确定当前卡牌等级与经验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能确定当前属性值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强化，战斗时使用。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051BED-6CF1-4FCE-A0C4-F4530F077E4B}"/>
              </a:ext>
            </a:extLst>
          </p:cNvPr>
          <p:cNvSpPr/>
          <p:nvPr/>
        </p:nvSpPr>
        <p:spPr>
          <a:xfrm>
            <a:off x="555812" y="2501153"/>
            <a:ext cx="3738282" cy="1855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F8D984-1322-495B-B8A7-69F687DA373E}"/>
              </a:ext>
            </a:extLst>
          </p:cNvPr>
          <p:cNvSpPr txBox="1"/>
          <p:nvPr/>
        </p:nvSpPr>
        <p:spPr>
          <a:xfrm>
            <a:off x="4554071" y="2644588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本地</a:t>
            </a:r>
            <a:r>
              <a:rPr lang="zh-CN" altLang="en-US" dirty="0"/>
              <a:t>会保存：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卡牌初始信息，卡牌使用图片与音效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各卡牌的目前等级和经验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保存的编队模板，与当前选择的编队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DAC94-EBA9-458C-BD04-5002345A0353}"/>
              </a:ext>
            </a:extLst>
          </p:cNvPr>
          <p:cNvSpPr txBox="1"/>
          <p:nvPr/>
        </p:nvSpPr>
        <p:spPr>
          <a:xfrm>
            <a:off x="770965" y="4778188"/>
            <a:ext cx="635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本地</a:t>
            </a:r>
            <a:r>
              <a:rPr lang="en-US" altLang="zh-CN" dirty="0"/>
              <a:t>-</a:t>
            </a:r>
            <a:r>
              <a:rPr lang="zh-CN" altLang="en-US" dirty="0"/>
              <a:t>卡牌与图形</a:t>
            </a:r>
            <a:r>
              <a:rPr lang="en-US" altLang="zh-CN" dirty="0"/>
              <a:t>/</a:t>
            </a:r>
            <a:r>
              <a:rPr lang="zh-CN" altLang="en-US" dirty="0"/>
              <a:t>音效关联：使用卡牌序列号</a:t>
            </a:r>
            <a:endParaRPr lang="en-US" altLang="zh-CN" dirty="0"/>
          </a:p>
          <a:p>
            <a:r>
              <a:rPr lang="zh-CN" altLang="en-US" dirty="0"/>
              <a:t>本地</a:t>
            </a:r>
            <a:r>
              <a:rPr lang="en-US" altLang="zh-CN" dirty="0"/>
              <a:t>-</a:t>
            </a:r>
            <a:r>
              <a:rPr lang="zh-CN" altLang="en-US" dirty="0"/>
              <a:t>显示编队中的卡牌的简略信息：从本地保存的卡牌基础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E1CEC4-756D-4355-8E17-AD8B1A4C2D73}"/>
              </a:ext>
            </a:extLst>
          </p:cNvPr>
          <p:cNvSpPr txBox="1"/>
          <p:nvPr/>
        </p:nvSpPr>
        <p:spPr>
          <a:xfrm>
            <a:off x="322729" y="286871"/>
            <a:ext cx="762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能否抽卡、强化、战斗以外情况下的卡牌信息展示全都从本地信息读取</a:t>
            </a:r>
          </a:p>
        </p:txBody>
      </p:sp>
    </p:spTree>
    <p:extLst>
      <p:ext uri="{BB962C8B-B14F-4D97-AF65-F5344CB8AC3E}">
        <p14:creationId xmlns:p14="http://schemas.microsoft.com/office/powerpoint/2010/main" val="2221888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6886" y="2045616"/>
            <a:ext cx="1223912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656948" y="1414021"/>
            <a:ext cx="1432874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3"/>
            <a:ext cx="1706252" cy="999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1750236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活动追加副本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4" y="5866673"/>
            <a:ext cx="3304742" cy="524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404287"/>
            <a:ext cx="641023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203588" y="3404287"/>
            <a:ext cx="678731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220114" y="1866507"/>
            <a:ext cx="0" cy="17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700798" y="2314280"/>
            <a:ext cx="497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117184" y="2714920"/>
            <a:ext cx="4714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43406" y="3355942"/>
            <a:ext cx="697586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73051" y="3333215"/>
            <a:ext cx="443057" cy="44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643406" y="4317476"/>
            <a:ext cx="381792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69910" y="4317476"/>
            <a:ext cx="446198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  <a:endCxn id="20" idx="3"/>
          </p:cNvCxnSpPr>
          <p:nvPr/>
        </p:nvCxnSpPr>
        <p:spPr>
          <a:xfrm flipH="1">
            <a:off x="4264058" y="4458879"/>
            <a:ext cx="2531096" cy="50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4659984" y="3941615"/>
            <a:ext cx="2441555" cy="133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cxnSpLocks/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7101539" y="4360737"/>
            <a:ext cx="197951" cy="91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14791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cxnSpLocks/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1" cy="3041755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6692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客户端功能完成进度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66516" y="1280987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65127" y="1575097"/>
            <a:ext cx="352593" cy="23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65125" y="2163318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548014" y="1266487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优先，完成度低于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优先，完成度高于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功能实现完成</a:t>
            </a:r>
            <a:endParaRPr lang="en-US" altLang="zh-CN" dirty="0"/>
          </a:p>
          <a:p>
            <a:r>
              <a:rPr lang="zh-CN" altLang="en-US" dirty="0"/>
              <a:t>可推迟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EB24ED1-C392-4D84-B976-947437B0117F}"/>
              </a:ext>
            </a:extLst>
          </p:cNvPr>
          <p:cNvSpPr/>
          <p:nvPr/>
        </p:nvSpPr>
        <p:spPr>
          <a:xfrm>
            <a:off x="974103" y="5263358"/>
            <a:ext cx="3289955" cy="603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359AB9B-C4E9-46A9-8A06-7D099B08AFE8}"/>
              </a:ext>
            </a:extLst>
          </p:cNvPr>
          <p:cNvSpPr/>
          <p:nvPr/>
        </p:nvSpPr>
        <p:spPr>
          <a:xfrm>
            <a:off x="65126" y="1869207"/>
            <a:ext cx="352593" cy="23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A8716D0-CF01-4906-A764-21C01C7EE776}"/>
              </a:ext>
            </a:extLst>
          </p:cNvPr>
          <p:cNvCxnSpPr>
            <a:cxnSpLocks/>
            <a:stCxn id="74" idx="2"/>
            <a:endCxn id="26" idx="2"/>
          </p:cNvCxnSpPr>
          <p:nvPr/>
        </p:nvCxnSpPr>
        <p:spPr>
          <a:xfrm flipV="1">
            <a:off x="6795154" y="4360737"/>
            <a:ext cx="504336" cy="9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17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676BF0-2857-42F5-AD7F-E5B1B35732EF}"/>
              </a:ext>
            </a:extLst>
          </p:cNvPr>
          <p:cNvSpPr txBox="1"/>
          <p:nvPr/>
        </p:nvSpPr>
        <p:spPr>
          <a:xfrm>
            <a:off x="89647" y="125506"/>
            <a:ext cx="55563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用户的身份信息 初次下载后保持不变</a:t>
            </a:r>
            <a:endParaRPr lang="en-US" altLang="zh-CN" dirty="0"/>
          </a:p>
          <a:p>
            <a:r>
              <a:rPr lang="zh-CN" altLang="en-US" dirty="0"/>
              <a:t>用户的资源 初次下载、抽卡、进入关卡、退出关卡</a:t>
            </a:r>
            <a:endParaRPr lang="en-US" altLang="zh-CN" dirty="0"/>
          </a:p>
          <a:p>
            <a:r>
              <a:rPr lang="zh-CN" altLang="en-US" dirty="0"/>
              <a:t>道具的获得 初次下载、消耗、获取</a:t>
            </a:r>
            <a:endParaRPr lang="en-US" altLang="zh-CN" dirty="0"/>
          </a:p>
          <a:p>
            <a:r>
              <a:rPr lang="zh-CN" altLang="en-US" dirty="0"/>
              <a:t>卡牌的获得 初次下载、消耗、获取</a:t>
            </a:r>
            <a:endParaRPr lang="en-US" altLang="zh-CN" dirty="0"/>
          </a:p>
          <a:p>
            <a:r>
              <a:rPr lang="zh-CN" altLang="en-US" dirty="0"/>
              <a:t>卡牌的等级与经验值 初次下载、点数分配、退出关卡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节点以外的时刻都保持至内存</a:t>
            </a:r>
          </a:p>
        </p:txBody>
      </p:sp>
    </p:spTree>
    <p:extLst>
      <p:ext uri="{BB962C8B-B14F-4D97-AF65-F5344CB8AC3E}">
        <p14:creationId xmlns:p14="http://schemas.microsoft.com/office/powerpoint/2010/main" val="950394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939343-D6A2-4EB8-8E6D-B56DCEE8FB94}"/>
              </a:ext>
            </a:extLst>
          </p:cNvPr>
          <p:cNvSpPr txBox="1"/>
          <p:nvPr/>
        </p:nvSpPr>
        <p:spPr>
          <a:xfrm>
            <a:off x="206187" y="206188"/>
            <a:ext cx="36984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运维所需的统计功能</a:t>
            </a:r>
          </a:p>
          <a:p>
            <a:r>
              <a:rPr lang="en-US" altLang="zh-CN" dirty="0"/>
              <a:t>·</a:t>
            </a:r>
            <a:r>
              <a:rPr lang="zh-CN" altLang="en-US" dirty="0">
                <a:solidFill>
                  <a:srgbClr val="FF0000"/>
                </a:solidFill>
              </a:rPr>
              <a:t>上线玩家数曲线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·</a:t>
            </a:r>
            <a:r>
              <a:rPr lang="zh-CN" altLang="en-US" dirty="0"/>
              <a:t>关卡热度曲线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抽卡频率曲线（按卡牌）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交易频率曲线（按商品）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交易金额曲线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基本日志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>
                <a:solidFill>
                  <a:srgbClr val="FF0000"/>
                </a:solidFill>
              </a:rPr>
              <a:t>登入登出日志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·</a:t>
            </a:r>
            <a:r>
              <a:rPr lang="zh-CN" altLang="en-US" dirty="0"/>
              <a:t>战绩日志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交易日志（道具、商品、时间点）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抽卡日志（抽出的卡牌、时间点）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系统日志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客户端崩溃日志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>
                <a:solidFill>
                  <a:srgbClr val="FF0000"/>
                </a:solidFill>
              </a:rPr>
              <a:t>客户端异常耗时日志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通过计算得出的信息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>
                <a:solidFill>
                  <a:srgbClr val="FF0000"/>
                </a:solidFill>
              </a:rPr>
              <a:t>游玩时长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49543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1BBF0D-60FD-442D-A0A3-3CE6D6B19C76}"/>
              </a:ext>
            </a:extLst>
          </p:cNvPr>
          <p:cNvSpPr txBox="1"/>
          <p:nvPr/>
        </p:nvSpPr>
        <p:spPr>
          <a:xfrm>
            <a:off x="89647" y="125506"/>
            <a:ext cx="184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发布邮件</a:t>
            </a:r>
            <a:r>
              <a:rPr lang="en-US" altLang="zh-CN" dirty="0"/>
              <a:t>/</a:t>
            </a:r>
            <a:r>
              <a:rPr lang="zh-CN" altLang="en-US" dirty="0"/>
              <a:t>公告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游玩的双重验证</a:t>
            </a:r>
          </a:p>
        </p:txBody>
      </p:sp>
    </p:spTree>
    <p:extLst>
      <p:ext uri="{BB962C8B-B14F-4D97-AF65-F5344CB8AC3E}">
        <p14:creationId xmlns:p14="http://schemas.microsoft.com/office/powerpoint/2010/main" val="400077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2099</Words>
  <Application>Microsoft Office PowerPoint</Application>
  <PresentationFormat>宽屏</PresentationFormat>
  <Paragraphs>524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247</cp:revision>
  <dcterms:created xsi:type="dcterms:W3CDTF">2020-07-06T06:21:00Z</dcterms:created>
  <dcterms:modified xsi:type="dcterms:W3CDTF">2020-07-24T09:19:21Z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