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2" r:id="rId5"/>
    <p:sldId id="263" r:id="rId6"/>
    <p:sldId id="259" r:id="rId7"/>
    <p:sldId id="261" r:id="rId8"/>
    <p:sldId id="1319" r:id="rId9"/>
    <p:sldId id="260" r:id="rId10"/>
    <p:sldId id="1315" r:id="rId11"/>
    <p:sldId id="1317" r:id="rId12"/>
    <p:sldId id="1314" r:id="rId13"/>
    <p:sldId id="1311" r:id="rId14"/>
    <p:sldId id="1313" r:id="rId15"/>
    <p:sldId id="1320" r:id="rId16"/>
    <p:sldId id="1321" r:id="rId17"/>
    <p:sldId id="1322" r:id="rId18"/>
    <p:sldId id="132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20816-3703-4B36-A03B-6CEA8467482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bluelaserpointer/-Surviver_CICJ_GameJam-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抽卡手游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JunHanaizumi</a:t>
            </a:r>
            <a:endParaRPr lang="en-US" altLang="zh-CN" dirty="0"/>
          </a:p>
          <a:p>
            <a:r>
              <a:rPr lang="en-US" altLang="zh-CN" dirty="0" err="1"/>
              <a:t>EdwardRaymond</a:t>
            </a:r>
            <a:endParaRPr lang="en-US" altLang="zh-CN" dirty="0"/>
          </a:p>
          <a:p>
            <a:r>
              <a:rPr lang="en-US" altLang="zh-CN" dirty="0" err="1"/>
              <a:t>Naomimix</a:t>
            </a:r>
            <a:endParaRPr lang="en-US" altLang="zh-CN" dirty="0"/>
          </a:p>
          <a:p>
            <a:r>
              <a:rPr lang="zh-CN" altLang="en-US" dirty="0"/>
              <a:t>助教：支晨曦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9550" y="17145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用户发出的请求总览</a:t>
            </a:r>
            <a:r>
              <a:rPr lang="en-US" altLang="zh-CN" dirty="0"/>
              <a:t>v2.0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04775" y="4361871"/>
            <a:ext cx="11192475" cy="695327"/>
            <a:chOff x="104775" y="4257675"/>
            <a:chExt cx="11192475" cy="695327"/>
          </a:xfrm>
        </p:grpSpPr>
        <p:sp>
          <p:nvSpPr>
            <p:cNvPr id="3" name="矩形 2"/>
            <p:cNvSpPr/>
            <p:nvPr/>
          </p:nvSpPr>
          <p:spPr>
            <a:xfrm>
              <a:off x="2430840" y="4257677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获取世界</a:t>
              </a:r>
              <a:endParaRPr lang="en-US" altLang="zh-CN" dirty="0"/>
            </a:p>
            <a:p>
              <a:pPr algn="ctr"/>
              <a:r>
                <a:rPr lang="en-US" altLang="zh-CN" dirty="0"/>
                <a:t>(</a:t>
              </a:r>
              <a:r>
                <a:rPr lang="en-US" altLang="zh-CN" dirty="0" err="1"/>
                <a:t>WorldMap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04775" y="4257677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人</a:t>
              </a:r>
              <a:r>
                <a:rPr lang="en-US" altLang="zh-CN" dirty="0" err="1"/>
                <a:t>vsNPC</a:t>
              </a:r>
              <a:r>
                <a:rPr lang="zh-CN" altLang="en-US" dirty="0"/>
                <a:t>战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4808460" y="4257676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获取关卡</a:t>
              </a:r>
              <a:endParaRPr lang="en-US" altLang="zh-CN" dirty="0"/>
            </a:p>
            <a:p>
              <a:pPr algn="ctr"/>
              <a:r>
                <a:rPr lang="en-US" altLang="zh-CN" dirty="0"/>
                <a:t>(Stage)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7186080" y="4257675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关卡开战</a:t>
              </a:r>
              <a:endParaRPr lang="en-US" altLang="zh-CN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9563700" y="4257675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战斗结果上传</a:t>
              </a:r>
              <a:endParaRPr lang="en-US" altLang="zh-CN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33350" y="5286377"/>
            <a:ext cx="4031040" cy="695325"/>
            <a:chOff x="133350" y="5286377"/>
            <a:chExt cx="4031040" cy="695325"/>
          </a:xfrm>
        </p:grpSpPr>
        <p:sp>
          <p:nvSpPr>
            <p:cNvPr id="9" name="矩形 8"/>
            <p:cNvSpPr/>
            <p:nvPr/>
          </p:nvSpPr>
          <p:spPr>
            <a:xfrm>
              <a:off x="133350" y="5286377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人</a:t>
              </a:r>
              <a:r>
                <a:rPr lang="en-US" altLang="zh-CN" dirty="0"/>
                <a:t>vs</a:t>
              </a:r>
              <a:r>
                <a:rPr lang="zh-CN" altLang="en-US" dirty="0"/>
                <a:t>人战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430840" y="5286377"/>
              <a:ext cx="1733550" cy="6953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待定</a:t>
              </a:r>
              <a:endParaRPr lang="en-US" altLang="zh-CN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4775" y="2503345"/>
            <a:ext cx="4059615" cy="700085"/>
            <a:chOff x="104775" y="2334286"/>
            <a:chExt cx="4059615" cy="700085"/>
          </a:xfrm>
        </p:grpSpPr>
        <p:sp>
          <p:nvSpPr>
            <p:cNvPr id="11" name="矩形 10"/>
            <p:cNvSpPr/>
            <p:nvPr/>
          </p:nvSpPr>
          <p:spPr>
            <a:xfrm>
              <a:off x="104775" y="2334286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库存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430840" y="2339046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库存卡片</a:t>
              </a:r>
              <a:r>
                <a:rPr lang="en-US" altLang="zh-CN" dirty="0"/>
                <a:t>/</a:t>
              </a:r>
              <a:r>
                <a:rPr lang="zh-CN" altLang="en-US" dirty="0"/>
                <a:t>道具</a:t>
              </a:r>
              <a:endParaRPr lang="en-US" altLang="zh-CN" dirty="0"/>
            </a:p>
            <a:p>
              <a:pPr algn="ctr"/>
              <a:r>
                <a:rPr lang="zh-CN" altLang="en-US" dirty="0"/>
                <a:t>查询</a:t>
              </a:r>
              <a:endParaRPr lang="en-US" altLang="zh-CN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4775" y="1574082"/>
            <a:ext cx="11698030" cy="700085"/>
            <a:chOff x="104775" y="1439588"/>
            <a:chExt cx="11698030" cy="700085"/>
          </a:xfrm>
        </p:grpSpPr>
        <p:sp>
          <p:nvSpPr>
            <p:cNvPr id="13" name="矩形 12"/>
            <p:cNvSpPr/>
            <p:nvPr/>
          </p:nvSpPr>
          <p:spPr>
            <a:xfrm>
              <a:off x="104775" y="1439588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账号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430840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账号信息查询</a:t>
              </a:r>
              <a:endParaRPr lang="en-US" altLang="zh-CN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265831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战绩查询</a:t>
              </a:r>
              <a:endParaRPr lang="en-US" altLang="zh-CN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8167543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用户查询</a:t>
              </a:r>
              <a:endParaRPr lang="en-US" altLang="zh-CN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0069255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好友</a:t>
              </a:r>
              <a:r>
                <a:rPr lang="en-US" altLang="zh-CN" dirty="0"/>
                <a:t>/</a:t>
              </a:r>
              <a:r>
                <a:rPr lang="zh-CN" altLang="en-US" dirty="0"/>
                <a:t>黑名单</a:t>
              </a:r>
              <a:endParaRPr lang="en-US" altLang="zh-CN" dirty="0"/>
            </a:p>
            <a:p>
              <a:pPr algn="ctr"/>
              <a:r>
                <a:rPr lang="zh-CN" altLang="en-US" dirty="0"/>
                <a:t>标记</a:t>
              </a:r>
              <a:endParaRPr lang="en-US" altLang="zh-CN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4364119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邮件查询</a:t>
              </a:r>
              <a:endParaRPr lang="en-US" altLang="zh-CN" dirty="0"/>
            </a:p>
            <a:p>
              <a:pPr algn="ctr"/>
              <a:r>
                <a:rPr lang="zh-CN" altLang="en-US" dirty="0"/>
                <a:t>邮件发送</a:t>
              </a:r>
              <a:r>
                <a:rPr lang="en-US" altLang="zh-CN" dirty="0"/>
                <a:t>/</a:t>
              </a:r>
              <a:r>
                <a:rPr lang="zh-CN" altLang="en-US" dirty="0"/>
                <a:t>删除</a:t>
              </a:r>
              <a:endParaRPr lang="en-US" altLang="zh-CN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4775" y="3432608"/>
            <a:ext cx="4059615" cy="700085"/>
            <a:chOff x="104775" y="3273800"/>
            <a:chExt cx="4059615" cy="700085"/>
          </a:xfrm>
        </p:grpSpPr>
        <p:sp>
          <p:nvSpPr>
            <p:cNvPr id="16" name="矩形 15"/>
            <p:cNvSpPr/>
            <p:nvPr/>
          </p:nvSpPr>
          <p:spPr>
            <a:xfrm>
              <a:off x="104775" y="3273800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抽卡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430840" y="3278560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抽卡请求</a:t>
              </a:r>
              <a:endParaRPr lang="en-US" altLang="zh-CN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4775" y="649579"/>
            <a:ext cx="4059615" cy="695325"/>
            <a:chOff x="104775" y="649579"/>
            <a:chExt cx="4059615" cy="695325"/>
          </a:xfrm>
        </p:grpSpPr>
        <p:sp>
          <p:nvSpPr>
            <p:cNvPr id="18" name="矩形 17"/>
            <p:cNvSpPr/>
            <p:nvPr/>
          </p:nvSpPr>
          <p:spPr>
            <a:xfrm>
              <a:off x="104775" y="649579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登入</a:t>
              </a:r>
              <a:r>
                <a:rPr lang="en-US" altLang="zh-CN" dirty="0"/>
                <a:t>/</a:t>
              </a:r>
              <a:r>
                <a:rPr lang="zh-CN" altLang="en-US" dirty="0"/>
                <a:t>登出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2430840" y="649579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登入</a:t>
              </a:r>
              <a:r>
                <a:rPr lang="en-US" altLang="zh-CN" dirty="0"/>
                <a:t>/</a:t>
              </a:r>
              <a:r>
                <a:rPr lang="zh-CN" altLang="en-US" dirty="0"/>
                <a:t>登出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04775" y="6157915"/>
            <a:ext cx="4059615" cy="700085"/>
            <a:chOff x="104775" y="3273800"/>
            <a:chExt cx="4059615" cy="700085"/>
          </a:xfrm>
        </p:grpSpPr>
        <p:sp>
          <p:nvSpPr>
            <p:cNvPr id="27" name="矩形 26"/>
            <p:cNvSpPr/>
            <p:nvPr/>
          </p:nvSpPr>
          <p:spPr>
            <a:xfrm>
              <a:off x="104775" y="3273800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聊天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2430840" y="3278560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聊天</a:t>
              </a:r>
              <a:endParaRPr lang="en-US" altLang="zh-CN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77381" y="17145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需搬到数据库的数据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137046" y="17145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客户端提供的数据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096000" y="0"/>
            <a:ext cx="0" cy="678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434821" y="921617"/>
            <a:ext cx="173355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</a:p>
        </p:txBody>
      </p:sp>
      <p:sp>
        <p:nvSpPr>
          <p:cNvPr id="37" name="矩形 36"/>
          <p:cNvSpPr/>
          <p:nvPr/>
        </p:nvSpPr>
        <p:spPr>
          <a:xfrm>
            <a:off x="8587471" y="921617"/>
            <a:ext cx="173355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assets</a:t>
            </a:r>
          </a:p>
          <a:p>
            <a:pPr algn="ctr"/>
            <a:r>
              <a:rPr lang="zh-CN" altLang="en-US" dirty="0"/>
              <a:t>（图片</a:t>
            </a:r>
            <a:r>
              <a:rPr lang="en-US" altLang="zh-CN" dirty="0"/>
              <a:t>/</a:t>
            </a:r>
            <a:r>
              <a:rPr lang="zh-CN" altLang="en-US" dirty="0"/>
              <a:t>音乐）</a:t>
            </a:r>
            <a:endParaRPr lang="en-US" altLang="zh-CN" dirty="0"/>
          </a:p>
        </p:txBody>
      </p:sp>
      <p:sp>
        <p:nvSpPr>
          <p:cNvPr id="39" name="矩形 38"/>
          <p:cNvSpPr/>
          <p:nvPr/>
        </p:nvSpPr>
        <p:spPr>
          <a:xfrm>
            <a:off x="1021976" y="134471"/>
            <a:ext cx="2187389" cy="22904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用户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手机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邮箱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游戏金钱余额</a:t>
            </a:r>
            <a:endParaRPr lang="en-US" altLang="zh-CN" dirty="0"/>
          </a:p>
          <a:p>
            <a:r>
              <a:rPr lang="en-US" altLang="zh-CN" dirty="0"/>
              <a:t>·BAN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等级</a:t>
            </a:r>
          </a:p>
        </p:txBody>
      </p:sp>
      <p:sp>
        <p:nvSpPr>
          <p:cNvPr id="40" name="矩形 39"/>
          <p:cNvSpPr/>
          <p:nvPr/>
        </p:nvSpPr>
        <p:spPr>
          <a:xfrm>
            <a:off x="205516" y="2617693"/>
            <a:ext cx="3236256" cy="13267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游戏内邮箱</a:t>
            </a:r>
          </a:p>
        </p:txBody>
      </p:sp>
      <p:sp>
        <p:nvSpPr>
          <p:cNvPr id="41" name="矩形 40"/>
          <p:cNvSpPr/>
          <p:nvPr/>
        </p:nvSpPr>
        <p:spPr>
          <a:xfrm>
            <a:off x="877685" y="3016624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42" name="矩形 41"/>
          <p:cNvSpPr/>
          <p:nvPr/>
        </p:nvSpPr>
        <p:spPr>
          <a:xfrm>
            <a:off x="205515" y="4047565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</a:p>
        </p:txBody>
      </p:sp>
      <p:sp>
        <p:nvSpPr>
          <p:cNvPr id="43" name="矩形 42"/>
          <p:cNvSpPr/>
          <p:nvPr/>
        </p:nvSpPr>
        <p:spPr>
          <a:xfrm>
            <a:off x="205515" y="4845424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</a:p>
        </p:txBody>
      </p:sp>
      <p:sp>
        <p:nvSpPr>
          <p:cNvPr id="44" name="矩形 43"/>
          <p:cNvSpPr/>
          <p:nvPr/>
        </p:nvSpPr>
        <p:spPr>
          <a:xfrm>
            <a:off x="385483" y="577775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</a:p>
        </p:txBody>
      </p:sp>
      <p:sp>
        <p:nvSpPr>
          <p:cNvPr id="46" name="矩形 45"/>
          <p:cNvSpPr/>
          <p:nvPr/>
        </p:nvSpPr>
        <p:spPr>
          <a:xfrm>
            <a:off x="1057162" y="3184713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47" name="矩形 46"/>
          <p:cNvSpPr/>
          <p:nvPr/>
        </p:nvSpPr>
        <p:spPr>
          <a:xfrm>
            <a:off x="1173703" y="3314701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48" name="矩形 47"/>
          <p:cNvSpPr/>
          <p:nvPr/>
        </p:nvSpPr>
        <p:spPr>
          <a:xfrm>
            <a:off x="3246670" y="990140"/>
            <a:ext cx="1415552" cy="3693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49" name="矩形 48"/>
          <p:cNvSpPr/>
          <p:nvPr/>
        </p:nvSpPr>
        <p:spPr>
          <a:xfrm>
            <a:off x="3343399" y="1094583"/>
            <a:ext cx="1415552" cy="3693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50" name="矩形 49"/>
          <p:cNvSpPr/>
          <p:nvPr/>
        </p:nvSpPr>
        <p:spPr>
          <a:xfrm>
            <a:off x="3469043" y="1189604"/>
            <a:ext cx="1415552" cy="9713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sp>
        <p:nvSpPr>
          <p:cNvPr id="51" name="矩形 50"/>
          <p:cNvSpPr/>
          <p:nvPr/>
        </p:nvSpPr>
        <p:spPr>
          <a:xfrm>
            <a:off x="2738132" y="5777753"/>
            <a:ext cx="2187389" cy="694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52" name="矩形 51"/>
          <p:cNvSpPr/>
          <p:nvPr/>
        </p:nvSpPr>
        <p:spPr>
          <a:xfrm>
            <a:off x="2679898" y="4212981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53" name="矩形 52"/>
          <p:cNvSpPr/>
          <p:nvPr/>
        </p:nvSpPr>
        <p:spPr>
          <a:xfrm>
            <a:off x="2806712" y="4271758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54" name="矩形 53"/>
          <p:cNvSpPr/>
          <p:nvPr/>
        </p:nvSpPr>
        <p:spPr>
          <a:xfrm>
            <a:off x="2942496" y="4381750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90500"/>
            <a:ext cx="2886075" cy="5619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</a:t>
            </a:r>
            <a:r>
              <a:rPr lang="en-US" altLang="zh-CN" dirty="0"/>
              <a:t>UI</a:t>
            </a:r>
            <a:r>
              <a:rPr lang="zh-CN" altLang="en-US" dirty="0"/>
              <a:t>提前设计 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3850" y="1000125"/>
            <a:ext cx="11160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去</a:t>
            </a:r>
            <a:r>
              <a:rPr lang="en-US" altLang="zh-CN" dirty="0"/>
              <a:t>GitHub</a:t>
            </a:r>
            <a:r>
              <a:rPr lang="zh-CN" altLang="en-US" dirty="0"/>
              <a:t>下载离线版抽卡手游（因为</a:t>
            </a:r>
            <a:r>
              <a:rPr lang="en-US" altLang="zh-CN" dirty="0" err="1"/>
              <a:t>CardGame</a:t>
            </a:r>
            <a:r>
              <a:rPr lang="en-US" altLang="zh-CN" dirty="0"/>
              <a:t> Repository</a:t>
            </a:r>
            <a:r>
              <a:rPr lang="zh-CN" altLang="en-US" dirty="0"/>
              <a:t>内的版本正处于修改中，请到下面的</a:t>
            </a:r>
            <a:r>
              <a:rPr lang="en-US" altLang="zh-CN" dirty="0"/>
              <a:t>Repository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https://github.com/bluelaserpointer/-Surviver_CICJ_GameJam-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38739"/>
          <a:stretch>
            <a:fillRect/>
          </a:stretch>
        </p:blipFill>
        <p:spPr>
          <a:xfrm>
            <a:off x="428626" y="1638300"/>
            <a:ext cx="5810250" cy="1657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6" y="3933825"/>
            <a:ext cx="4105274" cy="256273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3850" y="3244334"/>
            <a:ext cx="5532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打开游戏，观察各页面所需的按钮</a:t>
            </a:r>
            <a:endParaRPr lang="en-US" altLang="zh-CN" dirty="0"/>
          </a:p>
          <a:p>
            <a:r>
              <a:rPr lang="zh-CN" altLang="en-US" dirty="0"/>
              <a:t>（包括思考这里缺少的</a:t>
            </a:r>
            <a:r>
              <a:rPr lang="en-US" altLang="zh-CN" dirty="0"/>
              <a:t>"</a:t>
            </a:r>
            <a:r>
              <a:rPr lang="zh-CN" altLang="en-US" dirty="0"/>
              <a:t>账号</a:t>
            </a:r>
            <a:r>
              <a:rPr lang="en-US" altLang="zh-CN" dirty="0"/>
              <a:t>""</a:t>
            </a:r>
            <a:r>
              <a:rPr lang="zh-CN" altLang="en-US" dirty="0"/>
              <a:t>邮箱</a:t>
            </a:r>
            <a:r>
              <a:rPr lang="en-US" altLang="zh-CN" dirty="0"/>
              <a:t>""</a:t>
            </a:r>
            <a:r>
              <a:rPr lang="zh-CN" altLang="en-US" dirty="0"/>
              <a:t>聊天室</a:t>
            </a:r>
            <a:r>
              <a:rPr lang="en-US" altLang="zh-CN" dirty="0"/>
              <a:t>"</a:t>
            </a:r>
            <a:r>
              <a:rPr lang="zh-CN" altLang="en-US" dirty="0"/>
              <a:t>等按钮）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951994" y="3244334"/>
            <a:ext cx="5997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打开</a:t>
            </a:r>
            <a:r>
              <a:rPr lang="en-US" altLang="zh-CN" dirty="0"/>
              <a:t>Android Studio</a:t>
            </a:r>
            <a:r>
              <a:rPr lang="zh-CN" altLang="en-US" dirty="0"/>
              <a:t>，随便一个</a:t>
            </a:r>
            <a:r>
              <a:rPr lang="en-US" altLang="zh-CN" dirty="0"/>
              <a:t>Template</a:t>
            </a:r>
            <a:r>
              <a:rPr lang="zh-CN" altLang="en-US" dirty="0"/>
              <a:t>，打开</a:t>
            </a:r>
            <a:r>
              <a:rPr lang="en-US" altLang="zh-CN" dirty="0"/>
              <a:t>UI</a:t>
            </a:r>
            <a:r>
              <a:rPr lang="zh-CN" altLang="en-US" dirty="0"/>
              <a:t>设计，</a:t>
            </a:r>
            <a:endParaRPr lang="en-US" altLang="zh-CN" dirty="0"/>
          </a:p>
          <a:p>
            <a:r>
              <a:rPr lang="zh-CN" altLang="en-US" dirty="0"/>
              <a:t>对每一个按钮进行布局，并设置适当的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28194" y="3976491"/>
            <a:ext cx="497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到游戏资源文件夹内，获取有需要的控件图片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/>
          <a:srcRect b="63596"/>
          <a:stretch>
            <a:fillRect/>
          </a:stretch>
        </p:blipFill>
        <p:spPr>
          <a:xfrm>
            <a:off x="6028194" y="4368766"/>
            <a:ext cx="6119993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13765" y="376518"/>
            <a:ext cx="1508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安卓</a:t>
            </a:r>
            <a:r>
              <a:rPr lang="en-US" altLang="zh-CN" dirty="0"/>
              <a:t>APP</a:t>
            </a:r>
            <a:r>
              <a:rPr lang="zh-CN" altLang="en-US" dirty="0"/>
              <a:t>制作</a:t>
            </a:r>
            <a:endParaRPr lang="en-US" altLang="zh-CN" dirty="0"/>
          </a:p>
          <a:p>
            <a:r>
              <a:rPr lang="zh-CN" altLang="en-US" dirty="0"/>
              <a:t>主要负责</a:t>
            </a:r>
            <a:r>
              <a:rPr lang="en-US" altLang="zh-CN" dirty="0"/>
              <a:t>:</a:t>
            </a:r>
            <a:r>
              <a:rPr lang="en-US" altLang="zh-CN" dirty="0" err="1"/>
              <a:t>jun</a:t>
            </a:r>
            <a:endParaRPr lang="en-US" altLang="zh-CN" dirty="0"/>
          </a:p>
          <a:p>
            <a:r>
              <a:rPr lang="en-US" altLang="zh-CN" dirty="0"/>
              <a:t>day 2</a:t>
            </a:r>
          </a:p>
        </p:txBody>
      </p:sp>
      <p:sp>
        <p:nvSpPr>
          <p:cNvPr id="4" name="矩形 3"/>
          <p:cNvSpPr/>
          <p:nvPr/>
        </p:nvSpPr>
        <p:spPr>
          <a:xfrm>
            <a:off x="1891554" y="259978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fetch</a:t>
            </a:r>
            <a:r>
              <a:rPr lang="zh-CN" altLang="en-US" dirty="0"/>
              <a:t>的实现</a:t>
            </a:r>
            <a:endParaRPr lang="en-US" altLang="zh-CN" dirty="0"/>
          </a:p>
          <a:p>
            <a:pPr algn="ctr"/>
            <a:r>
              <a:rPr lang="zh-CN" altLang="en-US" dirty="0"/>
              <a:t>获取数据的显示</a:t>
            </a:r>
          </a:p>
        </p:txBody>
      </p:sp>
      <p:sp>
        <p:nvSpPr>
          <p:cNvPr id="7" name="矩形 6"/>
          <p:cNvSpPr/>
          <p:nvPr/>
        </p:nvSpPr>
        <p:spPr>
          <a:xfrm>
            <a:off x="1891554" y="1161351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控制的学习</a:t>
            </a:r>
            <a:endParaRPr lang="en-US" altLang="zh-CN" dirty="0"/>
          </a:p>
          <a:p>
            <a:pPr algn="ctr"/>
            <a:r>
              <a:rPr lang="zh-CN" altLang="en-US" dirty="0"/>
              <a:t>（显示</a:t>
            </a:r>
            <a:r>
              <a:rPr lang="en-US" altLang="zh-CN" dirty="0"/>
              <a:t>/</a:t>
            </a:r>
            <a:r>
              <a:rPr lang="zh-CN" altLang="en-US" dirty="0"/>
              <a:t>隐藏</a:t>
            </a:r>
            <a:r>
              <a:rPr lang="en-US" altLang="zh-CN" dirty="0"/>
              <a:t>/</a:t>
            </a:r>
            <a:r>
              <a:rPr lang="zh-CN" altLang="en-US" dirty="0"/>
              <a:t>移动）</a:t>
            </a:r>
          </a:p>
        </p:txBody>
      </p:sp>
      <p:sp>
        <p:nvSpPr>
          <p:cNvPr id="11" name="矩形 10"/>
          <p:cNvSpPr/>
          <p:nvPr/>
        </p:nvSpPr>
        <p:spPr>
          <a:xfrm>
            <a:off x="1891554" y="206272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修正离线版抽卡游戏</a:t>
            </a:r>
            <a:endParaRPr lang="en-US" altLang="zh-CN" dirty="0"/>
          </a:p>
          <a:p>
            <a:pPr algn="ctr"/>
            <a:r>
              <a:rPr lang="zh-CN" altLang="en-US" dirty="0"/>
              <a:t>兼容性问题</a:t>
            </a:r>
          </a:p>
        </p:txBody>
      </p:sp>
      <p:sp>
        <p:nvSpPr>
          <p:cNvPr id="12" name="矩形 11"/>
          <p:cNvSpPr/>
          <p:nvPr/>
        </p:nvSpPr>
        <p:spPr>
          <a:xfrm>
            <a:off x="1891554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重新设计接口</a:t>
            </a:r>
            <a:endParaRPr lang="en-US" altLang="zh-CN" dirty="0"/>
          </a:p>
          <a:p>
            <a:pPr algn="ctr"/>
            <a:r>
              <a:rPr lang="zh-CN" altLang="en-US" dirty="0"/>
              <a:t>使移植适应性增强</a:t>
            </a:r>
          </a:p>
        </p:txBody>
      </p:sp>
      <p:sp>
        <p:nvSpPr>
          <p:cNvPr id="13" name="矩形 12"/>
          <p:cNvSpPr/>
          <p:nvPr/>
        </p:nvSpPr>
        <p:spPr>
          <a:xfrm>
            <a:off x="5088302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移植</a:t>
            </a:r>
          </a:p>
        </p:txBody>
      </p:sp>
      <p:sp>
        <p:nvSpPr>
          <p:cNvPr id="14" name="箭头: 右 13"/>
          <p:cNvSpPr/>
          <p:nvPr/>
        </p:nvSpPr>
        <p:spPr>
          <a:xfrm>
            <a:off x="4155120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285050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修改至最终</a:t>
            </a:r>
            <a:endParaRPr lang="en-US" altLang="zh-CN" dirty="0"/>
          </a:p>
          <a:p>
            <a:pPr algn="ctr"/>
            <a:r>
              <a:rPr lang="zh-CN" altLang="en-US" dirty="0"/>
              <a:t>游戏机制</a:t>
            </a:r>
          </a:p>
        </p:txBody>
      </p:sp>
      <p:sp>
        <p:nvSpPr>
          <p:cNvPr id="17" name="矩形 16"/>
          <p:cNvSpPr/>
          <p:nvPr/>
        </p:nvSpPr>
        <p:spPr>
          <a:xfrm>
            <a:off x="9746297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游戏优化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7496156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内置邮箱</a:t>
            </a:r>
            <a:r>
              <a:rPr lang="en-US" altLang="zh-CN" dirty="0"/>
              <a:t>/</a:t>
            </a:r>
            <a:r>
              <a:rPr lang="zh-CN" altLang="en-US" dirty="0"/>
              <a:t>聊天室</a:t>
            </a:r>
          </a:p>
        </p:txBody>
      </p:sp>
      <p:sp>
        <p:nvSpPr>
          <p:cNvPr id="20" name="箭头: 右 19"/>
          <p:cNvSpPr/>
          <p:nvPr/>
        </p:nvSpPr>
        <p:spPr>
          <a:xfrm>
            <a:off x="7351868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/>
          <p:cNvSpPr/>
          <p:nvPr/>
        </p:nvSpPr>
        <p:spPr>
          <a:xfrm rot="5400000">
            <a:off x="5721761" y="4126562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010905" y="4766843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连接初次测试</a:t>
            </a:r>
          </a:p>
        </p:txBody>
      </p:sp>
      <p:sp>
        <p:nvSpPr>
          <p:cNvPr id="25" name="矩形 24"/>
          <p:cNvSpPr/>
          <p:nvPr/>
        </p:nvSpPr>
        <p:spPr>
          <a:xfrm>
            <a:off x="5010905" y="5668216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连接压力测试</a:t>
            </a:r>
          </a:p>
        </p:txBody>
      </p:sp>
      <p:sp>
        <p:nvSpPr>
          <p:cNvPr id="26" name="箭头: 右 25"/>
          <p:cNvSpPr/>
          <p:nvPr/>
        </p:nvSpPr>
        <p:spPr>
          <a:xfrm>
            <a:off x="4155120" y="4997149"/>
            <a:ext cx="839804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891554" y="4766843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后端部署</a:t>
            </a:r>
            <a:endParaRPr lang="en-US" altLang="zh-CN" dirty="0"/>
          </a:p>
          <a:p>
            <a:pPr algn="ctr"/>
            <a:r>
              <a:rPr lang="zh-CN" altLang="en-US" dirty="0"/>
              <a:t>至服务器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8285050" y="1252680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29" name="箭头: 右 28"/>
          <p:cNvSpPr/>
          <p:nvPr/>
        </p:nvSpPr>
        <p:spPr>
          <a:xfrm rot="5400000">
            <a:off x="8995905" y="2338695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/>
          <p:cNvSpPr/>
          <p:nvPr/>
        </p:nvSpPr>
        <p:spPr>
          <a:xfrm rot="6934559">
            <a:off x="8676749" y="5088498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/>
          <p:cNvSpPr/>
          <p:nvPr/>
        </p:nvSpPr>
        <p:spPr>
          <a:xfrm rot="3841383">
            <a:off x="9693043" y="5080544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33" name="矩形 3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34" name="矩形 3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35" name="矩形 34"/>
          <p:cNvSpPr/>
          <p:nvPr/>
        </p:nvSpPr>
        <p:spPr>
          <a:xfrm>
            <a:off x="8285049" y="392603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代码详细说明</a:t>
            </a:r>
          </a:p>
        </p:txBody>
      </p:sp>
      <p:sp>
        <p:nvSpPr>
          <p:cNvPr id="36" name="矩形 35"/>
          <p:cNvSpPr/>
          <p:nvPr/>
        </p:nvSpPr>
        <p:spPr>
          <a:xfrm>
            <a:off x="1822511" y="3378393"/>
            <a:ext cx="2332609" cy="45084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164645" y="186349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至少今天完成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4923016" y="2632090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估计</a:t>
            </a:r>
            <a:r>
              <a:rPr lang="en-US" altLang="zh-CN" dirty="0">
                <a:solidFill>
                  <a:srgbClr val="FF0000"/>
                </a:solidFill>
              </a:rPr>
              <a:t>day 3+day 4</a:t>
            </a:r>
            <a:r>
              <a:rPr lang="zh-CN" altLang="en-US" dirty="0">
                <a:solidFill>
                  <a:srgbClr val="FF0000"/>
                </a:solidFill>
              </a:rPr>
              <a:t>能完成</a:t>
            </a:r>
          </a:p>
        </p:txBody>
      </p:sp>
      <p:sp>
        <p:nvSpPr>
          <p:cNvPr id="39" name="矩形 38"/>
          <p:cNvSpPr/>
          <p:nvPr/>
        </p:nvSpPr>
        <p:spPr>
          <a:xfrm>
            <a:off x="2068587" y="4014876"/>
            <a:ext cx="1993155" cy="3100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提前布局</a:t>
            </a:r>
          </a:p>
        </p:txBody>
      </p:sp>
      <p:sp>
        <p:nvSpPr>
          <p:cNvPr id="40" name="箭头: 右 39"/>
          <p:cNvSpPr/>
          <p:nvPr/>
        </p:nvSpPr>
        <p:spPr>
          <a:xfrm rot="20381636">
            <a:off x="4165320" y="3734908"/>
            <a:ext cx="839804" cy="34943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019946" y="3926034"/>
            <a:ext cx="801909" cy="49566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255014" y="591140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压力解决</a:t>
            </a:r>
            <a:endParaRPr lang="en-US" altLang="zh-CN" dirty="0"/>
          </a:p>
        </p:txBody>
      </p:sp>
      <p:sp>
        <p:nvSpPr>
          <p:cNvPr id="43" name="箭头: 右 42"/>
          <p:cNvSpPr/>
          <p:nvPr/>
        </p:nvSpPr>
        <p:spPr>
          <a:xfrm rot="19915315">
            <a:off x="4476728" y="6270451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/>
          <p:cNvSpPr/>
          <p:nvPr/>
        </p:nvSpPr>
        <p:spPr>
          <a:xfrm rot="9000000">
            <a:off x="4424283" y="5866080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822511" y="198180"/>
            <a:ext cx="2332609" cy="3180212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160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设置维护时间功能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3971365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发邮件功能</a:t>
            </a:r>
          </a:p>
        </p:txBody>
      </p:sp>
      <p:sp>
        <p:nvSpPr>
          <p:cNvPr id="6" name="矩形 5"/>
          <p:cNvSpPr/>
          <p:nvPr/>
        </p:nvSpPr>
        <p:spPr>
          <a:xfrm>
            <a:off x="657113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</a:t>
            </a:r>
            <a:r>
              <a:rPr lang="zh-CN" altLang="en-US" dirty="0"/>
              <a:t>功能</a:t>
            </a:r>
          </a:p>
        </p:txBody>
      </p:sp>
      <p:sp>
        <p:nvSpPr>
          <p:cNvPr id="7" name="矩形 6"/>
          <p:cNvSpPr/>
          <p:nvPr/>
        </p:nvSpPr>
        <p:spPr>
          <a:xfrm>
            <a:off x="2541494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统计功能</a:t>
            </a:r>
          </a:p>
        </p:txBody>
      </p:sp>
      <p:sp>
        <p:nvSpPr>
          <p:cNvPr id="8" name="矩形 7"/>
          <p:cNvSpPr/>
          <p:nvPr/>
        </p:nvSpPr>
        <p:spPr>
          <a:xfrm>
            <a:off x="5141259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卡片的增加</a:t>
            </a:r>
            <a:r>
              <a:rPr lang="en-US" altLang="zh-CN" dirty="0"/>
              <a:t>/</a:t>
            </a:r>
            <a:r>
              <a:rPr lang="zh-CN" altLang="en-US" dirty="0"/>
              <a:t>更改功能</a:t>
            </a:r>
          </a:p>
        </p:txBody>
      </p:sp>
      <p:sp>
        <p:nvSpPr>
          <p:cNvPr id="9" name="箭头: 下 8"/>
          <p:cNvSpPr/>
          <p:nvPr/>
        </p:nvSpPr>
        <p:spPr>
          <a:xfrm>
            <a:off x="4634753" y="3246970"/>
            <a:ext cx="842682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3765" y="376518"/>
            <a:ext cx="2645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运维前端</a:t>
            </a:r>
            <a:r>
              <a:rPr lang="en-US" altLang="zh-CN" dirty="0"/>
              <a:t>&amp;</a:t>
            </a:r>
            <a:r>
              <a:rPr lang="zh-CN" altLang="en-US" dirty="0"/>
              <a:t>后端制作</a:t>
            </a:r>
          </a:p>
          <a:p>
            <a:r>
              <a:rPr lang="zh-CN" altLang="en-US" dirty="0"/>
              <a:t>主要负责</a:t>
            </a:r>
            <a:r>
              <a:rPr lang="en-US" altLang="zh-CN" dirty="0"/>
              <a:t>:Edward/Naomi</a:t>
            </a:r>
          </a:p>
          <a:p>
            <a:r>
              <a:rPr lang="en-US" altLang="zh-CN" dirty="0"/>
              <a:t>day 2</a:t>
            </a:r>
          </a:p>
        </p:txBody>
      </p:sp>
      <p:sp>
        <p:nvSpPr>
          <p:cNvPr id="12" name="矩形 1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13" name="矩形 1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14" name="矩形 1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15" name="矩形 14"/>
          <p:cNvSpPr/>
          <p:nvPr/>
        </p:nvSpPr>
        <p:spPr>
          <a:xfrm>
            <a:off x="6465775" y="338733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16" name="箭头: 右 15"/>
          <p:cNvSpPr/>
          <p:nvPr/>
        </p:nvSpPr>
        <p:spPr>
          <a:xfrm rot="10800000">
            <a:off x="5562677" y="3617639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507665" y="13546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至少今天完成</a:t>
            </a:r>
          </a:p>
        </p:txBody>
      </p:sp>
      <p:sp>
        <p:nvSpPr>
          <p:cNvPr id="19" name="矩形 18"/>
          <p:cNvSpPr/>
          <p:nvPr/>
        </p:nvSpPr>
        <p:spPr>
          <a:xfrm>
            <a:off x="9460482" y="2931838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服务器部署</a:t>
            </a:r>
          </a:p>
        </p:txBody>
      </p:sp>
      <p:sp>
        <p:nvSpPr>
          <p:cNvPr id="20" name="矩形 19"/>
          <p:cNvSpPr/>
          <p:nvPr/>
        </p:nvSpPr>
        <p:spPr>
          <a:xfrm>
            <a:off x="9705724" y="1773643"/>
            <a:ext cx="1849304" cy="562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等待申请完毕</a:t>
            </a:r>
          </a:p>
        </p:txBody>
      </p:sp>
      <p:sp>
        <p:nvSpPr>
          <p:cNvPr id="21" name="箭头: 下 20"/>
          <p:cNvSpPr/>
          <p:nvPr/>
        </p:nvSpPr>
        <p:spPr>
          <a:xfrm>
            <a:off x="10484141" y="2395848"/>
            <a:ext cx="292470" cy="47604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255599" y="1697443"/>
            <a:ext cx="7821726" cy="1516337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13765" y="376518"/>
            <a:ext cx="1508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安卓</a:t>
            </a:r>
            <a:r>
              <a:rPr lang="en-US" altLang="zh-CN" dirty="0"/>
              <a:t>APP</a:t>
            </a:r>
            <a:r>
              <a:rPr lang="zh-CN" altLang="en-US" dirty="0"/>
              <a:t>制作</a:t>
            </a:r>
            <a:endParaRPr lang="en-US" altLang="zh-CN" dirty="0"/>
          </a:p>
          <a:p>
            <a:r>
              <a:rPr lang="zh-CN" altLang="en-US" dirty="0"/>
              <a:t>主要负责</a:t>
            </a:r>
            <a:r>
              <a:rPr lang="en-US" altLang="zh-CN" dirty="0"/>
              <a:t>:</a:t>
            </a:r>
            <a:r>
              <a:rPr lang="en-US" altLang="zh-CN" dirty="0" err="1"/>
              <a:t>jun</a:t>
            </a:r>
            <a:endParaRPr lang="en-US" altLang="zh-CN" dirty="0"/>
          </a:p>
          <a:p>
            <a:r>
              <a:rPr lang="en-US" altLang="zh-CN" dirty="0"/>
              <a:t>day 3</a:t>
            </a:r>
          </a:p>
        </p:txBody>
      </p:sp>
      <p:sp>
        <p:nvSpPr>
          <p:cNvPr id="4" name="矩形 3"/>
          <p:cNvSpPr/>
          <p:nvPr/>
        </p:nvSpPr>
        <p:spPr>
          <a:xfrm>
            <a:off x="1891554" y="259978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fetch</a:t>
            </a:r>
            <a:r>
              <a:rPr lang="zh-CN" altLang="en-US" dirty="0"/>
              <a:t>的实现</a:t>
            </a:r>
            <a:endParaRPr lang="en-US" altLang="zh-CN" dirty="0"/>
          </a:p>
          <a:p>
            <a:pPr algn="ctr"/>
            <a:r>
              <a:rPr lang="zh-CN" altLang="en-US" dirty="0"/>
              <a:t>获取数据的显示</a:t>
            </a:r>
          </a:p>
        </p:txBody>
      </p:sp>
      <p:sp>
        <p:nvSpPr>
          <p:cNvPr id="7" name="矩形 6"/>
          <p:cNvSpPr/>
          <p:nvPr/>
        </p:nvSpPr>
        <p:spPr>
          <a:xfrm>
            <a:off x="1891554" y="1161351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控制的学习</a:t>
            </a:r>
            <a:endParaRPr lang="en-US" altLang="zh-CN" dirty="0"/>
          </a:p>
          <a:p>
            <a:pPr algn="ctr"/>
            <a:r>
              <a:rPr lang="zh-CN" altLang="en-US" dirty="0"/>
              <a:t>（显示</a:t>
            </a:r>
            <a:r>
              <a:rPr lang="en-US" altLang="zh-CN" dirty="0"/>
              <a:t>/</a:t>
            </a:r>
            <a:r>
              <a:rPr lang="zh-CN" altLang="en-US" dirty="0"/>
              <a:t>隐藏</a:t>
            </a:r>
            <a:r>
              <a:rPr lang="en-US" altLang="zh-CN" dirty="0"/>
              <a:t>/</a:t>
            </a:r>
            <a:r>
              <a:rPr lang="zh-CN" altLang="en-US" dirty="0"/>
              <a:t>移动）</a:t>
            </a:r>
          </a:p>
        </p:txBody>
      </p:sp>
      <p:sp>
        <p:nvSpPr>
          <p:cNvPr id="11" name="矩形 10"/>
          <p:cNvSpPr/>
          <p:nvPr/>
        </p:nvSpPr>
        <p:spPr>
          <a:xfrm>
            <a:off x="1891554" y="206272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修正离线版抽卡游戏</a:t>
            </a:r>
            <a:endParaRPr lang="en-US" altLang="zh-CN" dirty="0"/>
          </a:p>
          <a:p>
            <a:pPr algn="ctr"/>
            <a:r>
              <a:rPr lang="zh-CN" altLang="en-US" dirty="0"/>
              <a:t>兼容性问题</a:t>
            </a:r>
          </a:p>
        </p:txBody>
      </p:sp>
      <p:sp>
        <p:nvSpPr>
          <p:cNvPr id="12" name="矩形 11"/>
          <p:cNvSpPr/>
          <p:nvPr/>
        </p:nvSpPr>
        <p:spPr>
          <a:xfrm>
            <a:off x="1891554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重新设计接口</a:t>
            </a:r>
            <a:endParaRPr lang="en-US" altLang="zh-CN" dirty="0"/>
          </a:p>
          <a:p>
            <a:pPr algn="ctr"/>
            <a:r>
              <a:rPr lang="zh-CN" altLang="en-US" dirty="0"/>
              <a:t>使移植适应性增强</a:t>
            </a:r>
          </a:p>
        </p:txBody>
      </p:sp>
      <p:sp>
        <p:nvSpPr>
          <p:cNvPr id="13" name="矩形 12"/>
          <p:cNvSpPr/>
          <p:nvPr/>
        </p:nvSpPr>
        <p:spPr>
          <a:xfrm>
            <a:off x="5088302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移植</a:t>
            </a:r>
          </a:p>
        </p:txBody>
      </p:sp>
      <p:sp>
        <p:nvSpPr>
          <p:cNvPr id="14" name="箭头: 右 13"/>
          <p:cNvSpPr/>
          <p:nvPr/>
        </p:nvSpPr>
        <p:spPr>
          <a:xfrm>
            <a:off x="4155120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285050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修改至最终</a:t>
            </a:r>
            <a:endParaRPr lang="en-US" altLang="zh-CN" dirty="0"/>
          </a:p>
          <a:p>
            <a:pPr algn="ctr"/>
            <a:r>
              <a:rPr lang="zh-CN" altLang="en-US" dirty="0"/>
              <a:t>游戏机制</a:t>
            </a:r>
          </a:p>
        </p:txBody>
      </p:sp>
      <p:sp>
        <p:nvSpPr>
          <p:cNvPr id="17" name="矩形 16"/>
          <p:cNvSpPr/>
          <p:nvPr/>
        </p:nvSpPr>
        <p:spPr>
          <a:xfrm>
            <a:off x="9746297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游戏优化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7496156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内置邮箱</a:t>
            </a:r>
            <a:r>
              <a:rPr lang="en-US" altLang="zh-CN" dirty="0"/>
              <a:t>/</a:t>
            </a:r>
            <a:r>
              <a:rPr lang="zh-CN" altLang="en-US" dirty="0"/>
              <a:t>聊天室</a:t>
            </a:r>
          </a:p>
        </p:txBody>
      </p:sp>
      <p:sp>
        <p:nvSpPr>
          <p:cNvPr id="20" name="箭头: 右 19"/>
          <p:cNvSpPr/>
          <p:nvPr/>
        </p:nvSpPr>
        <p:spPr>
          <a:xfrm>
            <a:off x="7351868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/>
          <p:cNvSpPr/>
          <p:nvPr/>
        </p:nvSpPr>
        <p:spPr>
          <a:xfrm rot="5400000">
            <a:off x="5721761" y="4126562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010905" y="4766843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连接初次测试</a:t>
            </a:r>
          </a:p>
        </p:txBody>
      </p:sp>
      <p:sp>
        <p:nvSpPr>
          <p:cNvPr id="25" name="矩形 24"/>
          <p:cNvSpPr/>
          <p:nvPr/>
        </p:nvSpPr>
        <p:spPr>
          <a:xfrm>
            <a:off x="5010905" y="5668216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连接压力测试</a:t>
            </a:r>
          </a:p>
        </p:txBody>
      </p:sp>
      <p:sp>
        <p:nvSpPr>
          <p:cNvPr id="26" name="箭头: 右 25"/>
          <p:cNvSpPr/>
          <p:nvPr/>
        </p:nvSpPr>
        <p:spPr>
          <a:xfrm>
            <a:off x="4155120" y="4997149"/>
            <a:ext cx="839804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891554" y="4766843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后端部署</a:t>
            </a:r>
            <a:endParaRPr lang="en-US" altLang="zh-CN" dirty="0"/>
          </a:p>
          <a:p>
            <a:pPr algn="ctr"/>
            <a:r>
              <a:rPr lang="zh-CN" altLang="en-US" dirty="0"/>
              <a:t>至服务器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8285050" y="1252680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29" name="箭头: 右 28"/>
          <p:cNvSpPr/>
          <p:nvPr/>
        </p:nvSpPr>
        <p:spPr>
          <a:xfrm rot="5400000">
            <a:off x="8995905" y="2338695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/>
          <p:cNvSpPr/>
          <p:nvPr/>
        </p:nvSpPr>
        <p:spPr>
          <a:xfrm rot="6934559">
            <a:off x="8676749" y="5088498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/>
          <p:cNvSpPr/>
          <p:nvPr/>
        </p:nvSpPr>
        <p:spPr>
          <a:xfrm rot="3841383">
            <a:off x="9693043" y="5080544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33" name="矩形 3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34" name="矩形 3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35" name="矩形 34"/>
          <p:cNvSpPr/>
          <p:nvPr/>
        </p:nvSpPr>
        <p:spPr>
          <a:xfrm>
            <a:off x="8285049" y="392603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代码详细说明</a:t>
            </a:r>
          </a:p>
        </p:txBody>
      </p:sp>
      <p:sp>
        <p:nvSpPr>
          <p:cNvPr id="36" name="矩形 35"/>
          <p:cNvSpPr/>
          <p:nvPr/>
        </p:nvSpPr>
        <p:spPr>
          <a:xfrm>
            <a:off x="1822510" y="3369119"/>
            <a:ext cx="2332609" cy="45084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4923016" y="2632090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估计</a:t>
            </a:r>
            <a:r>
              <a:rPr lang="en-US" altLang="zh-CN" dirty="0">
                <a:solidFill>
                  <a:srgbClr val="FF0000"/>
                </a:solidFill>
              </a:rPr>
              <a:t>day 3+day 4</a:t>
            </a:r>
            <a:r>
              <a:rPr lang="zh-CN" altLang="en-US" dirty="0">
                <a:solidFill>
                  <a:srgbClr val="FF0000"/>
                </a:solidFill>
              </a:rPr>
              <a:t>能完成</a:t>
            </a:r>
          </a:p>
        </p:txBody>
      </p:sp>
      <p:sp>
        <p:nvSpPr>
          <p:cNvPr id="39" name="矩形 38"/>
          <p:cNvSpPr/>
          <p:nvPr/>
        </p:nvSpPr>
        <p:spPr>
          <a:xfrm>
            <a:off x="2068587" y="4014876"/>
            <a:ext cx="1993155" cy="3100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提前布局</a:t>
            </a:r>
          </a:p>
        </p:txBody>
      </p:sp>
      <p:sp>
        <p:nvSpPr>
          <p:cNvPr id="40" name="箭头: 右 39"/>
          <p:cNvSpPr/>
          <p:nvPr/>
        </p:nvSpPr>
        <p:spPr>
          <a:xfrm rot="20381636">
            <a:off x="4165320" y="3734908"/>
            <a:ext cx="839804" cy="34943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019946" y="3926034"/>
            <a:ext cx="801909" cy="49566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255014" y="591140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压力解决</a:t>
            </a:r>
            <a:endParaRPr lang="en-US" altLang="zh-CN" dirty="0"/>
          </a:p>
        </p:txBody>
      </p:sp>
      <p:sp>
        <p:nvSpPr>
          <p:cNvPr id="43" name="箭头: 右 42"/>
          <p:cNvSpPr/>
          <p:nvPr/>
        </p:nvSpPr>
        <p:spPr>
          <a:xfrm rot="19915315">
            <a:off x="4476728" y="6270451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/>
          <p:cNvSpPr/>
          <p:nvPr/>
        </p:nvSpPr>
        <p:spPr>
          <a:xfrm rot="9000000">
            <a:off x="4424283" y="5866080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822511" y="198180"/>
            <a:ext cx="2332609" cy="3180212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497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160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设置维护时间功能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3971365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发邮件功能</a:t>
            </a:r>
          </a:p>
        </p:txBody>
      </p:sp>
      <p:sp>
        <p:nvSpPr>
          <p:cNvPr id="6" name="矩形 5"/>
          <p:cNvSpPr/>
          <p:nvPr/>
        </p:nvSpPr>
        <p:spPr>
          <a:xfrm>
            <a:off x="657113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</a:t>
            </a:r>
            <a:r>
              <a:rPr lang="zh-CN" altLang="en-US" dirty="0"/>
              <a:t>功能</a:t>
            </a:r>
          </a:p>
        </p:txBody>
      </p:sp>
      <p:sp>
        <p:nvSpPr>
          <p:cNvPr id="7" name="矩形 6"/>
          <p:cNvSpPr/>
          <p:nvPr/>
        </p:nvSpPr>
        <p:spPr>
          <a:xfrm>
            <a:off x="2541494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统计功能</a:t>
            </a:r>
          </a:p>
        </p:txBody>
      </p:sp>
      <p:sp>
        <p:nvSpPr>
          <p:cNvPr id="8" name="矩形 7"/>
          <p:cNvSpPr/>
          <p:nvPr/>
        </p:nvSpPr>
        <p:spPr>
          <a:xfrm>
            <a:off x="5141259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卡片的增加</a:t>
            </a:r>
            <a:r>
              <a:rPr lang="en-US" altLang="zh-CN" dirty="0"/>
              <a:t>/</a:t>
            </a:r>
            <a:r>
              <a:rPr lang="zh-CN" altLang="en-US" dirty="0"/>
              <a:t>更改功能</a:t>
            </a:r>
          </a:p>
        </p:txBody>
      </p:sp>
      <p:sp>
        <p:nvSpPr>
          <p:cNvPr id="9" name="箭头: 下 8"/>
          <p:cNvSpPr/>
          <p:nvPr/>
        </p:nvSpPr>
        <p:spPr>
          <a:xfrm>
            <a:off x="4634753" y="3246970"/>
            <a:ext cx="842682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3765" y="376518"/>
            <a:ext cx="2645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运维前端</a:t>
            </a:r>
            <a:r>
              <a:rPr lang="en-US" altLang="zh-CN" dirty="0"/>
              <a:t>&amp;</a:t>
            </a:r>
            <a:r>
              <a:rPr lang="zh-CN" altLang="en-US" dirty="0"/>
              <a:t>后端制作</a:t>
            </a:r>
          </a:p>
          <a:p>
            <a:r>
              <a:rPr lang="zh-CN" altLang="en-US" dirty="0"/>
              <a:t>主要负责</a:t>
            </a:r>
            <a:r>
              <a:rPr lang="en-US" altLang="zh-CN" dirty="0"/>
              <a:t>:Edward/Naomi</a:t>
            </a:r>
          </a:p>
          <a:p>
            <a:r>
              <a:rPr lang="en-US" altLang="zh-CN" dirty="0"/>
              <a:t>day 3</a:t>
            </a:r>
          </a:p>
        </p:txBody>
      </p:sp>
      <p:sp>
        <p:nvSpPr>
          <p:cNvPr id="12" name="矩形 1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13" name="矩形 1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14" name="矩形 1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15" name="矩形 14"/>
          <p:cNvSpPr/>
          <p:nvPr/>
        </p:nvSpPr>
        <p:spPr>
          <a:xfrm>
            <a:off x="6465775" y="338733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16" name="箭头: 右 15"/>
          <p:cNvSpPr/>
          <p:nvPr/>
        </p:nvSpPr>
        <p:spPr>
          <a:xfrm rot="10800000">
            <a:off x="5562677" y="3617639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507665" y="13546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至少今天完成</a:t>
            </a:r>
          </a:p>
        </p:txBody>
      </p:sp>
      <p:sp>
        <p:nvSpPr>
          <p:cNvPr id="19" name="矩形 18"/>
          <p:cNvSpPr/>
          <p:nvPr/>
        </p:nvSpPr>
        <p:spPr>
          <a:xfrm>
            <a:off x="9460482" y="2931838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服务器部署</a:t>
            </a:r>
          </a:p>
        </p:txBody>
      </p:sp>
      <p:sp>
        <p:nvSpPr>
          <p:cNvPr id="20" name="矩形 19"/>
          <p:cNvSpPr/>
          <p:nvPr/>
        </p:nvSpPr>
        <p:spPr>
          <a:xfrm>
            <a:off x="9705724" y="1773643"/>
            <a:ext cx="1849304" cy="562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等待申请完毕</a:t>
            </a:r>
          </a:p>
        </p:txBody>
      </p:sp>
      <p:sp>
        <p:nvSpPr>
          <p:cNvPr id="21" name="箭头: 下 20"/>
          <p:cNvSpPr/>
          <p:nvPr/>
        </p:nvSpPr>
        <p:spPr>
          <a:xfrm>
            <a:off x="10484141" y="2395848"/>
            <a:ext cx="292470" cy="47604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255599" y="1697443"/>
            <a:ext cx="7821726" cy="1516337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104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0D06842-66CF-411B-B8DE-D65D79B90F70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915A717-0268-4109-9FFD-D184F5263FB6}"/>
              </a:ext>
            </a:extLst>
          </p:cNvPr>
          <p:cNvSpPr txBox="1"/>
          <p:nvPr/>
        </p:nvSpPr>
        <p:spPr>
          <a:xfrm>
            <a:off x="4860982" y="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95703F-7289-43FF-9759-D80D0D17ACFA}"/>
              </a:ext>
            </a:extLst>
          </p:cNvPr>
          <p:cNvSpPr txBox="1"/>
          <p:nvPr/>
        </p:nvSpPr>
        <p:spPr>
          <a:xfrm>
            <a:off x="6429811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A6C765-ECB6-4F8C-9954-EB9A3AB173E5}"/>
              </a:ext>
            </a:extLst>
          </p:cNvPr>
          <p:cNvSpPr/>
          <p:nvPr/>
        </p:nvSpPr>
        <p:spPr>
          <a:xfrm>
            <a:off x="542365" y="68131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87D4B4-91F7-419B-969F-FC6D2E40D5AB}"/>
              </a:ext>
            </a:extLst>
          </p:cNvPr>
          <p:cNvSpPr/>
          <p:nvPr/>
        </p:nvSpPr>
        <p:spPr>
          <a:xfrm>
            <a:off x="3321425" y="68131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音效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757B77-AB82-43D6-B41D-F0EA39FBAE19}"/>
              </a:ext>
            </a:extLst>
          </p:cNvPr>
          <p:cNvSpPr/>
          <p:nvPr/>
        </p:nvSpPr>
        <p:spPr>
          <a:xfrm>
            <a:off x="6882224" y="177230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卡片数据</a:t>
            </a:r>
            <a:endParaRPr lang="en-US" altLang="zh-CN" dirty="0"/>
          </a:p>
          <a:p>
            <a:pPr algn="ctr"/>
            <a:r>
              <a:rPr lang="zh-CN" altLang="en-US" dirty="0"/>
              <a:t>种类</a:t>
            </a:r>
            <a:r>
              <a:rPr lang="en-US" altLang="zh-CN" dirty="0"/>
              <a:t>&amp;</a:t>
            </a:r>
            <a:r>
              <a:rPr lang="zh-CN" altLang="en-US" dirty="0"/>
              <a:t>属性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5A57E4-3D40-41ED-B972-A162031CF555}"/>
              </a:ext>
            </a:extLst>
          </p:cNvPr>
          <p:cNvSpPr/>
          <p:nvPr/>
        </p:nvSpPr>
        <p:spPr>
          <a:xfrm>
            <a:off x="6882224" y="275664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关卡数据</a:t>
            </a:r>
            <a:endParaRPr lang="en-US" altLang="zh-CN" dirty="0"/>
          </a:p>
          <a:p>
            <a:pPr algn="ctr"/>
            <a:r>
              <a:rPr lang="zh-CN" altLang="en-US" dirty="0"/>
              <a:t>布局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53EE969-9C01-44D4-848E-ADBAAA6C8D1E}"/>
              </a:ext>
            </a:extLst>
          </p:cNvPr>
          <p:cNvSpPr/>
          <p:nvPr/>
        </p:nvSpPr>
        <p:spPr>
          <a:xfrm>
            <a:off x="6882224" y="374098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账号信息</a:t>
            </a:r>
            <a:endParaRPr lang="en-US" altLang="zh-CN" dirty="0"/>
          </a:p>
          <a:p>
            <a:pPr algn="ctr"/>
            <a:r>
              <a:rPr lang="zh-CN" altLang="en-US" dirty="0"/>
              <a:t>资源</a:t>
            </a:r>
            <a:r>
              <a:rPr lang="en-US" altLang="zh-CN" dirty="0"/>
              <a:t>&amp;</a:t>
            </a:r>
            <a:r>
              <a:rPr lang="zh-CN" altLang="en-US" dirty="0"/>
              <a:t>战绩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A8F9D9-349A-459E-959F-078737B19B7F}"/>
              </a:ext>
            </a:extLst>
          </p:cNvPr>
          <p:cNvSpPr txBox="1"/>
          <p:nvPr/>
        </p:nvSpPr>
        <p:spPr>
          <a:xfrm>
            <a:off x="126960" y="138499"/>
            <a:ext cx="3995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金钱安全性</a:t>
            </a:r>
            <a:r>
              <a:rPr lang="en-US" altLang="zh-CN" sz="2400" dirty="0"/>
              <a:t>/</a:t>
            </a:r>
            <a:r>
              <a:rPr lang="zh-CN" altLang="en-US" sz="2400" dirty="0"/>
              <a:t>游戏平衡安全性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F408BA5-EDF8-41E8-9C98-823B23D1169D}"/>
              </a:ext>
            </a:extLst>
          </p:cNvPr>
          <p:cNvSpPr/>
          <p:nvPr/>
        </p:nvSpPr>
        <p:spPr>
          <a:xfrm>
            <a:off x="9240370" y="681318"/>
            <a:ext cx="2691653" cy="37320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Mongo</a:t>
            </a:r>
            <a:r>
              <a:rPr lang="zh-CN" altLang="en-US" dirty="0"/>
              <a:t>（非结构化数据）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76E1399-84B4-4900-A8E2-2AC5009BAD91}"/>
              </a:ext>
            </a:extLst>
          </p:cNvPr>
          <p:cNvSpPr/>
          <p:nvPr/>
        </p:nvSpPr>
        <p:spPr>
          <a:xfrm>
            <a:off x="6880415" y="4742329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抽卡逻辑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8B30463-E096-4F3E-9FC6-51AE71D1DBD3}"/>
              </a:ext>
            </a:extLst>
          </p:cNvPr>
          <p:cNvSpPr/>
          <p:nvPr/>
        </p:nvSpPr>
        <p:spPr>
          <a:xfrm>
            <a:off x="6880415" y="5726668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战斗逻辑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84A741-D4BF-4BDB-AB68-FF255777A12A}"/>
              </a:ext>
            </a:extLst>
          </p:cNvPr>
          <p:cNvSpPr/>
          <p:nvPr/>
        </p:nvSpPr>
        <p:spPr>
          <a:xfrm>
            <a:off x="9240370" y="4742329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基础有关资源的加减乘除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E350CE3-FE36-4B1B-ACED-C0086B657F8D}"/>
              </a:ext>
            </a:extLst>
          </p:cNvPr>
          <p:cNvSpPr/>
          <p:nvPr/>
        </p:nvSpPr>
        <p:spPr>
          <a:xfrm>
            <a:off x="542365" y="1772307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布局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0753A7-CB47-49FA-BB71-D4604FA42EEC}"/>
              </a:ext>
            </a:extLst>
          </p:cNvPr>
          <p:cNvSpPr/>
          <p:nvPr/>
        </p:nvSpPr>
        <p:spPr>
          <a:xfrm>
            <a:off x="3321425" y="1772307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资源文件关联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93CE7E-2FBA-4443-AC9F-2D0C655E090E}"/>
              </a:ext>
            </a:extLst>
          </p:cNvPr>
          <p:cNvSpPr/>
          <p:nvPr/>
        </p:nvSpPr>
        <p:spPr>
          <a:xfrm>
            <a:off x="452718" y="6018468"/>
            <a:ext cx="614082" cy="21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A969838-9DD6-4AA2-9630-A2A38C4F6008}"/>
              </a:ext>
            </a:extLst>
          </p:cNvPr>
          <p:cNvSpPr/>
          <p:nvPr/>
        </p:nvSpPr>
        <p:spPr>
          <a:xfrm>
            <a:off x="452718" y="6429065"/>
            <a:ext cx="614082" cy="2151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4644A1-C867-472D-A2EA-AA30082877DA}"/>
              </a:ext>
            </a:extLst>
          </p:cNvPr>
          <p:cNvSpPr txBox="1"/>
          <p:nvPr/>
        </p:nvSpPr>
        <p:spPr>
          <a:xfrm>
            <a:off x="1191474" y="59324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17B2BFE-A600-42CD-983E-270B3DD643A4}"/>
              </a:ext>
            </a:extLst>
          </p:cNvPr>
          <p:cNvSpPr txBox="1"/>
          <p:nvPr/>
        </p:nvSpPr>
        <p:spPr>
          <a:xfrm>
            <a:off x="1191474" y="6351975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算法逻辑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54205DE-6378-4B39-803E-1C9FCA92E8A0}"/>
              </a:ext>
            </a:extLst>
          </p:cNvPr>
          <p:cNvSpPr/>
          <p:nvPr/>
        </p:nvSpPr>
        <p:spPr>
          <a:xfrm>
            <a:off x="9447942" y="109995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CA4F55-7B65-40B4-8071-8FFE36AC9E90}"/>
              </a:ext>
            </a:extLst>
          </p:cNvPr>
          <p:cNvSpPr/>
          <p:nvPr/>
        </p:nvSpPr>
        <p:spPr>
          <a:xfrm>
            <a:off x="9447942" y="1990165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音效</a:t>
            </a: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A1A11461-24BF-486A-9671-88481D745C5B}"/>
              </a:ext>
            </a:extLst>
          </p:cNvPr>
          <p:cNvSpPr/>
          <p:nvPr/>
        </p:nvSpPr>
        <p:spPr>
          <a:xfrm flipH="1">
            <a:off x="3321424" y="3429000"/>
            <a:ext cx="6315632" cy="311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打包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EA127F8-FFA7-4B5B-B3F8-A1B16D59110D}"/>
              </a:ext>
            </a:extLst>
          </p:cNvPr>
          <p:cNvSpPr/>
          <p:nvPr/>
        </p:nvSpPr>
        <p:spPr>
          <a:xfrm>
            <a:off x="3564590" y="3700181"/>
            <a:ext cx="2474259" cy="770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#2</a:t>
            </a: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客户端更新流程</a:t>
            </a: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BA354A60-010A-4F96-9876-BC58C33C71DA}"/>
              </a:ext>
            </a:extLst>
          </p:cNvPr>
          <p:cNvSpPr/>
          <p:nvPr/>
        </p:nvSpPr>
        <p:spPr>
          <a:xfrm>
            <a:off x="2487703" y="4914011"/>
            <a:ext cx="4392712" cy="311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509FD4D0-6153-4178-927A-69C1A3BAA95D}"/>
              </a:ext>
            </a:extLst>
          </p:cNvPr>
          <p:cNvSpPr/>
          <p:nvPr/>
        </p:nvSpPr>
        <p:spPr>
          <a:xfrm flipV="1">
            <a:off x="1191474" y="2649978"/>
            <a:ext cx="269903" cy="2045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057C270-AD45-40BD-92CF-5CCB5139A673}"/>
              </a:ext>
            </a:extLst>
          </p:cNvPr>
          <p:cNvSpPr/>
          <p:nvPr/>
        </p:nvSpPr>
        <p:spPr>
          <a:xfrm>
            <a:off x="13444" y="4700230"/>
            <a:ext cx="2474259" cy="770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#1</a:t>
            </a: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从离线版分离算法逻辑</a:t>
            </a:r>
          </a:p>
        </p:txBody>
      </p:sp>
    </p:spTree>
    <p:extLst>
      <p:ext uri="{BB962C8B-B14F-4D97-AF65-F5344CB8AC3E}">
        <p14:creationId xmlns:p14="http://schemas.microsoft.com/office/powerpoint/2010/main" val="1136505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9172BB-B4D0-42ED-A9B3-8B0AD65B1004}"/>
              </a:ext>
            </a:extLst>
          </p:cNvPr>
          <p:cNvSpPr txBox="1"/>
          <p:nvPr/>
        </p:nvSpPr>
        <p:spPr>
          <a:xfrm>
            <a:off x="126960" y="13849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关卡编辑器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DE80292-1F4E-48AE-8707-98CA36DA8135}"/>
              </a:ext>
            </a:extLst>
          </p:cNvPr>
          <p:cNvSpPr/>
          <p:nvPr/>
        </p:nvSpPr>
        <p:spPr>
          <a:xfrm>
            <a:off x="6239436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3F0291-F985-4CEF-9313-CA0B203C8CAB}"/>
              </a:ext>
            </a:extLst>
          </p:cNvPr>
          <p:cNvSpPr/>
          <p:nvPr/>
        </p:nvSpPr>
        <p:spPr>
          <a:xfrm>
            <a:off x="7126942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E46BFC-7CC2-4650-A0BE-CCB3372CA4BA}"/>
              </a:ext>
            </a:extLst>
          </p:cNvPr>
          <p:cNvSpPr/>
          <p:nvPr/>
        </p:nvSpPr>
        <p:spPr>
          <a:xfrm>
            <a:off x="7990235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D11C5A-933B-4A8D-B388-7C601F417D07}"/>
              </a:ext>
            </a:extLst>
          </p:cNvPr>
          <p:cNvSpPr/>
          <p:nvPr/>
        </p:nvSpPr>
        <p:spPr>
          <a:xfrm>
            <a:off x="8877741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F9B4FE-C0B0-41BF-AA53-46F1E516E76F}"/>
              </a:ext>
            </a:extLst>
          </p:cNvPr>
          <p:cNvSpPr/>
          <p:nvPr/>
        </p:nvSpPr>
        <p:spPr>
          <a:xfrm>
            <a:off x="6239436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907A56-5D35-41CA-B17D-7EEBAB8154A0}"/>
              </a:ext>
            </a:extLst>
          </p:cNvPr>
          <p:cNvSpPr/>
          <p:nvPr/>
        </p:nvSpPr>
        <p:spPr>
          <a:xfrm>
            <a:off x="7126942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28850A-3D58-45FE-A4CE-7EF3BD9C695D}"/>
              </a:ext>
            </a:extLst>
          </p:cNvPr>
          <p:cNvSpPr/>
          <p:nvPr/>
        </p:nvSpPr>
        <p:spPr>
          <a:xfrm>
            <a:off x="7990235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FAD961-DD93-4018-805B-292B4FF70E98}"/>
              </a:ext>
            </a:extLst>
          </p:cNvPr>
          <p:cNvSpPr/>
          <p:nvPr/>
        </p:nvSpPr>
        <p:spPr>
          <a:xfrm>
            <a:off x="8877741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F4DA21-1C8A-48A7-887D-0C0AB3720EB9}"/>
              </a:ext>
            </a:extLst>
          </p:cNvPr>
          <p:cNvSpPr/>
          <p:nvPr/>
        </p:nvSpPr>
        <p:spPr>
          <a:xfrm>
            <a:off x="6239436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BA56117-EB3A-44A7-9099-8A3CD11A71BA}"/>
              </a:ext>
            </a:extLst>
          </p:cNvPr>
          <p:cNvSpPr/>
          <p:nvPr/>
        </p:nvSpPr>
        <p:spPr>
          <a:xfrm>
            <a:off x="7126942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658774B-E40D-4692-AFF7-93484C14EAF6}"/>
              </a:ext>
            </a:extLst>
          </p:cNvPr>
          <p:cNvSpPr/>
          <p:nvPr/>
        </p:nvSpPr>
        <p:spPr>
          <a:xfrm>
            <a:off x="7990235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id:1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3F90CB-303E-46EF-8FFD-82F4DD87BDFE}"/>
              </a:ext>
            </a:extLst>
          </p:cNvPr>
          <p:cNvSpPr/>
          <p:nvPr/>
        </p:nvSpPr>
        <p:spPr>
          <a:xfrm>
            <a:off x="8877741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9F1DAF-1C0B-446B-AE74-4291EABA781F}"/>
              </a:ext>
            </a:extLst>
          </p:cNvPr>
          <p:cNvSpPr/>
          <p:nvPr/>
        </p:nvSpPr>
        <p:spPr>
          <a:xfrm>
            <a:off x="6239436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6813D1E-2D95-40E4-8384-50895F816A23}"/>
              </a:ext>
            </a:extLst>
          </p:cNvPr>
          <p:cNvSpPr/>
          <p:nvPr/>
        </p:nvSpPr>
        <p:spPr>
          <a:xfrm>
            <a:off x="7126942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2F74FC5-7595-4AFC-95D4-ADFFF5588F21}"/>
              </a:ext>
            </a:extLst>
          </p:cNvPr>
          <p:cNvSpPr/>
          <p:nvPr/>
        </p:nvSpPr>
        <p:spPr>
          <a:xfrm>
            <a:off x="7990235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C8D2FF9-112A-4C76-9665-69E7178BA651}"/>
              </a:ext>
            </a:extLst>
          </p:cNvPr>
          <p:cNvSpPr/>
          <p:nvPr/>
        </p:nvSpPr>
        <p:spPr>
          <a:xfrm>
            <a:off x="8877741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EB31DD1-460A-44D8-8C5B-8EDEB1684EC7}"/>
              </a:ext>
            </a:extLst>
          </p:cNvPr>
          <p:cNvSpPr/>
          <p:nvPr/>
        </p:nvSpPr>
        <p:spPr>
          <a:xfrm>
            <a:off x="6239436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ED83F82-3B70-4A02-A3CA-73C211201B59}"/>
              </a:ext>
            </a:extLst>
          </p:cNvPr>
          <p:cNvSpPr/>
          <p:nvPr/>
        </p:nvSpPr>
        <p:spPr>
          <a:xfrm>
            <a:off x="7126942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ED21961-4347-4823-88B1-D2454C5B96B0}"/>
              </a:ext>
            </a:extLst>
          </p:cNvPr>
          <p:cNvSpPr/>
          <p:nvPr/>
        </p:nvSpPr>
        <p:spPr>
          <a:xfrm>
            <a:off x="7990235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ACC144D-6009-45B4-9AEA-FBCD742512D6}"/>
              </a:ext>
            </a:extLst>
          </p:cNvPr>
          <p:cNvSpPr/>
          <p:nvPr/>
        </p:nvSpPr>
        <p:spPr>
          <a:xfrm>
            <a:off x="8877741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76D8AED-EB7A-490D-AD4D-2FC4AD924015}"/>
              </a:ext>
            </a:extLst>
          </p:cNvPr>
          <p:cNvSpPr/>
          <p:nvPr/>
        </p:nvSpPr>
        <p:spPr>
          <a:xfrm>
            <a:off x="9765247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C9F3B6F-9A5C-4AA7-A922-DF1F06229C64}"/>
              </a:ext>
            </a:extLst>
          </p:cNvPr>
          <p:cNvSpPr/>
          <p:nvPr/>
        </p:nvSpPr>
        <p:spPr>
          <a:xfrm>
            <a:off x="9765247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95E5BC-3B0E-4423-8A26-E3181F300F52}"/>
              </a:ext>
            </a:extLst>
          </p:cNvPr>
          <p:cNvSpPr/>
          <p:nvPr/>
        </p:nvSpPr>
        <p:spPr>
          <a:xfrm>
            <a:off x="9765247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4E24274-8614-41BE-9546-5E22B2810330}"/>
              </a:ext>
            </a:extLst>
          </p:cNvPr>
          <p:cNvSpPr/>
          <p:nvPr/>
        </p:nvSpPr>
        <p:spPr>
          <a:xfrm>
            <a:off x="9765247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32F555A-9D4C-43E6-A56D-ACF9F7C51F27}"/>
              </a:ext>
            </a:extLst>
          </p:cNvPr>
          <p:cNvSpPr/>
          <p:nvPr/>
        </p:nvSpPr>
        <p:spPr>
          <a:xfrm>
            <a:off x="9765247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21E1A27-5079-4492-B057-9133EABF8326}"/>
              </a:ext>
            </a:extLst>
          </p:cNvPr>
          <p:cNvSpPr/>
          <p:nvPr/>
        </p:nvSpPr>
        <p:spPr>
          <a:xfrm>
            <a:off x="5773271" y="0"/>
            <a:ext cx="32272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D85A9D9-ED7A-43A8-8C43-E7E9828926C0}"/>
              </a:ext>
            </a:extLst>
          </p:cNvPr>
          <p:cNvSpPr/>
          <p:nvPr/>
        </p:nvSpPr>
        <p:spPr>
          <a:xfrm>
            <a:off x="3440662" y="369331"/>
            <a:ext cx="2332609" cy="45084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该区域不出现敌人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5D689E1-05BF-40AB-A7C3-93D5262E00A3}"/>
              </a:ext>
            </a:extLst>
          </p:cNvPr>
          <p:cNvSpPr/>
          <p:nvPr/>
        </p:nvSpPr>
        <p:spPr>
          <a:xfrm>
            <a:off x="1216518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B5EF671-0FB7-4DC1-88F6-BD831C3A31D3}"/>
              </a:ext>
            </a:extLst>
          </p:cNvPr>
          <p:cNvSpPr/>
          <p:nvPr/>
        </p:nvSpPr>
        <p:spPr>
          <a:xfrm>
            <a:off x="2104024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089CA3D-B466-4018-A1E9-F1C8B04B1EE7}"/>
              </a:ext>
            </a:extLst>
          </p:cNvPr>
          <p:cNvSpPr/>
          <p:nvPr/>
        </p:nvSpPr>
        <p:spPr>
          <a:xfrm>
            <a:off x="2967317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0FD563C-81C2-4A4E-82F1-B13F2AC349FD}"/>
              </a:ext>
            </a:extLst>
          </p:cNvPr>
          <p:cNvSpPr/>
          <p:nvPr/>
        </p:nvSpPr>
        <p:spPr>
          <a:xfrm>
            <a:off x="3854823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A9F0C7E-A38A-42CF-93BB-DAB06E413B3C}"/>
              </a:ext>
            </a:extLst>
          </p:cNvPr>
          <p:cNvSpPr/>
          <p:nvPr/>
        </p:nvSpPr>
        <p:spPr>
          <a:xfrm>
            <a:off x="1216518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31046FA-7EAB-49D1-9268-14261B5985EE}"/>
              </a:ext>
            </a:extLst>
          </p:cNvPr>
          <p:cNvSpPr/>
          <p:nvPr/>
        </p:nvSpPr>
        <p:spPr>
          <a:xfrm>
            <a:off x="2104024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118B1F1-2467-4C08-8F7A-068130F97910}"/>
              </a:ext>
            </a:extLst>
          </p:cNvPr>
          <p:cNvSpPr/>
          <p:nvPr/>
        </p:nvSpPr>
        <p:spPr>
          <a:xfrm>
            <a:off x="2967317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2AE6803-4342-4106-A47F-C6A95F574C11}"/>
              </a:ext>
            </a:extLst>
          </p:cNvPr>
          <p:cNvSpPr/>
          <p:nvPr/>
        </p:nvSpPr>
        <p:spPr>
          <a:xfrm>
            <a:off x="3854823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67D578E-45AF-405D-A880-DA464309B969}"/>
              </a:ext>
            </a:extLst>
          </p:cNvPr>
          <p:cNvSpPr/>
          <p:nvPr/>
        </p:nvSpPr>
        <p:spPr>
          <a:xfrm>
            <a:off x="1216518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17CF015-2562-4EEA-B23C-18A76D140868}"/>
              </a:ext>
            </a:extLst>
          </p:cNvPr>
          <p:cNvSpPr/>
          <p:nvPr/>
        </p:nvSpPr>
        <p:spPr>
          <a:xfrm>
            <a:off x="2104024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2861F11-5E75-452E-908D-9B0AA363F53E}"/>
              </a:ext>
            </a:extLst>
          </p:cNvPr>
          <p:cNvSpPr/>
          <p:nvPr/>
        </p:nvSpPr>
        <p:spPr>
          <a:xfrm>
            <a:off x="2967317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1ECEE40-1DC3-488C-AE24-263FE69D772E}"/>
              </a:ext>
            </a:extLst>
          </p:cNvPr>
          <p:cNvSpPr/>
          <p:nvPr/>
        </p:nvSpPr>
        <p:spPr>
          <a:xfrm>
            <a:off x="3854823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0BF6D8C-CEDA-4971-BC5A-0D10F8E8155E}"/>
              </a:ext>
            </a:extLst>
          </p:cNvPr>
          <p:cNvSpPr/>
          <p:nvPr/>
        </p:nvSpPr>
        <p:spPr>
          <a:xfrm>
            <a:off x="1216518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475C1B1-592C-4AD9-8731-35D39DD6C88C}"/>
              </a:ext>
            </a:extLst>
          </p:cNvPr>
          <p:cNvSpPr/>
          <p:nvPr/>
        </p:nvSpPr>
        <p:spPr>
          <a:xfrm>
            <a:off x="2104024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D06CBC9-9378-4B49-AA96-59DDA5C36821}"/>
              </a:ext>
            </a:extLst>
          </p:cNvPr>
          <p:cNvSpPr/>
          <p:nvPr/>
        </p:nvSpPr>
        <p:spPr>
          <a:xfrm>
            <a:off x="2967317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8AAFF79-1604-4FE9-843D-F28ADD7896EE}"/>
              </a:ext>
            </a:extLst>
          </p:cNvPr>
          <p:cNvSpPr/>
          <p:nvPr/>
        </p:nvSpPr>
        <p:spPr>
          <a:xfrm>
            <a:off x="3854823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4F24434-CD73-42E7-A356-6443C669CEAA}"/>
              </a:ext>
            </a:extLst>
          </p:cNvPr>
          <p:cNvSpPr/>
          <p:nvPr/>
        </p:nvSpPr>
        <p:spPr>
          <a:xfrm>
            <a:off x="1216518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48D35C8-9880-4373-A2A1-E2D69D467722}"/>
              </a:ext>
            </a:extLst>
          </p:cNvPr>
          <p:cNvSpPr/>
          <p:nvPr/>
        </p:nvSpPr>
        <p:spPr>
          <a:xfrm>
            <a:off x="2104024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5844D44-874F-455B-ADF4-6B70758E1CDD}"/>
              </a:ext>
            </a:extLst>
          </p:cNvPr>
          <p:cNvSpPr/>
          <p:nvPr/>
        </p:nvSpPr>
        <p:spPr>
          <a:xfrm>
            <a:off x="2967317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FB12C6C-EF54-4748-8301-5E0148726555}"/>
              </a:ext>
            </a:extLst>
          </p:cNvPr>
          <p:cNvSpPr/>
          <p:nvPr/>
        </p:nvSpPr>
        <p:spPr>
          <a:xfrm>
            <a:off x="3854823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30F4F48-49AA-40F1-B9B8-B0652E2207FE}"/>
              </a:ext>
            </a:extLst>
          </p:cNvPr>
          <p:cNvSpPr/>
          <p:nvPr/>
        </p:nvSpPr>
        <p:spPr>
          <a:xfrm>
            <a:off x="4742329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AE985E5-7055-44F4-B51C-F52C547693C1}"/>
              </a:ext>
            </a:extLst>
          </p:cNvPr>
          <p:cNvSpPr/>
          <p:nvPr/>
        </p:nvSpPr>
        <p:spPr>
          <a:xfrm>
            <a:off x="4742329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2B500-C1FF-4B4D-9824-C085614F9720}"/>
              </a:ext>
            </a:extLst>
          </p:cNvPr>
          <p:cNvSpPr/>
          <p:nvPr/>
        </p:nvSpPr>
        <p:spPr>
          <a:xfrm>
            <a:off x="4742329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BFA8393-9782-457E-A9E4-DA997D9F94D6}"/>
              </a:ext>
            </a:extLst>
          </p:cNvPr>
          <p:cNvSpPr/>
          <p:nvPr/>
        </p:nvSpPr>
        <p:spPr>
          <a:xfrm>
            <a:off x="4742329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67FB651-5943-41CB-9F59-FDDF4B4D57E8}"/>
              </a:ext>
            </a:extLst>
          </p:cNvPr>
          <p:cNvSpPr/>
          <p:nvPr/>
        </p:nvSpPr>
        <p:spPr>
          <a:xfrm>
            <a:off x="4742329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9FCA1F9-5249-4664-AE5A-D5862B9FE5C7}"/>
              </a:ext>
            </a:extLst>
          </p:cNvPr>
          <p:cNvSpPr/>
          <p:nvPr/>
        </p:nvSpPr>
        <p:spPr>
          <a:xfrm>
            <a:off x="6096000" y="369331"/>
            <a:ext cx="2332609" cy="45084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B050"/>
                </a:solidFill>
              </a:rPr>
              <a:t>编辑器编辑范围</a:t>
            </a:r>
          </a:p>
        </p:txBody>
      </p:sp>
      <p:sp>
        <p:nvSpPr>
          <p:cNvPr id="62" name="箭头: 五边形 61">
            <a:extLst>
              <a:ext uri="{FF2B5EF4-FFF2-40B4-BE49-F238E27FC236}">
                <a16:creationId xmlns:a16="http://schemas.microsoft.com/office/drawing/2014/main" id="{857C46B7-55C5-44A2-81B7-5A6B474AC317}"/>
              </a:ext>
            </a:extLst>
          </p:cNvPr>
          <p:cNvSpPr/>
          <p:nvPr/>
        </p:nvSpPr>
        <p:spPr>
          <a:xfrm>
            <a:off x="7343880" y="6149786"/>
            <a:ext cx="1819835" cy="46438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下一个</a:t>
            </a:r>
            <a:r>
              <a:rPr lang="en-US" altLang="zh-CN" dirty="0"/>
              <a:t>Phase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65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3196" y="179293"/>
            <a:ext cx="811812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抽卡手游（名称待定）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符合要求的理由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弹性</a:t>
            </a:r>
            <a:r>
              <a:rPr lang="zh-CN" altLang="en-US" sz="2000" dirty="0"/>
              <a:t>：以一天为周期，中午与晚上有高峰，其他时间连接量少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高并发</a:t>
            </a:r>
            <a:r>
              <a:rPr lang="zh-CN" altLang="en-US" sz="2000" dirty="0"/>
              <a:t>：活动时的连接数量增大，</a:t>
            </a:r>
            <a:r>
              <a:rPr lang="en-US" altLang="zh-CN" sz="2000" dirty="0"/>
              <a:t>+</a:t>
            </a:r>
            <a:r>
              <a:rPr lang="zh-CN" altLang="en-US" sz="2000" dirty="0"/>
              <a:t>加入某个机制可以让所有玩</a:t>
            </a:r>
            <a:endParaRPr lang="en-US" altLang="zh-CN" sz="2000" dirty="0"/>
          </a:p>
          <a:p>
            <a:r>
              <a:rPr lang="zh-CN" altLang="en-US" sz="2000" dirty="0"/>
              <a:t>家参与同一件目标</a:t>
            </a:r>
            <a:endParaRPr lang="en-US" altLang="zh-CN" sz="2000" dirty="0"/>
          </a:p>
          <a:p>
            <a:r>
              <a:rPr lang="zh-CN" altLang="en-US" sz="3200" dirty="0"/>
              <a:t>具体内容</a:t>
            </a:r>
            <a:endParaRPr lang="en-US" altLang="zh-CN" sz="3200" dirty="0"/>
          </a:p>
          <a:p>
            <a:r>
              <a:rPr lang="zh-CN" altLang="en-US" sz="2000" dirty="0"/>
              <a:t>游戏机制：对战</a:t>
            </a:r>
            <a:r>
              <a:rPr lang="en-US" altLang="zh-CN" sz="2000" dirty="0"/>
              <a:t>or</a:t>
            </a:r>
            <a:r>
              <a:rPr lang="zh-CN" altLang="en-US" sz="2000" dirty="0"/>
              <a:t>收集（后面再决定）</a:t>
            </a:r>
            <a:endParaRPr lang="en-US" altLang="zh-CN" sz="2000" dirty="0"/>
          </a:p>
          <a:p>
            <a:r>
              <a:rPr lang="zh-CN" altLang="en-US" sz="2000" b="1" dirty="0"/>
              <a:t>计划要实现的功能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邮箱（用于通知）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好友</a:t>
            </a:r>
            <a:r>
              <a:rPr lang="en-US" altLang="zh-CN" sz="2000" dirty="0"/>
              <a:t>/</a:t>
            </a:r>
            <a:r>
              <a:rPr lang="zh-CN" altLang="en-US" sz="2000" dirty="0"/>
              <a:t>黑名单功能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聊天室（待定）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人数</a:t>
            </a:r>
            <a:r>
              <a:rPr lang="zh-CN" altLang="en-US" sz="2000" dirty="0">
                <a:solidFill>
                  <a:srgbClr val="FF0000"/>
                </a:solidFill>
              </a:rPr>
              <a:t>爆满</a:t>
            </a:r>
            <a:r>
              <a:rPr lang="zh-CN" altLang="en-US" sz="2000" dirty="0"/>
              <a:t>时的登入处理</a:t>
            </a:r>
            <a:endParaRPr lang="en-US" altLang="zh-CN" sz="2000" dirty="0"/>
          </a:p>
          <a:p>
            <a:r>
              <a:rPr lang="zh-CN" altLang="en-US" sz="2000" b="1" dirty="0"/>
              <a:t>运营内容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公告功能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设置维护时间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增加卡的内容</a:t>
            </a:r>
            <a:endParaRPr lang="en-US" altLang="zh-CN" sz="2000" dirty="0"/>
          </a:p>
          <a:p>
            <a:r>
              <a:rPr lang="en-US" altLang="zh-CN" sz="2000" dirty="0"/>
              <a:t>·BAN		·</a:t>
            </a:r>
            <a:r>
              <a:rPr lang="zh-CN" altLang="en-US" sz="2000" dirty="0"/>
              <a:t>客户（待定）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0306" y="412376"/>
            <a:ext cx="768832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制作计划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第一周 至少有</a:t>
            </a:r>
            <a:r>
              <a:rPr lang="en-US" altLang="zh-CN" sz="3200" dirty="0"/>
              <a:t>UI</a:t>
            </a:r>
            <a:r>
              <a:rPr lang="zh-CN" altLang="en-US" sz="3200" dirty="0"/>
              <a:t>，</a:t>
            </a:r>
            <a:endParaRPr lang="en-US" altLang="zh-CN" sz="3200" dirty="0"/>
          </a:p>
          <a:p>
            <a:r>
              <a:rPr lang="zh-CN" altLang="en-US" sz="3200" dirty="0"/>
              <a:t>第二周 测试</a:t>
            </a:r>
            <a:r>
              <a:rPr lang="en-US" altLang="zh-CN" sz="3200" dirty="0"/>
              <a:t>&amp;</a:t>
            </a:r>
            <a:r>
              <a:rPr lang="zh-CN" altLang="en-US" sz="3200" dirty="0"/>
              <a:t>并发性优化</a:t>
            </a:r>
            <a:endParaRPr lang="en-US" altLang="zh-CN" sz="3200" dirty="0"/>
          </a:p>
          <a:p>
            <a:r>
              <a:rPr lang="zh-CN" altLang="en-US" sz="3200" dirty="0"/>
              <a:t>第三周 </a:t>
            </a:r>
            <a:endParaRPr lang="en-US" altLang="zh-CN" sz="3200" dirty="0"/>
          </a:p>
          <a:p>
            <a:r>
              <a:rPr lang="zh-CN" altLang="en-US" sz="3200" dirty="0"/>
              <a:t>第四周 第一版本（可以玩</a:t>
            </a:r>
            <a:r>
              <a:rPr lang="en-US" altLang="zh-CN" sz="3200" dirty="0"/>
              <a:t>&amp;</a:t>
            </a:r>
            <a:r>
              <a:rPr lang="zh-CN" altLang="en-US" sz="3200" dirty="0"/>
              <a:t>可以运营），</a:t>
            </a:r>
            <a:endParaRPr lang="en-US" altLang="zh-CN" sz="3200" dirty="0"/>
          </a:p>
          <a:p>
            <a:r>
              <a:rPr lang="zh-CN" altLang="en-US" sz="3200" dirty="0"/>
              <a:t>后面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087"/>
            <a:ext cx="12192000" cy="65598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01" y="1595718"/>
            <a:ext cx="9498919" cy="32082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8941" y="35858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第一周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8941" y="1281953"/>
            <a:ext cx="47965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确定游戏机制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确定库设计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基础后端（</a:t>
            </a:r>
            <a:r>
              <a:rPr lang="en-US" altLang="zh-CN" dirty="0"/>
              <a:t>Entity</a:t>
            </a:r>
            <a:r>
              <a:rPr lang="zh-CN" altLang="en-US" dirty="0"/>
              <a:t>，</a:t>
            </a:r>
            <a:r>
              <a:rPr lang="en-US" altLang="zh-CN" dirty="0"/>
              <a:t>Repository</a:t>
            </a:r>
            <a:r>
              <a:rPr lang="zh-CN" altLang="en-US" dirty="0"/>
              <a:t>，</a:t>
            </a:r>
            <a:r>
              <a:rPr lang="en-US" altLang="zh-CN" dirty="0"/>
              <a:t>Controller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把</a:t>
            </a:r>
            <a:r>
              <a:rPr lang="en-US" altLang="zh-CN" dirty="0"/>
              <a:t>"</a:t>
            </a:r>
            <a:r>
              <a:rPr lang="zh-CN" altLang="en-US" dirty="0"/>
              <a:t>幸存者</a:t>
            </a:r>
            <a:r>
              <a:rPr lang="en-US" altLang="zh-CN" dirty="0"/>
              <a:t>"</a:t>
            </a:r>
            <a:r>
              <a:rPr lang="zh-CN" altLang="en-US" dirty="0"/>
              <a:t>的</a:t>
            </a:r>
            <a:r>
              <a:rPr lang="en-US" altLang="zh-CN" dirty="0"/>
              <a:t>Java</a:t>
            </a:r>
            <a:r>
              <a:rPr lang="zh-CN" altLang="en-US" dirty="0"/>
              <a:t>介绍给大家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学习怎么从</a:t>
            </a:r>
            <a:r>
              <a:rPr lang="en-US" altLang="zh-CN" dirty="0"/>
              <a:t>APP</a:t>
            </a:r>
            <a:r>
              <a:rPr lang="zh-CN" altLang="en-US" dirty="0"/>
              <a:t>联网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68941" y="3048565"/>
            <a:ext cx="631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运营方面的制作（库设计</a:t>
            </a:r>
            <a:r>
              <a:rPr lang="en-US" altLang="zh-CN" dirty="0"/>
              <a:t>&amp;</a:t>
            </a:r>
            <a:r>
              <a:rPr lang="zh-CN" altLang="en-US" dirty="0"/>
              <a:t>后端 </a:t>
            </a:r>
            <a:r>
              <a:rPr lang="en-US" altLang="zh-CN" dirty="0"/>
              <a:t>- </a:t>
            </a:r>
            <a:r>
              <a:rPr lang="zh-CN" altLang="en-US" dirty="0"/>
              <a:t>邮箱，聊天室（待定））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8941" y="3927106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网络版需要的</a:t>
            </a:r>
            <a:r>
              <a:rPr lang="en-US" altLang="zh-CN" dirty="0"/>
              <a:t>UI</a:t>
            </a:r>
            <a:r>
              <a:rPr lang="zh-CN" altLang="en-US" dirty="0"/>
              <a:t>（登录，登出）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68941" y="4620981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找服务器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976" y="134471"/>
            <a:ext cx="2187389" cy="22904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用户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密码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手机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邮箱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游戏金钱余额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·BAN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等级</a:t>
            </a:r>
          </a:p>
        </p:txBody>
      </p:sp>
      <p:sp>
        <p:nvSpPr>
          <p:cNvPr id="3" name="矩形 2"/>
          <p:cNvSpPr/>
          <p:nvPr/>
        </p:nvSpPr>
        <p:spPr>
          <a:xfrm>
            <a:off x="6849036" y="134471"/>
            <a:ext cx="2187389" cy="208429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管理员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5516" y="2617693"/>
            <a:ext cx="3236256" cy="13267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游戏内邮箱</a:t>
            </a:r>
          </a:p>
        </p:txBody>
      </p:sp>
      <p:sp>
        <p:nvSpPr>
          <p:cNvPr id="5" name="矩形 4"/>
          <p:cNvSpPr/>
          <p:nvPr/>
        </p:nvSpPr>
        <p:spPr>
          <a:xfrm>
            <a:off x="5773548" y="2436159"/>
            <a:ext cx="3272114" cy="1277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商店</a:t>
            </a:r>
          </a:p>
        </p:txBody>
      </p:sp>
      <p:sp>
        <p:nvSpPr>
          <p:cNvPr id="6" name="矩形 5"/>
          <p:cNvSpPr/>
          <p:nvPr/>
        </p:nvSpPr>
        <p:spPr>
          <a:xfrm>
            <a:off x="877685" y="30166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7" name="矩形 6"/>
          <p:cNvSpPr/>
          <p:nvPr/>
        </p:nvSpPr>
        <p:spPr>
          <a:xfrm>
            <a:off x="205515" y="4047565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</a:p>
        </p:txBody>
      </p:sp>
      <p:sp>
        <p:nvSpPr>
          <p:cNvPr id="8" name="矩形 7"/>
          <p:cNvSpPr/>
          <p:nvPr/>
        </p:nvSpPr>
        <p:spPr>
          <a:xfrm>
            <a:off x="205515" y="4845424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</a:p>
        </p:txBody>
      </p:sp>
      <p:sp>
        <p:nvSpPr>
          <p:cNvPr id="9" name="矩形 8"/>
          <p:cNvSpPr/>
          <p:nvPr/>
        </p:nvSpPr>
        <p:spPr>
          <a:xfrm>
            <a:off x="385483" y="577775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</a:p>
        </p:txBody>
      </p:sp>
      <p:sp>
        <p:nvSpPr>
          <p:cNvPr id="10" name="矩形 9"/>
          <p:cNvSpPr/>
          <p:nvPr/>
        </p:nvSpPr>
        <p:spPr>
          <a:xfrm>
            <a:off x="6153167" y="28261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</p:txBody>
      </p:sp>
      <p:sp>
        <p:nvSpPr>
          <p:cNvPr id="11" name="矩形 10"/>
          <p:cNvSpPr/>
          <p:nvPr/>
        </p:nvSpPr>
        <p:spPr>
          <a:xfrm>
            <a:off x="9251578" y="2436159"/>
            <a:ext cx="2779058" cy="1277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抽卡池</a:t>
            </a:r>
          </a:p>
        </p:txBody>
      </p:sp>
      <p:sp>
        <p:nvSpPr>
          <p:cNvPr id="12" name="矩形 11"/>
          <p:cNvSpPr/>
          <p:nvPr/>
        </p:nvSpPr>
        <p:spPr>
          <a:xfrm>
            <a:off x="9404159" y="28261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</a:p>
        </p:txBody>
      </p:sp>
      <p:sp>
        <p:nvSpPr>
          <p:cNvPr id="13" name="矩形 12"/>
          <p:cNvSpPr/>
          <p:nvPr/>
        </p:nvSpPr>
        <p:spPr>
          <a:xfrm>
            <a:off x="5773548" y="4058771"/>
            <a:ext cx="2187389" cy="14074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  <a:endParaRPr lang="en-US" altLang="zh-CN" dirty="0"/>
          </a:p>
          <a:p>
            <a:r>
              <a:rPr lang="en-US" altLang="zh-CN" dirty="0"/>
              <a:t>·ID</a:t>
            </a:r>
          </a:p>
          <a:p>
            <a:r>
              <a:rPr lang="zh-CN" altLang="en-US" dirty="0"/>
              <a:t>（具体待定，因为受游戏机制影响）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496644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091953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运营方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881535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用户方</a:t>
            </a:r>
          </a:p>
        </p:txBody>
      </p:sp>
      <p:sp>
        <p:nvSpPr>
          <p:cNvPr id="18" name="矩形 17"/>
          <p:cNvSpPr/>
          <p:nvPr/>
        </p:nvSpPr>
        <p:spPr>
          <a:xfrm>
            <a:off x="1057162" y="3184713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19" name="矩形 18"/>
          <p:cNvSpPr/>
          <p:nvPr/>
        </p:nvSpPr>
        <p:spPr>
          <a:xfrm>
            <a:off x="1173703" y="3314701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20" name="矩形 19"/>
          <p:cNvSpPr/>
          <p:nvPr/>
        </p:nvSpPr>
        <p:spPr>
          <a:xfrm>
            <a:off x="9547412" y="2938183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</a:p>
        </p:txBody>
      </p:sp>
      <p:sp>
        <p:nvSpPr>
          <p:cNvPr id="21" name="矩形 20"/>
          <p:cNvSpPr/>
          <p:nvPr/>
        </p:nvSpPr>
        <p:spPr>
          <a:xfrm>
            <a:off x="9762565" y="3077136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</a:p>
        </p:txBody>
      </p:sp>
      <p:sp>
        <p:nvSpPr>
          <p:cNvPr id="22" name="矩形 21"/>
          <p:cNvSpPr/>
          <p:nvPr/>
        </p:nvSpPr>
        <p:spPr>
          <a:xfrm>
            <a:off x="6378753" y="2931461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</p:txBody>
      </p:sp>
      <p:sp>
        <p:nvSpPr>
          <p:cNvPr id="23" name="矩形 22"/>
          <p:cNvSpPr/>
          <p:nvPr/>
        </p:nvSpPr>
        <p:spPr>
          <a:xfrm>
            <a:off x="6618513" y="3115236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</p:txBody>
      </p:sp>
      <p:sp>
        <p:nvSpPr>
          <p:cNvPr id="24" name="矩形 23"/>
          <p:cNvSpPr/>
          <p:nvPr/>
        </p:nvSpPr>
        <p:spPr>
          <a:xfrm>
            <a:off x="3246670" y="990140"/>
            <a:ext cx="1415552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25" name="矩形 24"/>
          <p:cNvSpPr/>
          <p:nvPr/>
        </p:nvSpPr>
        <p:spPr>
          <a:xfrm>
            <a:off x="3343399" y="1094583"/>
            <a:ext cx="1415552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26" name="矩形 25"/>
          <p:cNvSpPr/>
          <p:nvPr/>
        </p:nvSpPr>
        <p:spPr>
          <a:xfrm>
            <a:off x="3469043" y="1189604"/>
            <a:ext cx="1415552" cy="971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sp>
        <p:nvSpPr>
          <p:cNvPr id="27" name="矩形 26"/>
          <p:cNvSpPr/>
          <p:nvPr/>
        </p:nvSpPr>
        <p:spPr>
          <a:xfrm>
            <a:off x="8453717" y="4058771"/>
            <a:ext cx="3496237" cy="14074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活动</a:t>
            </a:r>
          </a:p>
        </p:txBody>
      </p:sp>
      <p:sp>
        <p:nvSpPr>
          <p:cNvPr id="28" name="矩形 27"/>
          <p:cNvSpPr/>
          <p:nvPr/>
        </p:nvSpPr>
        <p:spPr>
          <a:xfrm>
            <a:off x="8624047" y="455764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</a:p>
        </p:txBody>
      </p:sp>
      <p:sp>
        <p:nvSpPr>
          <p:cNvPr id="29" name="矩形 28"/>
          <p:cNvSpPr/>
          <p:nvPr/>
        </p:nvSpPr>
        <p:spPr>
          <a:xfrm>
            <a:off x="10336489" y="455764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</a:p>
        </p:txBody>
      </p:sp>
      <p:sp>
        <p:nvSpPr>
          <p:cNvPr id="30" name="矩形 29"/>
          <p:cNvSpPr/>
          <p:nvPr/>
        </p:nvSpPr>
        <p:spPr>
          <a:xfrm>
            <a:off x="8768037" y="4676427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</a:p>
        </p:txBody>
      </p:sp>
      <p:sp>
        <p:nvSpPr>
          <p:cNvPr id="31" name="矩形 30"/>
          <p:cNvSpPr/>
          <p:nvPr/>
        </p:nvSpPr>
        <p:spPr>
          <a:xfrm>
            <a:off x="10480479" y="468045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</a:p>
        </p:txBody>
      </p:sp>
      <p:sp>
        <p:nvSpPr>
          <p:cNvPr id="32" name="矩形 31"/>
          <p:cNvSpPr/>
          <p:nvPr/>
        </p:nvSpPr>
        <p:spPr>
          <a:xfrm>
            <a:off x="2738132" y="5777753"/>
            <a:ext cx="2187389" cy="694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33" name="矩形 32"/>
          <p:cNvSpPr/>
          <p:nvPr/>
        </p:nvSpPr>
        <p:spPr>
          <a:xfrm>
            <a:off x="5773548" y="5595758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096000" y="5777753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325242" y="5888461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679898" y="4212981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38" name="矩形 37"/>
          <p:cNvSpPr/>
          <p:nvPr/>
        </p:nvSpPr>
        <p:spPr>
          <a:xfrm>
            <a:off x="2806712" y="4271758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39" name="矩形 38"/>
          <p:cNvSpPr/>
          <p:nvPr/>
        </p:nvSpPr>
        <p:spPr>
          <a:xfrm>
            <a:off x="2942496" y="4381750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11325" y="2299335"/>
            <a:ext cx="1138555" cy="19970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用户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手机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邮箱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余额</a:t>
            </a:r>
            <a:endParaRPr lang="en-US" altLang="zh-CN" dirty="0"/>
          </a:p>
          <a:p>
            <a:r>
              <a:rPr lang="en-US" altLang="zh-CN" dirty="0"/>
              <a:t>·BAN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等级</a:t>
            </a:r>
          </a:p>
        </p:txBody>
      </p:sp>
      <p:sp>
        <p:nvSpPr>
          <p:cNvPr id="3" name="矩形 2"/>
          <p:cNvSpPr/>
          <p:nvPr/>
        </p:nvSpPr>
        <p:spPr>
          <a:xfrm>
            <a:off x="10206990" y="1313180"/>
            <a:ext cx="961390" cy="6934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管理员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43735" y="1476375"/>
            <a:ext cx="673735" cy="40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邮箱</a:t>
            </a:r>
          </a:p>
        </p:txBody>
      </p:sp>
      <p:sp>
        <p:nvSpPr>
          <p:cNvPr id="5" name="矩形 4"/>
          <p:cNvSpPr/>
          <p:nvPr/>
        </p:nvSpPr>
        <p:spPr>
          <a:xfrm>
            <a:off x="5773420" y="1094740"/>
            <a:ext cx="1881505" cy="1277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商店</a:t>
            </a:r>
          </a:p>
        </p:txBody>
      </p:sp>
      <p:sp>
        <p:nvSpPr>
          <p:cNvPr id="6" name="矩形 5"/>
          <p:cNvSpPr/>
          <p:nvPr/>
        </p:nvSpPr>
        <p:spPr>
          <a:xfrm>
            <a:off x="1943735" y="724535"/>
            <a:ext cx="657860" cy="3702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邮件</a:t>
            </a:r>
          </a:p>
        </p:txBody>
      </p:sp>
      <p:sp>
        <p:nvSpPr>
          <p:cNvPr id="7" name="矩形 6"/>
          <p:cNvSpPr/>
          <p:nvPr/>
        </p:nvSpPr>
        <p:spPr>
          <a:xfrm>
            <a:off x="205740" y="2567940"/>
            <a:ext cx="1185545" cy="3911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</a:p>
        </p:txBody>
      </p:sp>
      <p:sp>
        <p:nvSpPr>
          <p:cNvPr id="8" name="矩形 7"/>
          <p:cNvSpPr/>
          <p:nvPr/>
        </p:nvSpPr>
        <p:spPr>
          <a:xfrm>
            <a:off x="343535" y="3718560"/>
            <a:ext cx="909955" cy="389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</a:p>
        </p:txBody>
      </p:sp>
      <p:sp>
        <p:nvSpPr>
          <p:cNvPr id="9" name="矩形 8"/>
          <p:cNvSpPr/>
          <p:nvPr/>
        </p:nvSpPr>
        <p:spPr>
          <a:xfrm>
            <a:off x="1086523" y="594920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</a:p>
        </p:txBody>
      </p:sp>
      <p:sp>
        <p:nvSpPr>
          <p:cNvPr id="11" name="矩形 10"/>
          <p:cNvSpPr/>
          <p:nvPr/>
        </p:nvSpPr>
        <p:spPr>
          <a:xfrm>
            <a:off x="8804275" y="2870835"/>
            <a:ext cx="1235710" cy="10502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抽卡池</a:t>
            </a:r>
          </a:p>
        </p:txBody>
      </p:sp>
      <p:sp>
        <p:nvSpPr>
          <p:cNvPr id="13" name="矩形 12"/>
          <p:cNvSpPr/>
          <p:nvPr/>
        </p:nvSpPr>
        <p:spPr>
          <a:xfrm>
            <a:off x="5773548" y="2805916"/>
            <a:ext cx="2187389" cy="14074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  <a:endParaRPr lang="en-US" altLang="zh-CN" dirty="0"/>
          </a:p>
          <a:p>
            <a:r>
              <a:rPr lang="en-US" altLang="zh-CN" dirty="0"/>
              <a:t>·ID</a:t>
            </a:r>
          </a:p>
          <a:p>
            <a:r>
              <a:rPr lang="zh-CN" altLang="en-US" dirty="0"/>
              <a:t>（具体待定，因为受游戏机制影响）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509217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294518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运营方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881535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用户方</a:t>
            </a:r>
          </a:p>
        </p:txBody>
      </p:sp>
      <p:sp>
        <p:nvSpPr>
          <p:cNvPr id="21" name="矩形 20"/>
          <p:cNvSpPr/>
          <p:nvPr/>
        </p:nvSpPr>
        <p:spPr>
          <a:xfrm>
            <a:off x="9011285" y="3276600"/>
            <a:ext cx="725805" cy="4660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</a:p>
        </p:txBody>
      </p:sp>
      <p:sp>
        <p:nvSpPr>
          <p:cNvPr id="23" name="矩形 22"/>
          <p:cNvSpPr/>
          <p:nvPr/>
        </p:nvSpPr>
        <p:spPr>
          <a:xfrm>
            <a:off x="5969000" y="1464310"/>
            <a:ext cx="1444625" cy="8305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  <a:p>
            <a:r>
              <a:rPr lang="zh-CN" altLang="en-US" dirty="0"/>
              <a:t>描述图片</a:t>
            </a:r>
          </a:p>
          <a:p>
            <a:r>
              <a:rPr lang="zh-CN" altLang="en-US" dirty="0"/>
              <a:t>名字 价格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550920" y="2959100"/>
            <a:ext cx="1333500" cy="7594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sp>
        <p:nvSpPr>
          <p:cNvPr id="27" name="矩形 26"/>
          <p:cNvSpPr/>
          <p:nvPr/>
        </p:nvSpPr>
        <p:spPr>
          <a:xfrm>
            <a:off x="8169910" y="1094740"/>
            <a:ext cx="1566545" cy="14071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活动</a:t>
            </a:r>
          </a:p>
        </p:txBody>
      </p:sp>
      <p:sp>
        <p:nvSpPr>
          <p:cNvPr id="28" name="矩形 27"/>
          <p:cNvSpPr/>
          <p:nvPr/>
        </p:nvSpPr>
        <p:spPr>
          <a:xfrm>
            <a:off x="8340090" y="2006600"/>
            <a:ext cx="1223645" cy="4273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</a:p>
        </p:txBody>
      </p:sp>
      <p:sp>
        <p:nvSpPr>
          <p:cNvPr id="29" name="矩形 28"/>
          <p:cNvSpPr/>
          <p:nvPr/>
        </p:nvSpPr>
        <p:spPr>
          <a:xfrm>
            <a:off x="8340090" y="1461135"/>
            <a:ext cx="1223645" cy="4203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</a:p>
        </p:txBody>
      </p:sp>
      <p:sp>
        <p:nvSpPr>
          <p:cNvPr id="32" name="矩形 31"/>
          <p:cNvSpPr/>
          <p:nvPr/>
        </p:nvSpPr>
        <p:spPr>
          <a:xfrm>
            <a:off x="3749675" y="6082030"/>
            <a:ext cx="730250" cy="429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33" name="矩形 32"/>
          <p:cNvSpPr/>
          <p:nvPr/>
        </p:nvSpPr>
        <p:spPr>
          <a:xfrm>
            <a:off x="10207118" y="2711588"/>
            <a:ext cx="1452006" cy="4733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676400" y="4704080"/>
            <a:ext cx="1209675" cy="614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40" name="矩形 39"/>
          <p:cNvSpPr/>
          <p:nvPr/>
        </p:nvSpPr>
        <p:spPr>
          <a:xfrm>
            <a:off x="3510280" y="1544320"/>
            <a:ext cx="1415415" cy="6680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持有的道具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cxnSp>
        <p:nvCxnSpPr>
          <p:cNvPr id="42" name="直接箭头连接符 41"/>
          <p:cNvCxnSpPr>
            <a:stCxn id="26" idx="1"/>
            <a:endCxn id="2" idx="3"/>
          </p:cNvCxnSpPr>
          <p:nvPr/>
        </p:nvCxnSpPr>
        <p:spPr>
          <a:xfrm flipH="1" flipV="1">
            <a:off x="2849880" y="3298190"/>
            <a:ext cx="701040" cy="40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6" idx="3"/>
            <a:endCxn id="13" idx="1"/>
          </p:cNvCxnSpPr>
          <p:nvPr/>
        </p:nvCxnSpPr>
        <p:spPr>
          <a:xfrm>
            <a:off x="4884420" y="3338830"/>
            <a:ext cx="889000" cy="170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" idx="3"/>
            <a:endCxn id="40" idx="1"/>
          </p:cNvCxnSpPr>
          <p:nvPr/>
        </p:nvCxnSpPr>
        <p:spPr>
          <a:xfrm flipV="1">
            <a:off x="2849880" y="1878330"/>
            <a:ext cx="660400" cy="1419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0" idx="3"/>
            <a:endCxn id="23" idx="1"/>
          </p:cNvCxnSpPr>
          <p:nvPr/>
        </p:nvCxnSpPr>
        <p:spPr>
          <a:xfrm>
            <a:off x="4925695" y="1878330"/>
            <a:ext cx="104330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3" idx="3"/>
            <a:endCxn id="11" idx="1"/>
          </p:cNvCxnSpPr>
          <p:nvPr/>
        </p:nvCxnSpPr>
        <p:spPr>
          <a:xfrm flipV="1">
            <a:off x="7960995" y="3395980"/>
            <a:ext cx="843280" cy="113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" idx="0"/>
            <a:endCxn id="4" idx="2"/>
          </p:cNvCxnSpPr>
          <p:nvPr/>
        </p:nvCxnSpPr>
        <p:spPr>
          <a:xfrm flipV="1">
            <a:off x="2280920" y="1881505"/>
            <a:ext cx="0" cy="417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" idx="0"/>
            <a:endCxn id="6" idx="2"/>
          </p:cNvCxnSpPr>
          <p:nvPr/>
        </p:nvCxnSpPr>
        <p:spPr>
          <a:xfrm flipH="1" flipV="1">
            <a:off x="2272665" y="1094740"/>
            <a:ext cx="8255" cy="38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7" idx="3"/>
          </p:cNvCxnSpPr>
          <p:nvPr/>
        </p:nvCxnSpPr>
        <p:spPr>
          <a:xfrm flipH="1">
            <a:off x="1391285" y="2707640"/>
            <a:ext cx="302895" cy="5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7" idx="2"/>
          </p:cNvCxnSpPr>
          <p:nvPr/>
        </p:nvCxnSpPr>
        <p:spPr>
          <a:xfrm flipH="1">
            <a:off x="783590" y="2959100"/>
            <a:ext cx="1524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endCxn id="2" idx="1"/>
          </p:cNvCxnSpPr>
          <p:nvPr/>
        </p:nvCxnSpPr>
        <p:spPr>
          <a:xfrm>
            <a:off x="783590" y="3251200"/>
            <a:ext cx="927735" cy="46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821055" y="4225290"/>
            <a:ext cx="860425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endCxn id="8" idx="2"/>
          </p:cNvCxnSpPr>
          <p:nvPr/>
        </p:nvCxnSpPr>
        <p:spPr>
          <a:xfrm flipH="1" flipV="1">
            <a:off x="798830" y="4108450"/>
            <a:ext cx="34925" cy="142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8" idx="0"/>
          </p:cNvCxnSpPr>
          <p:nvPr/>
        </p:nvCxnSpPr>
        <p:spPr>
          <a:xfrm flipV="1">
            <a:off x="798830" y="3517265"/>
            <a:ext cx="9525" cy="201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795655" y="3504565"/>
            <a:ext cx="885825" cy="24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90195" y="215900"/>
            <a:ext cx="1289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后端角度</a:t>
            </a:r>
          </a:p>
        </p:txBody>
      </p:sp>
      <p:cxnSp>
        <p:nvCxnSpPr>
          <p:cNvPr id="59" name="直接连接符 58"/>
          <p:cNvCxnSpPr/>
          <p:nvPr/>
        </p:nvCxnSpPr>
        <p:spPr>
          <a:xfrm>
            <a:off x="1883410" y="4300855"/>
            <a:ext cx="0" cy="367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 flipV="1">
            <a:off x="2629535" y="4212590"/>
            <a:ext cx="50800" cy="442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0331" y="116541"/>
            <a:ext cx="40286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技术栈</a:t>
            </a:r>
            <a:endParaRPr lang="en-US" altLang="zh-CN" sz="3600" dirty="0"/>
          </a:p>
          <a:p>
            <a:r>
              <a:rPr lang="en-US" altLang="zh-CN" sz="3600" dirty="0"/>
              <a:t>1.Java</a:t>
            </a:r>
            <a:r>
              <a:rPr lang="zh-CN" altLang="en-US" sz="3600" dirty="0"/>
              <a:t>（</a:t>
            </a:r>
            <a:r>
              <a:rPr lang="en-US" altLang="zh-CN" sz="3600" dirty="0"/>
              <a:t>Android</a:t>
            </a:r>
            <a:r>
              <a:rPr lang="zh-CN" altLang="en-US" sz="3600" dirty="0"/>
              <a:t>）</a:t>
            </a:r>
            <a:endParaRPr lang="en-US" altLang="zh-CN" sz="3600" dirty="0"/>
          </a:p>
          <a:p>
            <a:r>
              <a:rPr lang="en-US" altLang="zh-CN" sz="3600" dirty="0"/>
              <a:t>2.Spring</a:t>
            </a:r>
          </a:p>
          <a:p>
            <a:r>
              <a:rPr lang="en-US" altLang="zh-CN" sz="3600" dirty="0"/>
              <a:t>3.Mysql+MongoDB</a:t>
            </a:r>
          </a:p>
          <a:p>
            <a:r>
              <a:rPr lang="en-US" altLang="zh-CN" sz="3600" dirty="0"/>
              <a:t>4.Vue</a:t>
            </a:r>
          </a:p>
          <a:p>
            <a:r>
              <a:rPr lang="en-US" altLang="zh-CN" sz="3600" dirty="0"/>
              <a:t>5.GitHub</a:t>
            </a:r>
          </a:p>
          <a:p>
            <a:r>
              <a:rPr lang="en-US" altLang="zh-CN" sz="3600" dirty="0"/>
              <a:t>6.aws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1179</Words>
  <Application>Microsoft Office PowerPoint</Application>
  <PresentationFormat>宽屏</PresentationFormat>
  <Paragraphs>320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Calibri</vt:lpstr>
      <vt:lpstr>Office 主题​​</vt:lpstr>
      <vt:lpstr>抽卡手游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抽卡手游</dc:title>
  <dc:creator>郑 昊翔</dc:creator>
  <cp:lastModifiedBy>郑 昊翔</cp:lastModifiedBy>
  <cp:revision>74</cp:revision>
  <dcterms:created xsi:type="dcterms:W3CDTF">2020-07-06T06:21:00Z</dcterms:created>
  <dcterms:modified xsi:type="dcterms:W3CDTF">2020-07-08T03:12:05Z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