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1319" r:id="rId9"/>
    <p:sldId id="260" r:id="rId10"/>
    <p:sldId id="1315" r:id="rId11"/>
    <p:sldId id="1317" r:id="rId12"/>
    <p:sldId id="1314" r:id="rId13"/>
    <p:sldId id="1311" r:id="rId14"/>
    <p:sldId id="1313" r:id="rId15"/>
    <p:sldId id="1320" r:id="rId16"/>
    <p:sldId id="1321" r:id="rId17"/>
    <p:sldId id="1322" r:id="rId18"/>
    <p:sldId id="1323" r:id="rId19"/>
    <p:sldId id="1325" r:id="rId20"/>
    <p:sldId id="1324" r:id="rId21"/>
    <p:sldId id="1326" r:id="rId22"/>
    <p:sldId id="1329" r:id="rId23"/>
    <p:sldId id="1331" r:id="rId24"/>
    <p:sldId id="1330" r:id="rId25"/>
    <p:sldId id="1328" r:id="rId26"/>
    <p:sldId id="1332" r:id="rId27"/>
    <p:sldId id="1334" r:id="rId28"/>
    <p:sldId id="1335" r:id="rId29"/>
    <p:sldId id="264" r:id="rId30"/>
    <p:sldId id="133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1422B-FC40-4DBC-8F7B-C5ECCE81D26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0816-3703-4B36-A03B-6CEA84674823}" type="datetimeFigureOut">
              <a:rPr lang="zh-CN" altLang="en-US" smtClean="0"/>
              <a:t>2020/7/15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F6A7-CD3C-4EF4-868A-B12F0998E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luelaserpointer/-Surviver_CICJ_GameJam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抽卡手游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JunHanaizumi</a:t>
            </a:r>
            <a:endParaRPr lang="en-US" altLang="zh-CN" dirty="0"/>
          </a:p>
          <a:p>
            <a:r>
              <a:rPr lang="en-US" altLang="zh-CN" dirty="0" err="1"/>
              <a:t>EdwardRaymond</a:t>
            </a:r>
            <a:endParaRPr lang="en-US" altLang="zh-CN" dirty="0"/>
          </a:p>
          <a:p>
            <a:r>
              <a:rPr lang="en-US" altLang="zh-CN" dirty="0" err="1"/>
              <a:t>Naomimix</a:t>
            </a:r>
            <a:endParaRPr lang="en-US" altLang="zh-CN" dirty="0"/>
          </a:p>
          <a:p>
            <a:r>
              <a:rPr lang="zh-CN" altLang="en-US" dirty="0"/>
              <a:t>助教：支晨曦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9550" y="17145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用户发出的请求总览</a:t>
            </a:r>
            <a:r>
              <a:rPr lang="en-US" altLang="zh-CN" dirty="0"/>
              <a:t>v2.0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4775" y="4361871"/>
            <a:ext cx="11192475" cy="695327"/>
            <a:chOff x="104775" y="4257675"/>
            <a:chExt cx="11192475" cy="695327"/>
          </a:xfrm>
        </p:grpSpPr>
        <p:sp>
          <p:nvSpPr>
            <p:cNvPr id="3" name="矩形 2"/>
            <p:cNvSpPr/>
            <p:nvPr/>
          </p:nvSpPr>
          <p:spPr>
            <a:xfrm>
              <a:off x="2430840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获取世界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en-US" altLang="zh-CN" dirty="0" err="1"/>
                <a:t>WorldMap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4775" y="42576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 err="1"/>
                <a:t>vsNPC</a:t>
              </a:r>
              <a:r>
                <a:rPr lang="zh-CN" altLang="en-US" dirty="0"/>
                <a:t>战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808460" y="425767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获取关卡</a:t>
              </a:r>
              <a:endParaRPr lang="en-US" altLang="zh-CN" dirty="0"/>
            </a:p>
            <a:p>
              <a:pPr algn="ctr"/>
              <a:r>
                <a:rPr lang="en-US" altLang="zh-CN" dirty="0"/>
                <a:t>(Stage)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18608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关卡开战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9563700" y="4257675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战斗结果上传</a:t>
              </a:r>
              <a:endParaRPr lang="en-US" altLang="zh-CN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33350" y="5286377"/>
            <a:ext cx="4031040" cy="695325"/>
            <a:chOff x="133350" y="5286377"/>
            <a:chExt cx="4031040" cy="695325"/>
          </a:xfrm>
        </p:grpSpPr>
        <p:sp>
          <p:nvSpPr>
            <p:cNvPr id="9" name="矩形 8"/>
            <p:cNvSpPr/>
            <p:nvPr/>
          </p:nvSpPr>
          <p:spPr>
            <a:xfrm>
              <a:off x="13335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人</a:t>
              </a:r>
              <a:r>
                <a:rPr lang="en-US" altLang="zh-CN" dirty="0"/>
                <a:t>vs</a:t>
              </a:r>
              <a:r>
                <a:rPr lang="zh-CN" altLang="en-US" dirty="0"/>
                <a:t>人战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430840" y="5286377"/>
              <a:ext cx="1733550" cy="69532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待定</a:t>
              </a:r>
              <a:endParaRPr lang="en-US" altLang="zh-CN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4775" y="2503345"/>
            <a:ext cx="4059615" cy="700085"/>
            <a:chOff x="104775" y="2334286"/>
            <a:chExt cx="4059615" cy="700085"/>
          </a:xfrm>
        </p:grpSpPr>
        <p:sp>
          <p:nvSpPr>
            <p:cNvPr id="11" name="矩形 10"/>
            <p:cNvSpPr/>
            <p:nvPr/>
          </p:nvSpPr>
          <p:spPr>
            <a:xfrm>
              <a:off x="104775" y="2334286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430840" y="2339046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库存卡片</a:t>
              </a:r>
              <a:r>
                <a:rPr lang="en-US" altLang="zh-CN" dirty="0"/>
                <a:t>/</a:t>
              </a:r>
              <a:r>
                <a:rPr lang="zh-CN" altLang="en-US" dirty="0"/>
                <a:t>道具</a:t>
              </a:r>
              <a:endParaRPr lang="en-US" altLang="zh-CN" dirty="0"/>
            </a:p>
            <a:p>
              <a:pPr algn="ctr"/>
              <a:r>
                <a:rPr lang="zh-CN" altLang="en-US" dirty="0"/>
                <a:t>查询</a:t>
              </a:r>
              <a:endParaRPr lang="en-US" altLang="zh-CN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775" y="1574082"/>
            <a:ext cx="11698030" cy="700085"/>
            <a:chOff x="104775" y="1439588"/>
            <a:chExt cx="11698030" cy="700085"/>
          </a:xfrm>
        </p:grpSpPr>
        <p:sp>
          <p:nvSpPr>
            <p:cNvPr id="13" name="矩形 12"/>
            <p:cNvSpPr/>
            <p:nvPr/>
          </p:nvSpPr>
          <p:spPr>
            <a:xfrm>
              <a:off x="104775" y="1439588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0840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账号信息查询</a:t>
              </a:r>
              <a:endParaRPr lang="en-US" altLang="zh-CN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265831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战绩查询</a:t>
              </a:r>
              <a:endParaRPr lang="en-US" altLang="zh-CN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167543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用户查询</a:t>
              </a:r>
              <a:endParaRPr lang="en-US" altLang="zh-CN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0069255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好友</a:t>
              </a:r>
              <a:r>
                <a:rPr lang="en-US" altLang="zh-CN" dirty="0"/>
                <a:t>/</a:t>
              </a:r>
              <a:r>
                <a:rPr lang="zh-CN" altLang="en-US" dirty="0"/>
                <a:t>黑名单</a:t>
              </a:r>
              <a:endParaRPr lang="en-US" altLang="zh-CN" dirty="0"/>
            </a:p>
            <a:p>
              <a:pPr algn="ctr"/>
              <a:r>
                <a:rPr lang="zh-CN" altLang="en-US" dirty="0"/>
                <a:t>标记</a:t>
              </a:r>
              <a:endParaRPr lang="en-US" altLang="zh-CN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64119" y="1444348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邮件查询</a:t>
              </a:r>
              <a:endParaRPr lang="en-US" altLang="zh-CN" dirty="0"/>
            </a:p>
            <a:p>
              <a:pPr algn="ctr"/>
              <a:r>
                <a:rPr lang="zh-CN" altLang="en-US" dirty="0"/>
                <a:t>邮件发送</a:t>
              </a:r>
              <a:r>
                <a:rPr lang="en-US" altLang="zh-CN" dirty="0"/>
                <a:t>/</a:t>
              </a:r>
              <a:r>
                <a:rPr lang="zh-CN" altLang="en-US" dirty="0"/>
                <a:t>删除</a:t>
              </a:r>
              <a:endParaRPr lang="en-US" altLang="zh-CN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4775" y="3432608"/>
            <a:ext cx="4059615" cy="700085"/>
            <a:chOff x="104775" y="3273800"/>
            <a:chExt cx="4059615" cy="700085"/>
          </a:xfrm>
        </p:grpSpPr>
        <p:sp>
          <p:nvSpPr>
            <p:cNvPr id="16" name="矩形 15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抽卡请求</a:t>
              </a:r>
              <a:endParaRPr lang="en-US" altLang="zh-CN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775" y="649579"/>
            <a:ext cx="4059615" cy="695325"/>
            <a:chOff x="104775" y="649579"/>
            <a:chExt cx="4059615" cy="695325"/>
          </a:xfrm>
        </p:grpSpPr>
        <p:sp>
          <p:nvSpPr>
            <p:cNvPr id="18" name="矩形 17"/>
            <p:cNvSpPr/>
            <p:nvPr/>
          </p:nvSpPr>
          <p:spPr>
            <a:xfrm>
              <a:off x="104775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430840" y="649579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登入</a:t>
              </a:r>
              <a:r>
                <a:rPr lang="en-US" altLang="zh-CN" dirty="0"/>
                <a:t>/</a:t>
              </a:r>
              <a:r>
                <a:rPr lang="zh-CN" altLang="en-US" dirty="0"/>
                <a:t>登出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775" y="6157915"/>
            <a:ext cx="4059615" cy="700085"/>
            <a:chOff x="104775" y="3273800"/>
            <a:chExt cx="4059615" cy="700085"/>
          </a:xfrm>
        </p:grpSpPr>
        <p:sp>
          <p:nvSpPr>
            <p:cNvPr id="27" name="矩形 26"/>
            <p:cNvSpPr/>
            <p:nvPr/>
          </p:nvSpPr>
          <p:spPr>
            <a:xfrm>
              <a:off x="104775" y="3273800"/>
              <a:ext cx="1733550" cy="69532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2430840" y="3278560"/>
              <a:ext cx="1733550" cy="6953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聊天</a:t>
              </a:r>
              <a:endParaRPr lang="en-US" altLang="zh-CN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77381" y="1714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需搬到数据库的数据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37046" y="171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客户端提供的数据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6096000" y="0"/>
            <a:ext cx="0" cy="678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3482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</a:p>
        </p:txBody>
      </p:sp>
      <p:sp>
        <p:nvSpPr>
          <p:cNvPr id="37" name="矩形 36"/>
          <p:cNvSpPr/>
          <p:nvPr/>
        </p:nvSpPr>
        <p:spPr>
          <a:xfrm>
            <a:off x="8587471" y="921617"/>
            <a:ext cx="1733550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assets</a:t>
            </a:r>
          </a:p>
          <a:p>
            <a:pPr algn="ctr"/>
            <a:r>
              <a:rPr lang="zh-CN" altLang="en-US" dirty="0"/>
              <a:t>（图片</a:t>
            </a:r>
            <a:r>
              <a:rPr lang="en-US" altLang="zh-CN" dirty="0"/>
              <a:t>/</a:t>
            </a:r>
            <a:r>
              <a:rPr lang="zh-CN" altLang="en-US" dirty="0"/>
              <a:t>音乐）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游戏金钱余额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40" name="矩形 39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41" name="矩形 40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2" name="矩形 41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43" name="矩形 42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44" name="矩形 43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46" name="矩形 45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7" name="矩形 46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48" name="矩形 47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49" name="矩形 48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50" name="矩形 49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51" name="矩形 50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52" name="矩形 51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3" name="矩形 52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54" name="矩形 53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50" y="190500"/>
            <a:ext cx="2886075" cy="5619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</a:t>
            </a:r>
            <a:r>
              <a:rPr lang="en-US" altLang="zh-CN" dirty="0"/>
              <a:t>UI</a:t>
            </a:r>
            <a:r>
              <a:rPr lang="zh-CN" altLang="en-US" dirty="0"/>
              <a:t>提前设计 流程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1000125"/>
            <a:ext cx="11160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去</a:t>
            </a:r>
            <a:r>
              <a:rPr lang="en-US" altLang="zh-CN" dirty="0"/>
              <a:t>GitHub</a:t>
            </a:r>
            <a:r>
              <a:rPr lang="zh-CN" altLang="en-US" dirty="0"/>
              <a:t>下载离线版抽卡手游（因为</a:t>
            </a:r>
            <a:r>
              <a:rPr lang="en-US" altLang="zh-CN" dirty="0" err="1"/>
              <a:t>CardGame</a:t>
            </a:r>
            <a:r>
              <a:rPr lang="en-US" altLang="zh-CN" dirty="0"/>
              <a:t> Repository</a:t>
            </a:r>
            <a:r>
              <a:rPr lang="zh-CN" altLang="en-US" dirty="0"/>
              <a:t>内的版本正处于修改中，请到下面的</a:t>
            </a:r>
            <a:r>
              <a:rPr lang="en-US" altLang="zh-CN" dirty="0"/>
              <a:t>Repository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https://github.com/bluelaserpointer/-Surviver_CICJ_GameJam-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38739"/>
          <a:stretch>
            <a:fillRect/>
          </a:stretch>
        </p:blipFill>
        <p:spPr>
          <a:xfrm>
            <a:off x="428626" y="1638300"/>
            <a:ext cx="58102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6" y="3933825"/>
            <a:ext cx="4105274" cy="25627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3850" y="3244334"/>
            <a:ext cx="5532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打开游戏，观察各页面所需的按钮</a:t>
            </a:r>
            <a:endParaRPr lang="en-US" altLang="zh-CN" dirty="0"/>
          </a:p>
          <a:p>
            <a:r>
              <a:rPr lang="zh-CN" altLang="en-US" dirty="0"/>
              <a:t>（包括思考这里缺少的</a:t>
            </a:r>
            <a:r>
              <a:rPr lang="en-US" altLang="zh-CN" dirty="0"/>
              <a:t>"</a:t>
            </a:r>
            <a:r>
              <a:rPr lang="zh-CN" altLang="en-US" dirty="0"/>
              <a:t>账号</a:t>
            </a:r>
            <a:r>
              <a:rPr lang="en-US" altLang="zh-CN" dirty="0"/>
              <a:t>""</a:t>
            </a:r>
            <a:r>
              <a:rPr lang="zh-CN" altLang="en-US" dirty="0"/>
              <a:t>邮箱</a:t>
            </a:r>
            <a:r>
              <a:rPr lang="en-US" altLang="zh-CN" dirty="0"/>
              <a:t>""</a:t>
            </a:r>
            <a:r>
              <a:rPr lang="zh-CN" altLang="en-US" dirty="0"/>
              <a:t>聊天室</a:t>
            </a:r>
            <a:r>
              <a:rPr lang="en-US" altLang="zh-CN" dirty="0"/>
              <a:t>"</a:t>
            </a:r>
            <a:r>
              <a:rPr lang="zh-CN" altLang="en-US" dirty="0"/>
              <a:t>等按钮）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51994" y="3244334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打开</a:t>
            </a:r>
            <a:r>
              <a:rPr lang="en-US" altLang="zh-CN" dirty="0"/>
              <a:t>Android Studio</a:t>
            </a:r>
            <a:r>
              <a:rPr lang="zh-CN" altLang="en-US" dirty="0"/>
              <a:t>，随便一个</a:t>
            </a:r>
            <a:r>
              <a:rPr lang="en-US" altLang="zh-CN" dirty="0"/>
              <a:t>Template</a:t>
            </a:r>
            <a:r>
              <a:rPr lang="zh-CN" altLang="en-US" dirty="0"/>
              <a:t>，打开</a:t>
            </a:r>
            <a:r>
              <a:rPr lang="en-US" altLang="zh-CN" dirty="0"/>
              <a:t>UI</a:t>
            </a:r>
            <a:r>
              <a:rPr lang="zh-CN" altLang="en-US" dirty="0"/>
              <a:t>设计，</a:t>
            </a:r>
            <a:endParaRPr lang="en-US" altLang="zh-CN" dirty="0"/>
          </a:p>
          <a:p>
            <a:r>
              <a:rPr lang="zh-CN" altLang="en-US" dirty="0"/>
              <a:t>对每一个按钮进行布局，并设置适当的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28194" y="3976491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到游戏资源文件夹内，获取有需要的控件图片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b="63596"/>
          <a:stretch>
            <a:fillRect/>
          </a:stretch>
        </p:blipFill>
        <p:spPr>
          <a:xfrm>
            <a:off x="6028194" y="4368766"/>
            <a:ext cx="6119993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2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177745" y="2995660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1" y="3378393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164645" y="18634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570854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B951185-2EDF-4F58-86A7-39DE3DC0657B}"/>
              </a:ext>
            </a:extLst>
          </p:cNvPr>
          <p:cNvSpPr/>
          <p:nvPr/>
        </p:nvSpPr>
        <p:spPr>
          <a:xfrm>
            <a:off x="7351868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A7FF4D9-2CC3-43CE-AC86-FE7C736A78A4}"/>
              </a:ext>
            </a:extLst>
          </p:cNvPr>
          <p:cNvSpPr/>
          <p:nvPr/>
        </p:nvSpPr>
        <p:spPr>
          <a:xfrm>
            <a:off x="8558026" y="80682"/>
            <a:ext cx="1065991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7F6A370-9033-4BE4-B743-920275671FE9}"/>
              </a:ext>
            </a:extLst>
          </p:cNvPr>
          <p:cNvSpPr/>
          <p:nvPr/>
        </p:nvSpPr>
        <p:spPr>
          <a:xfrm>
            <a:off x="9778809" y="88985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1469FC3-EDA7-41B5-9F8F-44A2A965BFB4}"/>
              </a:ext>
            </a:extLst>
          </p:cNvPr>
          <p:cNvSpPr/>
          <p:nvPr/>
        </p:nvSpPr>
        <p:spPr>
          <a:xfrm>
            <a:off x="9778809" y="25997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2763973-FC03-4A14-9FD3-F2AD1AC0A077}"/>
              </a:ext>
            </a:extLst>
          </p:cNvPr>
          <p:cNvSpPr/>
          <p:nvPr/>
        </p:nvSpPr>
        <p:spPr>
          <a:xfrm>
            <a:off x="10309753" y="85758"/>
            <a:ext cx="521638" cy="165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55FBC8D-F8F0-4904-B33D-1645E552670F}"/>
              </a:ext>
            </a:extLst>
          </p:cNvPr>
          <p:cNvSpPr/>
          <p:nvPr/>
        </p:nvSpPr>
        <p:spPr>
          <a:xfrm>
            <a:off x="5135358" y="2948930"/>
            <a:ext cx="606775" cy="865144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2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13765" y="376518"/>
            <a:ext cx="15087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安卓</a:t>
            </a:r>
            <a:r>
              <a:rPr lang="en-US" altLang="zh-CN" dirty="0"/>
              <a:t>APP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zh-CN" altLang="en-US" dirty="0"/>
              <a:t>主要负责</a:t>
            </a:r>
            <a:r>
              <a:rPr lang="en-US" altLang="zh-CN" dirty="0"/>
              <a:t>:</a:t>
            </a:r>
            <a:r>
              <a:rPr lang="en-US" altLang="zh-CN" dirty="0" err="1"/>
              <a:t>jun</a:t>
            </a:r>
            <a:endParaRPr lang="en-US" altLang="zh-CN" dirty="0"/>
          </a:p>
          <a:p>
            <a:r>
              <a:rPr lang="en-US" altLang="zh-CN" dirty="0"/>
              <a:t>day 3</a:t>
            </a:r>
          </a:p>
        </p:txBody>
      </p:sp>
      <p:sp>
        <p:nvSpPr>
          <p:cNvPr id="4" name="矩形 3"/>
          <p:cNvSpPr/>
          <p:nvPr/>
        </p:nvSpPr>
        <p:spPr>
          <a:xfrm>
            <a:off x="1891554" y="259978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fetch</a:t>
            </a:r>
            <a:r>
              <a:rPr lang="zh-CN" altLang="en-US" dirty="0"/>
              <a:t>的实现</a:t>
            </a:r>
            <a:endParaRPr lang="en-US" altLang="zh-CN" dirty="0"/>
          </a:p>
          <a:p>
            <a:pPr algn="ctr"/>
            <a:r>
              <a:rPr lang="zh-CN" altLang="en-US" dirty="0"/>
              <a:t>获取数据的显示</a:t>
            </a:r>
          </a:p>
        </p:txBody>
      </p:sp>
      <p:sp>
        <p:nvSpPr>
          <p:cNvPr id="7" name="矩形 6"/>
          <p:cNvSpPr/>
          <p:nvPr/>
        </p:nvSpPr>
        <p:spPr>
          <a:xfrm>
            <a:off x="1891554" y="1161351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控制的学习</a:t>
            </a:r>
            <a:endParaRPr lang="en-US" altLang="zh-CN" dirty="0"/>
          </a:p>
          <a:p>
            <a:pPr algn="ctr"/>
            <a:r>
              <a:rPr lang="zh-CN" altLang="en-US" dirty="0"/>
              <a:t>（显示</a:t>
            </a:r>
            <a:r>
              <a:rPr lang="en-US" altLang="zh-CN" dirty="0"/>
              <a:t>/</a:t>
            </a:r>
            <a:r>
              <a:rPr lang="zh-CN" altLang="en-US" dirty="0"/>
              <a:t>隐藏</a:t>
            </a:r>
            <a:r>
              <a:rPr lang="en-US" altLang="zh-CN" dirty="0"/>
              <a:t>/</a:t>
            </a:r>
            <a:r>
              <a:rPr lang="zh-CN" altLang="en-US" dirty="0"/>
              <a:t>移动）</a:t>
            </a:r>
          </a:p>
        </p:txBody>
      </p:sp>
      <p:sp>
        <p:nvSpPr>
          <p:cNvPr id="11" name="矩形 10"/>
          <p:cNvSpPr/>
          <p:nvPr/>
        </p:nvSpPr>
        <p:spPr>
          <a:xfrm>
            <a:off x="1891554" y="206272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修正离线版抽卡游戏</a:t>
            </a:r>
            <a:endParaRPr lang="en-US" altLang="zh-CN" dirty="0"/>
          </a:p>
          <a:p>
            <a:pPr algn="ctr"/>
            <a:r>
              <a:rPr lang="zh-CN" altLang="en-US" dirty="0"/>
              <a:t>兼容性问题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891554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重新设计接口</a:t>
            </a:r>
            <a:endParaRPr lang="en-US" altLang="zh-CN" dirty="0"/>
          </a:p>
          <a:p>
            <a:pPr algn="ctr"/>
            <a:r>
              <a:rPr lang="zh-CN" altLang="en-US" dirty="0"/>
              <a:t>使移植适应性增强</a:t>
            </a:r>
          </a:p>
        </p:txBody>
      </p:sp>
      <p:sp>
        <p:nvSpPr>
          <p:cNvPr id="13" name="矩形 12"/>
          <p:cNvSpPr/>
          <p:nvPr/>
        </p:nvSpPr>
        <p:spPr>
          <a:xfrm>
            <a:off x="5088302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移植</a:t>
            </a:r>
          </a:p>
        </p:txBody>
      </p:sp>
      <p:sp>
        <p:nvSpPr>
          <p:cNvPr id="14" name="箭头: 右 13"/>
          <p:cNvSpPr/>
          <p:nvPr/>
        </p:nvSpPr>
        <p:spPr>
          <a:xfrm>
            <a:off x="4155120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5050" y="2964097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修改至最终</a:t>
            </a:r>
            <a:endParaRPr lang="en-US" altLang="zh-CN" dirty="0"/>
          </a:p>
          <a:p>
            <a:pPr algn="ctr"/>
            <a:r>
              <a:rPr lang="zh-CN" altLang="en-US" dirty="0"/>
              <a:t>游戏机制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746297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游戏优化</a:t>
            </a:r>
            <a:endParaRPr lang="en-US" altLang="zh-CN" dirty="0"/>
          </a:p>
        </p:txBody>
      </p:sp>
      <p:sp>
        <p:nvSpPr>
          <p:cNvPr id="18" name="矩形 17"/>
          <p:cNvSpPr/>
          <p:nvPr/>
        </p:nvSpPr>
        <p:spPr>
          <a:xfrm>
            <a:off x="7496156" y="5668216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内置邮箱</a:t>
            </a:r>
            <a:r>
              <a:rPr lang="en-US" altLang="zh-CN" dirty="0"/>
              <a:t>/</a:t>
            </a:r>
            <a:r>
              <a:rPr lang="zh-CN" altLang="en-US" dirty="0"/>
              <a:t>聊天室</a:t>
            </a:r>
          </a:p>
        </p:txBody>
      </p:sp>
      <p:sp>
        <p:nvSpPr>
          <p:cNvPr id="20" name="箭头: 右 19"/>
          <p:cNvSpPr/>
          <p:nvPr/>
        </p:nvSpPr>
        <p:spPr>
          <a:xfrm>
            <a:off x="7351868" y="3208963"/>
            <a:ext cx="839804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/>
          <p:cNvSpPr/>
          <p:nvPr/>
        </p:nvSpPr>
        <p:spPr>
          <a:xfrm rot="5400000">
            <a:off x="5721761" y="4126562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010905" y="4766843"/>
            <a:ext cx="2170188" cy="8100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连接初次测试</a:t>
            </a:r>
          </a:p>
        </p:txBody>
      </p:sp>
      <p:sp>
        <p:nvSpPr>
          <p:cNvPr id="25" name="矩形 24"/>
          <p:cNvSpPr/>
          <p:nvPr/>
        </p:nvSpPr>
        <p:spPr>
          <a:xfrm>
            <a:off x="5010905" y="5668216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  <a:endParaRPr lang="en-US" altLang="zh-CN" dirty="0"/>
          </a:p>
          <a:p>
            <a:pPr algn="ctr"/>
            <a:r>
              <a:rPr lang="en-US" altLang="zh-CN" dirty="0"/>
              <a:t>APP</a:t>
            </a:r>
            <a:r>
              <a:rPr lang="zh-CN" altLang="en-US" dirty="0"/>
              <a:t>连接压力测试</a:t>
            </a:r>
          </a:p>
        </p:txBody>
      </p:sp>
      <p:sp>
        <p:nvSpPr>
          <p:cNvPr id="26" name="箭头: 右 25"/>
          <p:cNvSpPr/>
          <p:nvPr/>
        </p:nvSpPr>
        <p:spPr>
          <a:xfrm>
            <a:off x="4155120" y="4997149"/>
            <a:ext cx="839804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891554" y="4766843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后端部署</a:t>
            </a:r>
            <a:endParaRPr lang="en-US" altLang="zh-CN" dirty="0"/>
          </a:p>
          <a:p>
            <a:pPr algn="ctr"/>
            <a:r>
              <a:rPr lang="zh-CN" altLang="en-US" dirty="0"/>
              <a:t>至服务器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8285050" y="1252680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29" name="箭头: 右 28"/>
          <p:cNvSpPr/>
          <p:nvPr/>
        </p:nvSpPr>
        <p:spPr>
          <a:xfrm rot="5400000">
            <a:off x="8995905" y="2338695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6934559">
            <a:off x="8676749" y="5088498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3841383">
            <a:off x="9693043" y="5080544"/>
            <a:ext cx="748476" cy="349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33" name="矩形 3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34" name="矩形 3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8285049" y="3926034"/>
            <a:ext cx="2170188" cy="810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代码详细说明</a:t>
            </a:r>
          </a:p>
        </p:txBody>
      </p:sp>
      <p:sp>
        <p:nvSpPr>
          <p:cNvPr id="36" name="矩形 35"/>
          <p:cNvSpPr/>
          <p:nvPr/>
        </p:nvSpPr>
        <p:spPr>
          <a:xfrm>
            <a:off x="1822510" y="3369119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23016" y="2632090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en-US" altLang="zh-CN" dirty="0">
                <a:solidFill>
                  <a:srgbClr val="FF0000"/>
                </a:solidFill>
              </a:rPr>
              <a:t>day 3+day 4</a:t>
            </a:r>
            <a:r>
              <a:rPr lang="zh-CN" altLang="en-US" dirty="0">
                <a:solidFill>
                  <a:srgbClr val="FF0000"/>
                </a:solidFill>
              </a:rPr>
              <a:t>能完成</a:t>
            </a:r>
          </a:p>
        </p:txBody>
      </p:sp>
      <p:sp>
        <p:nvSpPr>
          <p:cNvPr id="39" name="矩形 38"/>
          <p:cNvSpPr/>
          <p:nvPr/>
        </p:nvSpPr>
        <p:spPr>
          <a:xfrm>
            <a:off x="2068587" y="4014876"/>
            <a:ext cx="1993155" cy="3100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提前布局</a:t>
            </a:r>
          </a:p>
        </p:txBody>
      </p:sp>
      <p:sp>
        <p:nvSpPr>
          <p:cNvPr id="40" name="箭头: 右 39"/>
          <p:cNvSpPr/>
          <p:nvPr/>
        </p:nvSpPr>
        <p:spPr>
          <a:xfrm rot="20381636">
            <a:off x="4165320" y="3734908"/>
            <a:ext cx="839804" cy="34943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19946" y="3926034"/>
            <a:ext cx="801909" cy="4956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255014" y="591140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压力解决</a:t>
            </a:r>
            <a:endParaRPr lang="en-US" altLang="zh-CN" dirty="0"/>
          </a:p>
        </p:txBody>
      </p:sp>
      <p:sp>
        <p:nvSpPr>
          <p:cNvPr id="43" name="箭头: 右 42"/>
          <p:cNvSpPr/>
          <p:nvPr/>
        </p:nvSpPr>
        <p:spPr>
          <a:xfrm rot="19915315">
            <a:off x="4476728" y="6270451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 rot="9000000">
            <a:off x="4424283" y="5866080"/>
            <a:ext cx="51894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822511" y="198180"/>
            <a:ext cx="2332609" cy="318021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160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设置维护时间功能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3971365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发邮件功能</a:t>
            </a:r>
          </a:p>
        </p:txBody>
      </p:sp>
      <p:sp>
        <p:nvSpPr>
          <p:cNvPr id="6" name="矩形 5"/>
          <p:cNvSpPr/>
          <p:nvPr/>
        </p:nvSpPr>
        <p:spPr>
          <a:xfrm>
            <a:off x="6571130" y="1773643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</a:t>
            </a:r>
            <a:r>
              <a:rPr lang="zh-CN" altLang="en-US" dirty="0"/>
              <a:t>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2541494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统计功能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141259" y="4788899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卡片的增加</a:t>
            </a:r>
            <a:r>
              <a:rPr lang="en-US" altLang="zh-CN" dirty="0"/>
              <a:t>/</a:t>
            </a:r>
            <a:r>
              <a:rPr lang="zh-CN" altLang="en-US" dirty="0"/>
              <a:t>更改功能</a:t>
            </a:r>
          </a:p>
        </p:txBody>
      </p:sp>
      <p:sp>
        <p:nvSpPr>
          <p:cNvPr id="9" name="箭头: 下 8"/>
          <p:cNvSpPr/>
          <p:nvPr/>
        </p:nvSpPr>
        <p:spPr>
          <a:xfrm>
            <a:off x="4634753" y="3246970"/>
            <a:ext cx="842682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3765" y="376518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运维前端</a:t>
            </a:r>
            <a:r>
              <a:rPr lang="en-US" altLang="zh-CN" dirty="0"/>
              <a:t>&amp;</a:t>
            </a:r>
            <a:r>
              <a:rPr lang="zh-CN" altLang="en-US" dirty="0"/>
              <a:t>后端制作</a:t>
            </a:r>
          </a:p>
          <a:p>
            <a:r>
              <a:rPr lang="zh-CN" altLang="en-US" dirty="0"/>
              <a:t>主要负责</a:t>
            </a:r>
            <a:r>
              <a:rPr lang="en-US" altLang="zh-CN" dirty="0"/>
              <a:t>:Edward/Naomi</a:t>
            </a:r>
          </a:p>
          <a:p>
            <a:r>
              <a:rPr lang="en-US" altLang="zh-CN" dirty="0"/>
              <a:t>day 3</a:t>
            </a:r>
          </a:p>
        </p:txBody>
      </p:sp>
      <p:sp>
        <p:nvSpPr>
          <p:cNvPr id="12" name="矩形 11"/>
          <p:cNvSpPr/>
          <p:nvPr/>
        </p:nvSpPr>
        <p:spPr>
          <a:xfrm>
            <a:off x="4787152" y="259978"/>
            <a:ext cx="1891553" cy="349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需要负责人去做</a:t>
            </a:r>
          </a:p>
        </p:txBody>
      </p:sp>
      <p:sp>
        <p:nvSpPr>
          <p:cNvPr id="13" name="矩形 12"/>
          <p:cNvSpPr/>
          <p:nvPr/>
        </p:nvSpPr>
        <p:spPr>
          <a:xfrm>
            <a:off x="4787152" y="811920"/>
            <a:ext cx="1891553" cy="3494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容易让大家协助</a:t>
            </a:r>
          </a:p>
        </p:txBody>
      </p:sp>
      <p:sp>
        <p:nvSpPr>
          <p:cNvPr id="14" name="矩形 13"/>
          <p:cNvSpPr/>
          <p:nvPr/>
        </p:nvSpPr>
        <p:spPr>
          <a:xfrm>
            <a:off x="4787152" y="1322485"/>
            <a:ext cx="1891553" cy="3494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其它人</a:t>
            </a:r>
            <a:r>
              <a:rPr lang="en-US" altLang="zh-CN" dirty="0"/>
              <a:t>/</a:t>
            </a:r>
            <a:r>
              <a:rPr lang="zh-CN" altLang="en-US" dirty="0"/>
              <a:t>全体工作</a:t>
            </a:r>
          </a:p>
        </p:txBody>
      </p:sp>
      <p:sp>
        <p:nvSpPr>
          <p:cNvPr id="15" name="矩形 14"/>
          <p:cNvSpPr/>
          <p:nvPr/>
        </p:nvSpPr>
        <p:spPr>
          <a:xfrm>
            <a:off x="6465775" y="3387332"/>
            <a:ext cx="2170188" cy="8100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游戏机制设计完成</a:t>
            </a:r>
          </a:p>
        </p:txBody>
      </p:sp>
      <p:sp>
        <p:nvSpPr>
          <p:cNvPr id="16" name="箭头: 右 15"/>
          <p:cNvSpPr/>
          <p:nvPr/>
        </p:nvSpPr>
        <p:spPr>
          <a:xfrm rot="10800000">
            <a:off x="5562677" y="3617639"/>
            <a:ext cx="748476" cy="34943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507665" y="13546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至少今天完成</a:t>
            </a:r>
          </a:p>
        </p:txBody>
      </p:sp>
      <p:sp>
        <p:nvSpPr>
          <p:cNvPr id="19" name="矩形 18"/>
          <p:cNvSpPr/>
          <p:nvPr/>
        </p:nvSpPr>
        <p:spPr>
          <a:xfrm>
            <a:off x="9460482" y="2931838"/>
            <a:ext cx="2339788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服务器部署</a:t>
            </a:r>
          </a:p>
        </p:txBody>
      </p:sp>
      <p:sp>
        <p:nvSpPr>
          <p:cNvPr id="20" name="矩形 19"/>
          <p:cNvSpPr/>
          <p:nvPr/>
        </p:nvSpPr>
        <p:spPr>
          <a:xfrm>
            <a:off x="9705724" y="1773643"/>
            <a:ext cx="1849304" cy="562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等待申请完毕</a:t>
            </a:r>
          </a:p>
        </p:txBody>
      </p:sp>
      <p:sp>
        <p:nvSpPr>
          <p:cNvPr id="21" name="箭头: 下 20"/>
          <p:cNvSpPr/>
          <p:nvPr/>
        </p:nvSpPr>
        <p:spPr>
          <a:xfrm>
            <a:off x="10484141" y="2395848"/>
            <a:ext cx="292470" cy="47604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55599" y="1697443"/>
            <a:ext cx="7821726" cy="1516337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0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D06842-66CF-411B-B8DE-D65D79B90F70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915A717-0268-4109-9FFD-D184F5263FB6}"/>
              </a:ext>
            </a:extLst>
          </p:cNvPr>
          <p:cNvSpPr txBox="1"/>
          <p:nvPr/>
        </p:nvSpPr>
        <p:spPr>
          <a:xfrm>
            <a:off x="4860982" y="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95703F-7289-43FF-9759-D80D0D17ACFA}"/>
              </a:ext>
            </a:extLst>
          </p:cNvPr>
          <p:cNvSpPr txBox="1"/>
          <p:nvPr/>
        </p:nvSpPr>
        <p:spPr>
          <a:xfrm>
            <a:off x="6429811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6C765-ECB6-4F8C-9954-EB9A3AB173E5}"/>
              </a:ext>
            </a:extLst>
          </p:cNvPr>
          <p:cNvSpPr/>
          <p:nvPr/>
        </p:nvSpPr>
        <p:spPr>
          <a:xfrm>
            <a:off x="54236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7D4B4-91F7-419B-969F-FC6D2E40D5AB}"/>
              </a:ext>
            </a:extLst>
          </p:cNvPr>
          <p:cNvSpPr/>
          <p:nvPr/>
        </p:nvSpPr>
        <p:spPr>
          <a:xfrm>
            <a:off x="3321425" y="68131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757B77-AB82-43D6-B41D-F0EA39FBAE19}"/>
              </a:ext>
            </a:extLst>
          </p:cNvPr>
          <p:cNvSpPr/>
          <p:nvPr/>
        </p:nvSpPr>
        <p:spPr>
          <a:xfrm>
            <a:off x="6882224" y="177230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卡片数据</a:t>
            </a:r>
            <a:endParaRPr lang="en-US" altLang="zh-CN" dirty="0"/>
          </a:p>
          <a:p>
            <a:pPr algn="ctr"/>
            <a:r>
              <a:rPr lang="zh-CN" altLang="en-US" dirty="0"/>
              <a:t>种类</a:t>
            </a:r>
            <a:r>
              <a:rPr lang="en-US" altLang="zh-CN" dirty="0"/>
              <a:t>&amp;</a:t>
            </a:r>
            <a:r>
              <a:rPr lang="zh-CN" altLang="en-US" dirty="0"/>
              <a:t>属性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5A57E4-3D40-41ED-B972-A162031CF555}"/>
              </a:ext>
            </a:extLst>
          </p:cNvPr>
          <p:cNvSpPr/>
          <p:nvPr/>
        </p:nvSpPr>
        <p:spPr>
          <a:xfrm>
            <a:off x="6882224" y="275664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关卡数据</a:t>
            </a:r>
            <a:endParaRPr lang="en-US" altLang="zh-CN" dirty="0"/>
          </a:p>
          <a:p>
            <a:pPr algn="ctr"/>
            <a:r>
              <a:rPr lang="zh-CN" altLang="en-US" dirty="0"/>
              <a:t>布局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3EE969-9C01-44D4-848E-ADBAAA6C8D1E}"/>
              </a:ext>
            </a:extLst>
          </p:cNvPr>
          <p:cNvSpPr/>
          <p:nvPr/>
        </p:nvSpPr>
        <p:spPr>
          <a:xfrm>
            <a:off x="6882224" y="374098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账号信息</a:t>
            </a:r>
            <a:endParaRPr lang="en-US" altLang="zh-CN" dirty="0"/>
          </a:p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&amp;</a:t>
            </a:r>
            <a:r>
              <a:rPr lang="zh-CN" altLang="en-US" dirty="0"/>
              <a:t>战绩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A8F9D9-349A-459E-959F-078737B19B7F}"/>
              </a:ext>
            </a:extLst>
          </p:cNvPr>
          <p:cNvSpPr txBox="1"/>
          <p:nvPr/>
        </p:nvSpPr>
        <p:spPr>
          <a:xfrm>
            <a:off x="126960" y="138499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金钱安全性</a:t>
            </a:r>
            <a:r>
              <a:rPr lang="en-US" altLang="zh-CN" sz="2400" dirty="0"/>
              <a:t>/</a:t>
            </a:r>
            <a:r>
              <a:rPr lang="zh-CN" altLang="en-US" sz="2400" dirty="0"/>
              <a:t>游戏平衡安全性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408BA5-EDF8-41E8-9C98-823B23D1169D}"/>
              </a:ext>
            </a:extLst>
          </p:cNvPr>
          <p:cNvSpPr/>
          <p:nvPr/>
        </p:nvSpPr>
        <p:spPr>
          <a:xfrm>
            <a:off x="9240370" y="681318"/>
            <a:ext cx="2691653" cy="3732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Mongo</a:t>
            </a:r>
            <a:r>
              <a:rPr lang="zh-CN" altLang="en-US" dirty="0"/>
              <a:t>（非结构化数据）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6E1399-84B4-4900-A8E2-2AC5009BAD91}"/>
              </a:ext>
            </a:extLst>
          </p:cNvPr>
          <p:cNvSpPr/>
          <p:nvPr/>
        </p:nvSpPr>
        <p:spPr>
          <a:xfrm>
            <a:off x="6880415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B30463-E096-4F3E-9FC6-51AE71D1DBD3}"/>
              </a:ext>
            </a:extLst>
          </p:cNvPr>
          <p:cNvSpPr/>
          <p:nvPr/>
        </p:nvSpPr>
        <p:spPr>
          <a:xfrm>
            <a:off x="6880415" y="5726668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84A741-D4BF-4BDB-AB68-FF255777A12A}"/>
              </a:ext>
            </a:extLst>
          </p:cNvPr>
          <p:cNvSpPr/>
          <p:nvPr/>
        </p:nvSpPr>
        <p:spPr>
          <a:xfrm>
            <a:off x="9240370" y="4742329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基础有关资源的加减乘除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350CE3-FE36-4B1B-ACED-C0086B657F8D}"/>
              </a:ext>
            </a:extLst>
          </p:cNvPr>
          <p:cNvSpPr/>
          <p:nvPr/>
        </p:nvSpPr>
        <p:spPr>
          <a:xfrm>
            <a:off x="54236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布局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0753A7-CB47-49FA-BB71-D4604FA42EEC}"/>
              </a:ext>
            </a:extLst>
          </p:cNvPr>
          <p:cNvSpPr/>
          <p:nvPr/>
        </p:nvSpPr>
        <p:spPr>
          <a:xfrm>
            <a:off x="3321425" y="1772307"/>
            <a:ext cx="1990162" cy="6723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资源文件关联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93CE7E-2FBA-4443-AC9F-2D0C655E090E}"/>
              </a:ext>
            </a:extLst>
          </p:cNvPr>
          <p:cNvSpPr/>
          <p:nvPr/>
        </p:nvSpPr>
        <p:spPr>
          <a:xfrm>
            <a:off x="452718" y="6018468"/>
            <a:ext cx="614082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969838-9DD6-4AA2-9630-A2A38C4F6008}"/>
              </a:ext>
            </a:extLst>
          </p:cNvPr>
          <p:cNvSpPr/>
          <p:nvPr/>
        </p:nvSpPr>
        <p:spPr>
          <a:xfrm>
            <a:off x="452718" y="6429065"/>
            <a:ext cx="614082" cy="2151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4644A1-C867-472D-A2EA-AA30082877DA}"/>
              </a:ext>
            </a:extLst>
          </p:cNvPr>
          <p:cNvSpPr txBox="1"/>
          <p:nvPr/>
        </p:nvSpPr>
        <p:spPr>
          <a:xfrm>
            <a:off x="1191474" y="59324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7B2BFE-A600-42CD-983E-270B3DD643A4}"/>
              </a:ext>
            </a:extLst>
          </p:cNvPr>
          <p:cNvSpPr txBox="1"/>
          <p:nvPr/>
        </p:nvSpPr>
        <p:spPr>
          <a:xfrm>
            <a:off x="1191474" y="6351975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算法逻辑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4205DE-6378-4B39-803E-1C9FCA92E8A0}"/>
              </a:ext>
            </a:extLst>
          </p:cNvPr>
          <p:cNvSpPr/>
          <p:nvPr/>
        </p:nvSpPr>
        <p:spPr>
          <a:xfrm>
            <a:off x="9447942" y="109995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CA4F55-7B65-40B4-8071-8FFE36AC9E90}"/>
              </a:ext>
            </a:extLst>
          </p:cNvPr>
          <p:cNvSpPr/>
          <p:nvPr/>
        </p:nvSpPr>
        <p:spPr>
          <a:xfrm>
            <a:off x="9447942" y="1990165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音乐</a:t>
            </a:r>
            <a:r>
              <a:rPr lang="en-US" altLang="zh-CN" dirty="0"/>
              <a:t>&amp;</a:t>
            </a:r>
            <a:r>
              <a:rPr lang="zh-CN" altLang="en-US" dirty="0"/>
              <a:t>音效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A1A11461-24BF-486A-9671-88481D745C5B}"/>
              </a:ext>
            </a:extLst>
          </p:cNvPr>
          <p:cNvSpPr/>
          <p:nvPr/>
        </p:nvSpPr>
        <p:spPr>
          <a:xfrm flipH="1">
            <a:off x="3321424" y="3429000"/>
            <a:ext cx="631563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127F8-FFA7-4B5B-B3F8-A1B16D59110D}"/>
              </a:ext>
            </a:extLst>
          </p:cNvPr>
          <p:cNvSpPr/>
          <p:nvPr/>
        </p:nvSpPr>
        <p:spPr>
          <a:xfrm>
            <a:off x="3564590" y="3700181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客户端更新流程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BA354A60-010A-4F96-9876-BC58C33C71DA}"/>
              </a:ext>
            </a:extLst>
          </p:cNvPr>
          <p:cNvSpPr/>
          <p:nvPr/>
        </p:nvSpPr>
        <p:spPr>
          <a:xfrm>
            <a:off x="2487703" y="4914011"/>
            <a:ext cx="4392712" cy="311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509FD4D0-6153-4178-927A-69C1A3BAA95D}"/>
              </a:ext>
            </a:extLst>
          </p:cNvPr>
          <p:cNvSpPr/>
          <p:nvPr/>
        </p:nvSpPr>
        <p:spPr>
          <a:xfrm flipV="1">
            <a:off x="1191474" y="2649978"/>
            <a:ext cx="269903" cy="2045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057C270-AD45-40BD-92CF-5CCB5139A673}"/>
              </a:ext>
            </a:extLst>
          </p:cNvPr>
          <p:cNvSpPr/>
          <p:nvPr/>
        </p:nvSpPr>
        <p:spPr>
          <a:xfrm>
            <a:off x="13444" y="4700230"/>
            <a:ext cx="2474259" cy="770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</a:t>
            </a: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从离线版分离算法逻辑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F80FBCC-BD79-4423-A84A-C37FF5FAA8A8}"/>
              </a:ext>
            </a:extLst>
          </p:cNvPr>
          <p:cNvSpPr/>
          <p:nvPr/>
        </p:nvSpPr>
        <p:spPr>
          <a:xfrm>
            <a:off x="3321425" y="2733338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进入的关卡</a:t>
            </a:r>
            <a:endParaRPr lang="en-US" altLang="zh-CN" dirty="0"/>
          </a:p>
          <a:p>
            <a:pPr algn="ctr"/>
            <a:r>
              <a:rPr lang="zh-CN" altLang="en-US" dirty="0"/>
              <a:t>（断网用）</a:t>
            </a:r>
          </a:p>
        </p:txBody>
      </p:sp>
    </p:spTree>
    <p:extLst>
      <p:ext uri="{BB962C8B-B14F-4D97-AF65-F5344CB8AC3E}">
        <p14:creationId xmlns:p14="http://schemas.microsoft.com/office/powerpoint/2010/main" val="113650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9172BB-B4D0-42ED-A9B3-8B0AD65B1004}"/>
              </a:ext>
            </a:extLst>
          </p:cNvPr>
          <p:cNvSpPr txBox="1"/>
          <p:nvPr/>
        </p:nvSpPr>
        <p:spPr>
          <a:xfrm>
            <a:off x="126960" y="13849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关卡编辑器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E80292-1F4E-48AE-8707-98CA36DA8135}"/>
              </a:ext>
            </a:extLst>
          </p:cNvPr>
          <p:cNvSpPr/>
          <p:nvPr/>
        </p:nvSpPr>
        <p:spPr>
          <a:xfrm>
            <a:off x="6239436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3F0291-F985-4CEF-9313-CA0B203C8CAB}"/>
              </a:ext>
            </a:extLst>
          </p:cNvPr>
          <p:cNvSpPr/>
          <p:nvPr/>
        </p:nvSpPr>
        <p:spPr>
          <a:xfrm>
            <a:off x="7126942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E46BFC-7CC2-4650-A0BE-CCB3372CA4BA}"/>
              </a:ext>
            </a:extLst>
          </p:cNvPr>
          <p:cNvSpPr/>
          <p:nvPr/>
        </p:nvSpPr>
        <p:spPr>
          <a:xfrm>
            <a:off x="7990235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11C5A-933B-4A8D-B388-7C601F417D07}"/>
              </a:ext>
            </a:extLst>
          </p:cNvPr>
          <p:cNvSpPr/>
          <p:nvPr/>
        </p:nvSpPr>
        <p:spPr>
          <a:xfrm>
            <a:off x="8877741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F9B4FE-C0B0-41BF-AA53-46F1E516E76F}"/>
              </a:ext>
            </a:extLst>
          </p:cNvPr>
          <p:cNvSpPr/>
          <p:nvPr/>
        </p:nvSpPr>
        <p:spPr>
          <a:xfrm>
            <a:off x="6239436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907A56-5D35-41CA-B17D-7EEBAB8154A0}"/>
              </a:ext>
            </a:extLst>
          </p:cNvPr>
          <p:cNvSpPr/>
          <p:nvPr/>
        </p:nvSpPr>
        <p:spPr>
          <a:xfrm>
            <a:off x="7126942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8850A-3D58-45FE-A4CE-7EF3BD9C695D}"/>
              </a:ext>
            </a:extLst>
          </p:cNvPr>
          <p:cNvSpPr/>
          <p:nvPr/>
        </p:nvSpPr>
        <p:spPr>
          <a:xfrm>
            <a:off x="7990235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AD961-DD93-4018-805B-292B4FF70E98}"/>
              </a:ext>
            </a:extLst>
          </p:cNvPr>
          <p:cNvSpPr/>
          <p:nvPr/>
        </p:nvSpPr>
        <p:spPr>
          <a:xfrm>
            <a:off x="8877741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4DA21-1C8A-48A7-887D-0C0AB3720EB9}"/>
              </a:ext>
            </a:extLst>
          </p:cNvPr>
          <p:cNvSpPr/>
          <p:nvPr/>
        </p:nvSpPr>
        <p:spPr>
          <a:xfrm>
            <a:off x="6239436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A56117-EB3A-44A7-9099-8A3CD11A71BA}"/>
              </a:ext>
            </a:extLst>
          </p:cNvPr>
          <p:cNvSpPr/>
          <p:nvPr/>
        </p:nvSpPr>
        <p:spPr>
          <a:xfrm>
            <a:off x="7126942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58774B-E40D-4692-AFF7-93484C14EAF6}"/>
              </a:ext>
            </a:extLst>
          </p:cNvPr>
          <p:cNvSpPr/>
          <p:nvPr/>
        </p:nvSpPr>
        <p:spPr>
          <a:xfrm>
            <a:off x="7990235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id:1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3F90CB-303E-46EF-8FFD-82F4DD87BDFE}"/>
              </a:ext>
            </a:extLst>
          </p:cNvPr>
          <p:cNvSpPr/>
          <p:nvPr/>
        </p:nvSpPr>
        <p:spPr>
          <a:xfrm>
            <a:off x="8877741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9F1DAF-1C0B-446B-AE74-4291EABA781F}"/>
              </a:ext>
            </a:extLst>
          </p:cNvPr>
          <p:cNvSpPr/>
          <p:nvPr/>
        </p:nvSpPr>
        <p:spPr>
          <a:xfrm>
            <a:off x="6239436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813D1E-2D95-40E4-8384-50895F816A23}"/>
              </a:ext>
            </a:extLst>
          </p:cNvPr>
          <p:cNvSpPr/>
          <p:nvPr/>
        </p:nvSpPr>
        <p:spPr>
          <a:xfrm>
            <a:off x="7126942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2F74FC5-7595-4AFC-95D4-ADFFF5588F21}"/>
              </a:ext>
            </a:extLst>
          </p:cNvPr>
          <p:cNvSpPr/>
          <p:nvPr/>
        </p:nvSpPr>
        <p:spPr>
          <a:xfrm>
            <a:off x="7990235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D2FF9-112A-4C76-9665-69E7178BA651}"/>
              </a:ext>
            </a:extLst>
          </p:cNvPr>
          <p:cNvSpPr/>
          <p:nvPr/>
        </p:nvSpPr>
        <p:spPr>
          <a:xfrm>
            <a:off x="8877741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id:2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B31DD1-460A-44D8-8C5B-8EDEB1684EC7}"/>
              </a:ext>
            </a:extLst>
          </p:cNvPr>
          <p:cNvSpPr/>
          <p:nvPr/>
        </p:nvSpPr>
        <p:spPr>
          <a:xfrm>
            <a:off x="6239436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ED83F82-3B70-4A02-A3CA-73C211201B59}"/>
              </a:ext>
            </a:extLst>
          </p:cNvPr>
          <p:cNvSpPr/>
          <p:nvPr/>
        </p:nvSpPr>
        <p:spPr>
          <a:xfrm>
            <a:off x="7126942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D21961-4347-4823-88B1-D2454C5B96B0}"/>
              </a:ext>
            </a:extLst>
          </p:cNvPr>
          <p:cNvSpPr/>
          <p:nvPr/>
        </p:nvSpPr>
        <p:spPr>
          <a:xfrm>
            <a:off x="7990235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C144D-6009-45B4-9AEA-FBCD742512D6}"/>
              </a:ext>
            </a:extLst>
          </p:cNvPr>
          <p:cNvSpPr/>
          <p:nvPr/>
        </p:nvSpPr>
        <p:spPr>
          <a:xfrm>
            <a:off x="8877741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6D8AED-EB7A-490D-AD4D-2FC4AD924015}"/>
              </a:ext>
            </a:extLst>
          </p:cNvPr>
          <p:cNvSpPr/>
          <p:nvPr/>
        </p:nvSpPr>
        <p:spPr>
          <a:xfrm>
            <a:off x="976524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C9F3B6F-9A5C-4AA7-A922-DF1F06229C64}"/>
              </a:ext>
            </a:extLst>
          </p:cNvPr>
          <p:cNvSpPr/>
          <p:nvPr/>
        </p:nvSpPr>
        <p:spPr>
          <a:xfrm>
            <a:off x="976524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95E5BC-3B0E-4423-8A26-E3181F300F52}"/>
              </a:ext>
            </a:extLst>
          </p:cNvPr>
          <p:cNvSpPr/>
          <p:nvPr/>
        </p:nvSpPr>
        <p:spPr>
          <a:xfrm>
            <a:off x="976524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4E24274-8614-41BE-9546-5E22B2810330}"/>
              </a:ext>
            </a:extLst>
          </p:cNvPr>
          <p:cNvSpPr/>
          <p:nvPr/>
        </p:nvSpPr>
        <p:spPr>
          <a:xfrm>
            <a:off x="976524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2F555A-9D4C-43E6-A56D-ACF9F7C51F27}"/>
              </a:ext>
            </a:extLst>
          </p:cNvPr>
          <p:cNvSpPr/>
          <p:nvPr/>
        </p:nvSpPr>
        <p:spPr>
          <a:xfrm>
            <a:off x="976524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1E1A27-5079-4492-B057-9133EABF8326}"/>
              </a:ext>
            </a:extLst>
          </p:cNvPr>
          <p:cNvSpPr/>
          <p:nvPr/>
        </p:nvSpPr>
        <p:spPr>
          <a:xfrm>
            <a:off x="5773271" y="0"/>
            <a:ext cx="32272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85A9D9-ED7A-43A8-8C43-E7E9828926C0}"/>
              </a:ext>
            </a:extLst>
          </p:cNvPr>
          <p:cNvSpPr/>
          <p:nvPr/>
        </p:nvSpPr>
        <p:spPr>
          <a:xfrm>
            <a:off x="3440662" y="369331"/>
            <a:ext cx="2332609" cy="4508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该区域不出现敌人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D689E1-05BF-40AB-A7C3-93D5262E00A3}"/>
              </a:ext>
            </a:extLst>
          </p:cNvPr>
          <p:cNvSpPr/>
          <p:nvPr/>
        </p:nvSpPr>
        <p:spPr>
          <a:xfrm>
            <a:off x="1216518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F671-0FB7-4DC1-88F6-BD831C3A31D3}"/>
              </a:ext>
            </a:extLst>
          </p:cNvPr>
          <p:cNvSpPr/>
          <p:nvPr/>
        </p:nvSpPr>
        <p:spPr>
          <a:xfrm>
            <a:off x="2104024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089CA3D-B466-4018-A1E9-F1C8B04B1EE7}"/>
              </a:ext>
            </a:extLst>
          </p:cNvPr>
          <p:cNvSpPr/>
          <p:nvPr/>
        </p:nvSpPr>
        <p:spPr>
          <a:xfrm>
            <a:off x="2967317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0FD563C-81C2-4A4E-82F1-B13F2AC349FD}"/>
              </a:ext>
            </a:extLst>
          </p:cNvPr>
          <p:cNvSpPr/>
          <p:nvPr/>
        </p:nvSpPr>
        <p:spPr>
          <a:xfrm>
            <a:off x="3854823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A9F0C7E-A38A-42CF-93BB-DAB06E413B3C}"/>
              </a:ext>
            </a:extLst>
          </p:cNvPr>
          <p:cNvSpPr/>
          <p:nvPr/>
        </p:nvSpPr>
        <p:spPr>
          <a:xfrm>
            <a:off x="1216518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31046FA-7EAB-49D1-9268-14261B5985EE}"/>
              </a:ext>
            </a:extLst>
          </p:cNvPr>
          <p:cNvSpPr/>
          <p:nvPr/>
        </p:nvSpPr>
        <p:spPr>
          <a:xfrm>
            <a:off x="2104024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18B1F1-2467-4C08-8F7A-068130F97910}"/>
              </a:ext>
            </a:extLst>
          </p:cNvPr>
          <p:cNvSpPr/>
          <p:nvPr/>
        </p:nvSpPr>
        <p:spPr>
          <a:xfrm>
            <a:off x="2967317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AE6803-4342-4106-A47F-C6A95F574C11}"/>
              </a:ext>
            </a:extLst>
          </p:cNvPr>
          <p:cNvSpPr/>
          <p:nvPr/>
        </p:nvSpPr>
        <p:spPr>
          <a:xfrm>
            <a:off x="3854823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67D578E-45AF-405D-A880-DA464309B969}"/>
              </a:ext>
            </a:extLst>
          </p:cNvPr>
          <p:cNvSpPr/>
          <p:nvPr/>
        </p:nvSpPr>
        <p:spPr>
          <a:xfrm>
            <a:off x="1216518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7CF015-2562-4EEA-B23C-18A76D140868}"/>
              </a:ext>
            </a:extLst>
          </p:cNvPr>
          <p:cNvSpPr/>
          <p:nvPr/>
        </p:nvSpPr>
        <p:spPr>
          <a:xfrm>
            <a:off x="2104024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2861F11-5E75-452E-908D-9B0AA363F53E}"/>
              </a:ext>
            </a:extLst>
          </p:cNvPr>
          <p:cNvSpPr/>
          <p:nvPr/>
        </p:nvSpPr>
        <p:spPr>
          <a:xfrm>
            <a:off x="2967317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1ECEE40-1DC3-488C-AE24-263FE69D772E}"/>
              </a:ext>
            </a:extLst>
          </p:cNvPr>
          <p:cNvSpPr/>
          <p:nvPr/>
        </p:nvSpPr>
        <p:spPr>
          <a:xfrm>
            <a:off x="3854823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BF6D8C-CEDA-4971-BC5A-0D10F8E8155E}"/>
              </a:ext>
            </a:extLst>
          </p:cNvPr>
          <p:cNvSpPr/>
          <p:nvPr/>
        </p:nvSpPr>
        <p:spPr>
          <a:xfrm>
            <a:off x="1216518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475C1B1-592C-4AD9-8731-35D39DD6C88C}"/>
              </a:ext>
            </a:extLst>
          </p:cNvPr>
          <p:cNvSpPr/>
          <p:nvPr/>
        </p:nvSpPr>
        <p:spPr>
          <a:xfrm>
            <a:off x="2104024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D06CBC9-9378-4B49-AA96-59DDA5C36821}"/>
              </a:ext>
            </a:extLst>
          </p:cNvPr>
          <p:cNvSpPr/>
          <p:nvPr/>
        </p:nvSpPr>
        <p:spPr>
          <a:xfrm>
            <a:off x="2967317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8AAFF79-1604-4FE9-843D-F28ADD7896EE}"/>
              </a:ext>
            </a:extLst>
          </p:cNvPr>
          <p:cNvSpPr/>
          <p:nvPr/>
        </p:nvSpPr>
        <p:spPr>
          <a:xfrm>
            <a:off x="3854823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4F24434-CD73-42E7-A356-6443C669CEAA}"/>
              </a:ext>
            </a:extLst>
          </p:cNvPr>
          <p:cNvSpPr/>
          <p:nvPr/>
        </p:nvSpPr>
        <p:spPr>
          <a:xfrm>
            <a:off x="1216518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48D35C8-9880-4373-A2A1-E2D69D467722}"/>
              </a:ext>
            </a:extLst>
          </p:cNvPr>
          <p:cNvSpPr/>
          <p:nvPr/>
        </p:nvSpPr>
        <p:spPr>
          <a:xfrm>
            <a:off x="2104024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5844D44-874F-455B-ADF4-6B70758E1CDD}"/>
              </a:ext>
            </a:extLst>
          </p:cNvPr>
          <p:cNvSpPr/>
          <p:nvPr/>
        </p:nvSpPr>
        <p:spPr>
          <a:xfrm>
            <a:off x="2967317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FB12C6C-EF54-4748-8301-5E0148726555}"/>
              </a:ext>
            </a:extLst>
          </p:cNvPr>
          <p:cNvSpPr/>
          <p:nvPr/>
        </p:nvSpPr>
        <p:spPr>
          <a:xfrm>
            <a:off x="3854823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30F4F48-49AA-40F1-B9B8-B0652E2207FE}"/>
              </a:ext>
            </a:extLst>
          </p:cNvPr>
          <p:cNvSpPr/>
          <p:nvPr/>
        </p:nvSpPr>
        <p:spPr>
          <a:xfrm>
            <a:off x="4742329" y="143435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E985E5-7055-44F4-B51C-F52C547693C1}"/>
              </a:ext>
            </a:extLst>
          </p:cNvPr>
          <p:cNvSpPr/>
          <p:nvPr/>
        </p:nvSpPr>
        <p:spPr>
          <a:xfrm>
            <a:off x="4742329" y="232185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D52B500-C1FF-4B4D-9824-C085614F9720}"/>
              </a:ext>
            </a:extLst>
          </p:cNvPr>
          <p:cNvSpPr/>
          <p:nvPr/>
        </p:nvSpPr>
        <p:spPr>
          <a:xfrm>
            <a:off x="4742329" y="320488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BFA8393-9782-457E-A9E4-DA997D9F94D6}"/>
              </a:ext>
            </a:extLst>
          </p:cNvPr>
          <p:cNvSpPr/>
          <p:nvPr/>
        </p:nvSpPr>
        <p:spPr>
          <a:xfrm>
            <a:off x="4742329" y="4092389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7FB651-5943-41CB-9F59-FDDF4B4D57E8}"/>
              </a:ext>
            </a:extLst>
          </p:cNvPr>
          <p:cNvSpPr/>
          <p:nvPr/>
        </p:nvSpPr>
        <p:spPr>
          <a:xfrm>
            <a:off x="4742329" y="4975413"/>
            <a:ext cx="887506" cy="887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FCA1F9-5249-4664-AE5A-D5862B9FE5C7}"/>
              </a:ext>
            </a:extLst>
          </p:cNvPr>
          <p:cNvSpPr/>
          <p:nvPr/>
        </p:nvSpPr>
        <p:spPr>
          <a:xfrm>
            <a:off x="6096000" y="369331"/>
            <a:ext cx="2332609" cy="450848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编辑器编辑范围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857C46B7-55C5-44A2-81B7-5A6B474AC317}"/>
              </a:ext>
            </a:extLst>
          </p:cNvPr>
          <p:cNvSpPr/>
          <p:nvPr/>
        </p:nvSpPr>
        <p:spPr>
          <a:xfrm>
            <a:off x="7343880" y="6149786"/>
            <a:ext cx="1819835" cy="46438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下一个</a:t>
            </a:r>
            <a:r>
              <a:rPr lang="en-US" altLang="zh-CN" dirty="0"/>
              <a:t>Phase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652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89413-3027-43A3-B065-0F2AB168E1B3}"/>
              </a:ext>
            </a:extLst>
          </p:cNvPr>
          <p:cNvSpPr txBox="1"/>
          <p:nvPr/>
        </p:nvSpPr>
        <p:spPr>
          <a:xfrm>
            <a:off x="126960" y="138499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安全性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2CAE21-18D6-4065-9406-A4D12B1F3FA6}"/>
              </a:ext>
            </a:extLst>
          </p:cNvPr>
          <p:cNvSpPr txBox="1"/>
          <p:nvPr/>
        </p:nvSpPr>
        <p:spPr>
          <a:xfrm>
            <a:off x="206189" y="726142"/>
            <a:ext cx="8084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同一个账号登录时，把登录状态的手机强行登出，让新登录进来的手机进来。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关卡开始时设置随机数种子，防止恶意重开关卡进行随机数调整。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战斗过程需要在服务器也模拟一遍，客户端战斗结束时只发送</a:t>
            </a:r>
            <a:r>
              <a:rPr lang="en-US" altLang="zh-CN" dirty="0"/>
              <a:t>"</a:t>
            </a:r>
            <a:r>
              <a:rPr lang="zh-CN" altLang="en-US" dirty="0"/>
              <a:t>已看完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·</a:t>
            </a:r>
            <a:r>
              <a:rPr lang="zh-CN" altLang="en-US" dirty="0"/>
              <a:t>核对的处理在高峰时可以适当设置延迟已获得更高的反应速度。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不做人对人交易系统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为了提高并发性，尽量压缩数据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29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196" y="179293"/>
            <a:ext cx="811812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抽卡手游（名称待定）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符合要求的理由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弹性</a:t>
            </a:r>
            <a:r>
              <a:rPr lang="zh-CN" altLang="en-US" sz="2000" dirty="0"/>
              <a:t>：以一天为周期，中午与晚上有高峰，其他时间连接量少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高并发</a:t>
            </a:r>
            <a:r>
              <a:rPr lang="zh-CN" altLang="en-US" sz="2000" dirty="0"/>
              <a:t>：活动时的连接数量增大，</a:t>
            </a:r>
            <a:r>
              <a:rPr lang="en-US" altLang="zh-CN" sz="2000" dirty="0"/>
              <a:t>+</a:t>
            </a:r>
            <a:r>
              <a:rPr lang="zh-CN" altLang="en-US" sz="2000" dirty="0"/>
              <a:t>加入某个机制可以让所有玩</a:t>
            </a:r>
            <a:endParaRPr lang="en-US" altLang="zh-CN" sz="2000" dirty="0"/>
          </a:p>
          <a:p>
            <a:r>
              <a:rPr lang="zh-CN" altLang="en-US" sz="2000" dirty="0"/>
              <a:t>家参与同一件目标</a:t>
            </a:r>
            <a:endParaRPr lang="en-US" altLang="zh-CN" sz="2000" dirty="0"/>
          </a:p>
          <a:p>
            <a:r>
              <a:rPr lang="zh-CN" altLang="en-US" sz="3200" dirty="0"/>
              <a:t>具体内容</a:t>
            </a:r>
            <a:endParaRPr lang="en-US" altLang="zh-CN" sz="3200" dirty="0"/>
          </a:p>
          <a:p>
            <a:r>
              <a:rPr lang="zh-CN" altLang="en-US" sz="2000" dirty="0"/>
              <a:t>游戏机制：对战</a:t>
            </a:r>
            <a:r>
              <a:rPr lang="en-US" altLang="zh-CN" sz="2000" dirty="0"/>
              <a:t>or</a:t>
            </a:r>
            <a:r>
              <a:rPr lang="zh-CN" altLang="en-US" sz="2000" dirty="0"/>
              <a:t>收集（后面再决定）</a:t>
            </a:r>
            <a:endParaRPr lang="en-US" altLang="zh-CN" sz="2000" dirty="0"/>
          </a:p>
          <a:p>
            <a:r>
              <a:rPr lang="zh-CN" altLang="en-US" sz="2000" b="1" dirty="0"/>
              <a:t>计划要实现的功能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邮箱（用于通知）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好友</a:t>
            </a:r>
            <a:r>
              <a:rPr lang="en-US" altLang="zh-CN" sz="2000" dirty="0"/>
              <a:t>/</a:t>
            </a:r>
            <a:r>
              <a:rPr lang="zh-CN" altLang="en-US" sz="2000" dirty="0"/>
              <a:t>黑名单功能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聊天室（待定）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人数</a:t>
            </a:r>
            <a:r>
              <a:rPr lang="zh-CN" altLang="en-US" sz="2000" dirty="0">
                <a:solidFill>
                  <a:srgbClr val="FF0000"/>
                </a:solidFill>
              </a:rPr>
              <a:t>爆满</a:t>
            </a:r>
            <a:r>
              <a:rPr lang="zh-CN" altLang="en-US" sz="2000" dirty="0"/>
              <a:t>时的登入处理</a:t>
            </a:r>
            <a:endParaRPr lang="en-US" altLang="zh-CN" sz="2000" dirty="0"/>
          </a:p>
          <a:p>
            <a:r>
              <a:rPr lang="zh-CN" altLang="en-US" sz="2000" b="1" dirty="0"/>
              <a:t>运营内容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公告功能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设置维护时间</a:t>
            </a:r>
            <a:endParaRPr lang="en-US" altLang="zh-CN" sz="2000" dirty="0"/>
          </a:p>
          <a:p>
            <a:r>
              <a:rPr lang="en-US" altLang="zh-CN" sz="2000" dirty="0"/>
              <a:t>·</a:t>
            </a:r>
            <a:r>
              <a:rPr lang="zh-CN" altLang="en-US" sz="2000" dirty="0"/>
              <a:t>增加卡的内容</a:t>
            </a:r>
            <a:endParaRPr lang="en-US" altLang="zh-CN" sz="2000" dirty="0"/>
          </a:p>
          <a:p>
            <a:r>
              <a:rPr lang="en-US" altLang="zh-CN" sz="2000" dirty="0"/>
              <a:t>·BAN		·</a:t>
            </a:r>
            <a:r>
              <a:rPr lang="zh-CN" altLang="en-US" sz="2000" dirty="0"/>
              <a:t>客户（待定）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E92DEA-F828-4CAC-882C-13EC91E27DFA}"/>
              </a:ext>
            </a:extLst>
          </p:cNvPr>
          <p:cNvSpPr/>
          <p:nvPr/>
        </p:nvSpPr>
        <p:spPr>
          <a:xfrm>
            <a:off x="2310424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E6BE5F-8FE8-4034-B539-DFB559662C2E}"/>
              </a:ext>
            </a:extLst>
          </p:cNvPr>
          <p:cNvSpPr/>
          <p:nvPr/>
        </p:nvSpPr>
        <p:spPr>
          <a:xfrm>
            <a:off x="28906" y="2008094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预览关卡</a:t>
            </a:r>
            <a:endParaRPr lang="en-US" altLang="zh-CN" dirty="0"/>
          </a:p>
          <a:p>
            <a:pPr algn="ctr"/>
            <a:r>
              <a:rPr lang="zh-CN" altLang="en-US" dirty="0"/>
              <a:t>（请求关卡简略信息）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40A8E9-C071-43EE-B411-AF1919C4BE14}"/>
              </a:ext>
            </a:extLst>
          </p:cNvPr>
          <p:cNvSpPr/>
          <p:nvPr/>
        </p:nvSpPr>
        <p:spPr>
          <a:xfrm>
            <a:off x="2310424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开始战斗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2407F4D-DE9B-44C1-A253-E1A43C242B5B}"/>
              </a:ext>
            </a:extLst>
          </p:cNvPr>
          <p:cNvCxnSpPr/>
          <p:nvPr/>
        </p:nvCxnSpPr>
        <p:spPr>
          <a:xfrm>
            <a:off x="0" y="32183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0828B7-62E1-4071-93BA-F83CC6856D99}"/>
              </a:ext>
            </a:extLst>
          </p:cNvPr>
          <p:cNvSpPr txBox="1"/>
          <p:nvPr/>
        </p:nvSpPr>
        <p:spPr>
          <a:xfrm>
            <a:off x="152400" y="2904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与服务器交互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3B6B17-1F45-434D-88CF-3BBB8D26698D}"/>
              </a:ext>
            </a:extLst>
          </p:cNvPr>
          <p:cNvSpPr txBox="1"/>
          <p:nvPr/>
        </p:nvSpPr>
        <p:spPr>
          <a:xfrm>
            <a:off x="152400" y="3273897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无需与服务器交互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319D2-1252-48A5-846D-CC325D042D46}"/>
              </a:ext>
            </a:extLst>
          </p:cNvPr>
          <p:cNvSpPr/>
          <p:nvPr/>
        </p:nvSpPr>
        <p:spPr>
          <a:xfrm>
            <a:off x="152400" y="0"/>
            <a:ext cx="12039600" cy="47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44FF1-C9E8-4E18-8E5F-349A6FEC348B}"/>
              </a:ext>
            </a:extLst>
          </p:cNvPr>
          <p:cNvSpPr/>
          <p:nvPr/>
        </p:nvSpPr>
        <p:spPr>
          <a:xfrm>
            <a:off x="5008800" y="3765177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结束战斗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34DD5D-28EF-49B2-946F-6F7291AAA136}"/>
              </a:ext>
            </a:extLst>
          </p:cNvPr>
          <p:cNvSpPr/>
          <p:nvPr/>
        </p:nvSpPr>
        <p:spPr>
          <a:xfrm>
            <a:off x="5008800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退出关卡</a:t>
            </a:r>
            <a:endParaRPr lang="en-US" altLang="zh-CN" dirty="0"/>
          </a:p>
          <a:p>
            <a:pPr algn="ctr"/>
            <a:r>
              <a:rPr lang="zh-CN" altLang="en-US" dirty="0"/>
              <a:t>（提交“看完了”）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2ED466-EF41-476E-978C-8B5F0430BC3D}"/>
              </a:ext>
            </a:extLst>
          </p:cNvPr>
          <p:cNvSpPr/>
          <p:nvPr/>
        </p:nvSpPr>
        <p:spPr>
          <a:xfrm>
            <a:off x="6998962" y="2008094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获取报酬</a:t>
            </a:r>
            <a:endParaRPr lang="en-US" altLang="zh-CN" dirty="0"/>
          </a:p>
          <a:p>
            <a:pPr algn="ctr"/>
            <a:r>
              <a:rPr lang="zh-CN" altLang="en-US" dirty="0"/>
              <a:t>（请求关卡报酬）</a:t>
            </a:r>
            <a:endParaRPr lang="en-US" altLang="zh-CN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9AED6B4-4A4F-4CBB-92AD-C7C34602A709}"/>
              </a:ext>
            </a:extLst>
          </p:cNvPr>
          <p:cNvSpPr/>
          <p:nvPr/>
        </p:nvSpPr>
        <p:spPr>
          <a:xfrm>
            <a:off x="4300586" y="3917585"/>
            <a:ext cx="708214" cy="367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5E697C5C-46BB-4278-9007-34A8D63DD078}"/>
              </a:ext>
            </a:extLst>
          </p:cNvPr>
          <p:cNvSpPr/>
          <p:nvPr/>
        </p:nvSpPr>
        <p:spPr>
          <a:xfrm>
            <a:off x="3119718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E472A15-5575-41FC-8646-FEF928CCF323}"/>
              </a:ext>
            </a:extLst>
          </p:cNvPr>
          <p:cNvSpPr/>
          <p:nvPr/>
        </p:nvSpPr>
        <p:spPr>
          <a:xfrm flipV="1">
            <a:off x="5777292" y="2684930"/>
            <a:ext cx="412376" cy="10847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8AC63B-7057-4180-889B-C706BE49BDC4}"/>
              </a:ext>
            </a:extLst>
          </p:cNvPr>
          <p:cNvSpPr txBox="1"/>
          <p:nvPr/>
        </p:nvSpPr>
        <p:spPr>
          <a:xfrm>
            <a:off x="60708" y="163337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6FB452-2908-4292-A01A-4194B63E18DA}"/>
              </a:ext>
            </a:extLst>
          </p:cNvPr>
          <p:cNvSpPr txBox="1"/>
          <p:nvPr/>
        </p:nvSpPr>
        <p:spPr>
          <a:xfrm>
            <a:off x="60708" y="514549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2E6DED-C6CC-4D97-8D56-A985A5336FF8}"/>
              </a:ext>
            </a:extLst>
          </p:cNvPr>
          <p:cNvSpPr/>
          <p:nvPr/>
        </p:nvSpPr>
        <p:spPr>
          <a:xfrm>
            <a:off x="2310424" y="838183"/>
            <a:ext cx="1990162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中途进入关卡</a:t>
            </a:r>
            <a:endParaRPr lang="en-US" altLang="zh-CN" dirty="0"/>
          </a:p>
          <a:p>
            <a:pPr algn="ctr"/>
            <a:r>
              <a:rPr lang="zh-CN" altLang="en-US" dirty="0"/>
              <a:t>（请求关卡进入）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088ED7-F84E-4C7D-BA81-164B7A45B810}"/>
              </a:ext>
            </a:extLst>
          </p:cNvPr>
          <p:cNvSpPr/>
          <p:nvPr/>
        </p:nvSpPr>
        <p:spPr>
          <a:xfrm>
            <a:off x="28906" y="838183"/>
            <a:ext cx="2281518" cy="67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断网后重连</a:t>
            </a:r>
            <a:endParaRPr lang="en-US" altLang="zh-CN" dirty="0"/>
          </a:p>
          <a:p>
            <a:pPr algn="ctr"/>
            <a:r>
              <a:rPr lang="zh-CN" altLang="en-US" dirty="0"/>
              <a:t>（请求普通登录）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003754-6566-4C52-B29A-E3B4CDDD4E51}"/>
              </a:ext>
            </a:extLst>
          </p:cNvPr>
          <p:cNvSpPr txBox="1"/>
          <p:nvPr/>
        </p:nvSpPr>
        <p:spPr>
          <a:xfrm>
            <a:off x="6998962" y="420873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第一行：处理逻辑名</a:t>
            </a:r>
            <a:endParaRPr lang="en-US" altLang="zh-CN" dirty="0"/>
          </a:p>
          <a:p>
            <a:r>
              <a:rPr lang="zh-CN" altLang="en-US" dirty="0"/>
              <a:t>（第二行）：与后端进行的交互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3C53B-6184-46B5-A406-FC3AE7D787AF}"/>
              </a:ext>
            </a:extLst>
          </p:cNvPr>
          <p:cNvSpPr/>
          <p:nvPr/>
        </p:nvSpPr>
        <p:spPr>
          <a:xfrm>
            <a:off x="250566" y="4601605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 表</a:t>
            </a:r>
            <a:r>
              <a:rPr lang="en-US" altLang="zh-CN" dirty="0">
                <a:solidFill>
                  <a:sysClr val="windowText" lastClr="000000"/>
                </a:solidFill>
              </a:rPr>
              <a:t>(stage)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封面</a:t>
            </a:r>
            <a:r>
              <a:rPr lang="en-US" altLang="zh-CN" dirty="0">
                <a:solidFill>
                  <a:sysClr val="windowText" lastClr="000000"/>
                </a:solidFill>
              </a:rPr>
              <a:t>(cover)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简述</a:t>
            </a:r>
            <a:r>
              <a:rPr lang="en-US" altLang="zh-CN" dirty="0">
                <a:solidFill>
                  <a:sysClr val="windowText" lastClr="000000"/>
                </a:solidFill>
              </a:rPr>
              <a:t>(description)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E1A4A-40C9-4E54-8852-4396DCF996FE}"/>
              </a:ext>
            </a:extLst>
          </p:cNvPr>
          <p:cNvSpPr txBox="1"/>
          <p:nvPr/>
        </p:nvSpPr>
        <p:spPr>
          <a:xfrm>
            <a:off x="4410635" y="4903692"/>
            <a:ext cx="675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注释</a:t>
            </a:r>
            <a:r>
              <a:rPr lang="en-US" altLang="zh-CN" dirty="0"/>
              <a:t>1</a:t>
            </a:r>
            <a:r>
              <a:rPr lang="zh-CN" altLang="en-US" dirty="0"/>
              <a:t>：关卡按钮在世界地图内的布局属于</a:t>
            </a:r>
            <a:r>
              <a:rPr lang="en-US" altLang="zh-CN" dirty="0"/>
              <a:t>UI</a:t>
            </a:r>
            <a:r>
              <a:rPr lang="zh-CN" altLang="en-US" dirty="0"/>
              <a:t>布局，存储在客户端</a:t>
            </a:r>
            <a:endParaRPr lang="en-US" altLang="zh-CN" dirty="0"/>
          </a:p>
          <a:p>
            <a:r>
              <a:rPr lang="zh-CN" altLang="en-US" dirty="0"/>
              <a:t>注释</a:t>
            </a:r>
            <a:r>
              <a:rPr lang="en-US" altLang="zh-CN" dirty="0"/>
              <a:t>2</a:t>
            </a:r>
            <a:r>
              <a:rPr lang="zh-CN" altLang="en-US" dirty="0"/>
              <a:t>：关卡的开放采取一条线形式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69D4C1-80CD-4559-BF01-C68A96C9108B}"/>
              </a:ext>
            </a:extLst>
          </p:cNvPr>
          <p:cNvSpPr/>
          <p:nvPr/>
        </p:nvSpPr>
        <p:spPr>
          <a:xfrm>
            <a:off x="250566" y="5765238"/>
            <a:ext cx="3545974" cy="103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ysClr val="windowText" lastClr="000000"/>
                </a:solidFill>
              </a:rPr>
              <a:t>关卡战绩 表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stage_exploits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是否通关</a:t>
            </a:r>
            <a:r>
              <a:rPr lang="en-US" altLang="zh-CN" dirty="0">
                <a:solidFill>
                  <a:sysClr val="windowText" lastClr="000000"/>
                </a:solidFill>
              </a:rPr>
              <a:t>(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isCleared</a:t>
            </a:r>
            <a:r>
              <a:rPr lang="en-US" altLang="zh-CN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zh-CN" altLang="en-US" dirty="0">
                <a:solidFill>
                  <a:sysClr val="windowText" lastClr="000000"/>
                </a:solidFill>
              </a:rPr>
              <a:t>更多内容待定</a:t>
            </a:r>
            <a:r>
              <a:rPr lang="en-US" altLang="zh-CN" dirty="0">
                <a:solidFill>
                  <a:sysClr val="windowText" lastClr="000000"/>
                </a:solidFill>
              </a:rPr>
              <a:t>...</a:t>
            </a:r>
          </a:p>
          <a:p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箭头: 左 29">
            <a:extLst>
              <a:ext uri="{FF2B5EF4-FFF2-40B4-BE49-F238E27FC236}">
                <a16:creationId xmlns:a16="http://schemas.microsoft.com/office/drawing/2014/main" id="{CFF08E0B-FF50-4390-923F-BDDD8B2AE22A}"/>
              </a:ext>
            </a:extLst>
          </p:cNvPr>
          <p:cNvSpPr/>
          <p:nvPr/>
        </p:nvSpPr>
        <p:spPr>
          <a:xfrm>
            <a:off x="3944681" y="5877686"/>
            <a:ext cx="1304857" cy="6463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FF9CB9-C885-4486-87E7-552D56543865}"/>
              </a:ext>
            </a:extLst>
          </p:cNvPr>
          <p:cNvSpPr txBox="1"/>
          <p:nvPr/>
        </p:nvSpPr>
        <p:spPr>
          <a:xfrm>
            <a:off x="5266129" y="6016185"/>
            <a:ext cx="13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以后再做</a:t>
            </a:r>
          </a:p>
        </p:txBody>
      </p:sp>
    </p:spTree>
    <p:extLst>
      <p:ext uri="{BB962C8B-B14F-4D97-AF65-F5344CB8AC3E}">
        <p14:creationId xmlns:p14="http://schemas.microsoft.com/office/powerpoint/2010/main" val="320632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3B238-8094-4B6F-ADAF-966446F4F7AA}"/>
              </a:ext>
            </a:extLst>
          </p:cNvPr>
          <p:cNvSpPr txBox="1"/>
          <p:nvPr/>
        </p:nvSpPr>
        <p:spPr>
          <a:xfrm>
            <a:off x="179294" y="1972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战斗执行过程（客户端）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4BDE29-6C55-4EB7-873E-873E6FC1E84E}"/>
              </a:ext>
            </a:extLst>
          </p:cNvPr>
          <p:cNvSpPr/>
          <p:nvPr/>
        </p:nvSpPr>
        <p:spPr>
          <a:xfrm>
            <a:off x="1169169" y="1887070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B749-F393-4532-9D2F-3019FDA721C6}"/>
              </a:ext>
            </a:extLst>
          </p:cNvPr>
          <p:cNvSpPr/>
          <p:nvPr/>
        </p:nvSpPr>
        <p:spPr>
          <a:xfrm>
            <a:off x="1984957" y="1887069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355F2E-CDDC-412B-AFC5-4C58D5A9F4EC}"/>
              </a:ext>
            </a:extLst>
          </p:cNvPr>
          <p:cNvSpPr/>
          <p:nvPr/>
        </p:nvSpPr>
        <p:spPr>
          <a:xfrm>
            <a:off x="2800745" y="1887068"/>
            <a:ext cx="627529" cy="627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4E6E64F-D977-4497-8B7F-556FB1C8402E}"/>
              </a:ext>
            </a:extLst>
          </p:cNvPr>
          <p:cNvSpPr/>
          <p:nvPr/>
        </p:nvSpPr>
        <p:spPr>
          <a:xfrm>
            <a:off x="1984957" y="896470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C441E6-70B4-4B86-A3C3-FD9C14508759}"/>
              </a:ext>
            </a:extLst>
          </p:cNvPr>
          <p:cNvSpPr txBox="1"/>
          <p:nvPr/>
        </p:nvSpPr>
        <p:spPr>
          <a:xfrm>
            <a:off x="380275" y="2724396"/>
            <a:ext cx="433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获取敌人单位信息</a:t>
            </a:r>
            <a:endParaRPr lang="en-US" altLang="zh-CN" dirty="0"/>
          </a:p>
          <a:p>
            <a:r>
              <a:rPr lang="zh-CN" altLang="en-US" dirty="0"/>
              <a:t>获取友方单位（自己部署的卡片）信息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A8EE80-75E6-4255-9164-B718DFA5CCB5}"/>
              </a:ext>
            </a:extLst>
          </p:cNvPr>
          <p:cNvGrpSpPr/>
          <p:nvPr/>
        </p:nvGrpSpPr>
        <p:grpSpPr>
          <a:xfrm rot="18769220">
            <a:off x="5396752" y="1336141"/>
            <a:ext cx="1398494" cy="457196"/>
            <a:chOff x="6293224" y="1721227"/>
            <a:chExt cx="1398494" cy="45719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9E83D-C0D9-4BF5-A016-8A4CF60A1FF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0F7456-31B8-4A82-9EDF-7E03E418279E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5B2AC5B-3A25-4254-B66B-8D5482324ECF}"/>
              </a:ext>
            </a:extLst>
          </p:cNvPr>
          <p:cNvGrpSpPr/>
          <p:nvPr/>
        </p:nvGrpSpPr>
        <p:grpSpPr>
          <a:xfrm rot="2830780" flipH="1">
            <a:off x="5552978" y="1336141"/>
            <a:ext cx="1398494" cy="457196"/>
            <a:chOff x="6293224" y="1721227"/>
            <a:chExt cx="1398494" cy="457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CEDFE-D112-4B42-8DE5-EC84B4E14A5C}"/>
                </a:ext>
              </a:extLst>
            </p:cNvPr>
            <p:cNvSpPr/>
            <p:nvPr/>
          </p:nvSpPr>
          <p:spPr>
            <a:xfrm>
              <a:off x="6293224" y="1918447"/>
              <a:ext cx="1398494" cy="627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1146E8-9A61-4EA7-927B-679A3242CDB8}"/>
                </a:ext>
              </a:extLst>
            </p:cNvPr>
            <p:cNvSpPr/>
            <p:nvPr/>
          </p:nvSpPr>
          <p:spPr>
            <a:xfrm rot="5400000">
              <a:off x="6326843" y="1911725"/>
              <a:ext cx="457196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F046A92-54FD-4B7A-B772-C5A128B6E238}"/>
              </a:ext>
            </a:extLst>
          </p:cNvPr>
          <p:cNvSpPr txBox="1"/>
          <p:nvPr/>
        </p:nvSpPr>
        <p:spPr>
          <a:xfrm>
            <a:off x="4854114" y="2724396"/>
            <a:ext cx="3003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运行战斗过程</a:t>
            </a:r>
            <a:endParaRPr lang="en-US" altLang="zh-CN" dirty="0"/>
          </a:p>
          <a:p>
            <a:r>
              <a:rPr lang="zh-CN" altLang="en-US" dirty="0"/>
              <a:t>服务器也同时进行运算，</a:t>
            </a:r>
            <a:endParaRPr lang="en-US" altLang="zh-CN" dirty="0"/>
          </a:p>
          <a:p>
            <a:r>
              <a:rPr lang="zh-CN" altLang="en-US" dirty="0"/>
              <a:t>如果是高峰期可以延迟这个处理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99EF3018-1345-4724-957E-8CC9A81EFF72}"/>
              </a:ext>
            </a:extLst>
          </p:cNvPr>
          <p:cNvSpPr/>
          <p:nvPr/>
        </p:nvSpPr>
        <p:spPr>
          <a:xfrm rot="10800000">
            <a:off x="9767769" y="1517743"/>
            <a:ext cx="627529" cy="735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8892E-61A4-4180-86FD-B73850A65665}"/>
              </a:ext>
            </a:extLst>
          </p:cNvPr>
          <p:cNvSpPr txBox="1"/>
          <p:nvPr/>
        </p:nvSpPr>
        <p:spPr>
          <a:xfrm>
            <a:off x="8579943" y="2678229"/>
            <a:ext cx="300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13D336-B3A6-44BF-9897-352FC2CC1FC4}"/>
              </a:ext>
            </a:extLst>
          </p:cNvPr>
          <p:cNvSpPr txBox="1"/>
          <p:nvPr/>
        </p:nvSpPr>
        <p:spPr>
          <a:xfrm>
            <a:off x="699247" y="45271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513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FC3118FD-3240-458B-AC8F-76D19A5B6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>
            <a:off x="0" y="-1"/>
            <a:ext cx="12192000" cy="68446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9B63596-6FEE-4A0A-91E8-0185264C15AA}"/>
              </a:ext>
            </a:extLst>
          </p:cNvPr>
          <p:cNvSpPr/>
          <p:nvPr/>
        </p:nvSpPr>
        <p:spPr>
          <a:xfrm>
            <a:off x="2698377" y="1027300"/>
            <a:ext cx="1344706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0.453‬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17321-90CA-4AD8-B84D-27B5A388AFE6}"/>
              </a:ext>
            </a:extLst>
          </p:cNvPr>
          <p:cNvSpPr/>
          <p:nvPr/>
        </p:nvSpPr>
        <p:spPr>
          <a:xfrm>
            <a:off x="5531224" y="994562"/>
            <a:ext cx="2026023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‭</a:t>
            </a:r>
            <a:r>
              <a:rPr lang="en-US" altLang="zh-CN" dirty="0"/>
              <a:t>0.166‬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8BBF0A-CBB8-4C89-B3C3-E6A2D304E8EF}"/>
              </a:ext>
            </a:extLst>
          </p:cNvPr>
          <p:cNvSpPr/>
          <p:nvPr/>
        </p:nvSpPr>
        <p:spPr>
          <a:xfrm>
            <a:off x="7557247" y="878541"/>
            <a:ext cx="242047" cy="23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EA62AD-3A35-4FAA-91D8-FB743B48C1A3}"/>
              </a:ext>
            </a:extLst>
          </p:cNvPr>
          <p:cNvSpPr/>
          <p:nvPr/>
        </p:nvSpPr>
        <p:spPr>
          <a:xfrm>
            <a:off x="-1" y="175072"/>
            <a:ext cx="12191999" cy="206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33.87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8E7FBE-060E-4DA4-8120-87219017BEFA}"/>
              </a:ext>
            </a:extLst>
          </p:cNvPr>
          <p:cNvSpPr/>
          <p:nvPr/>
        </p:nvSpPr>
        <p:spPr>
          <a:xfrm>
            <a:off x="528918" y="961362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CCC75D-14F8-4E28-B9B8-03FE37B08ACA}"/>
              </a:ext>
            </a:extLst>
          </p:cNvPr>
          <p:cNvSpPr/>
          <p:nvPr/>
        </p:nvSpPr>
        <p:spPr>
          <a:xfrm>
            <a:off x="0" y="1310987"/>
            <a:ext cx="528918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98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截图里有图片&#10;&#10;描述已自动生成">
            <a:extLst>
              <a:ext uri="{FF2B5EF4-FFF2-40B4-BE49-F238E27FC236}">
                <a16:creationId xmlns:a16="http://schemas.microsoft.com/office/drawing/2014/main" id="{F4F11351-A87E-4B4F-9C50-A2464B439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t="20509" r="26030" b="16437"/>
          <a:stretch/>
        </p:blipFill>
        <p:spPr>
          <a:xfrm flipH="1">
            <a:off x="0" y="-1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监控, 电脑, 游戏机&#10;&#10;描述已自动生成">
            <a:extLst>
              <a:ext uri="{FF2B5EF4-FFF2-40B4-BE49-F238E27FC236}">
                <a16:creationId xmlns:a16="http://schemas.microsoft.com/office/drawing/2014/main" id="{231AC250-AAC0-484F-865D-8835308D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1276350"/>
            <a:ext cx="76485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建筑, 标志, 女人, 桌子&#10;&#10;描述已自动生成">
            <a:extLst>
              <a:ext uri="{FF2B5EF4-FFF2-40B4-BE49-F238E27FC236}">
                <a16:creationId xmlns:a16="http://schemas.microsoft.com/office/drawing/2014/main" id="{CB0A8B37-1C0B-49DB-B364-857E70811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92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9E1837-D7C2-4B89-939F-0361BE328748}"/>
              </a:ext>
            </a:extLst>
          </p:cNvPr>
          <p:cNvSpPr/>
          <p:nvPr/>
        </p:nvSpPr>
        <p:spPr>
          <a:xfrm>
            <a:off x="89647" y="0"/>
            <a:ext cx="367553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19.04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80C2C1-6342-49E0-B7D7-248E07E22FF6}"/>
              </a:ext>
            </a:extLst>
          </p:cNvPr>
          <p:cNvSpPr/>
          <p:nvPr/>
        </p:nvSpPr>
        <p:spPr>
          <a:xfrm>
            <a:off x="2689410" y="403413"/>
            <a:ext cx="519955" cy="5378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0.078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B932AE-DBBB-4E35-82B4-A889FE6DF4A2}"/>
              </a:ext>
            </a:extLst>
          </p:cNvPr>
          <p:cNvSpPr/>
          <p:nvPr/>
        </p:nvSpPr>
        <p:spPr>
          <a:xfrm>
            <a:off x="3505199" y="0"/>
            <a:ext cx="519955" cy="28687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0.419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B1B2-63A1-4797-9B46-CE0C1C8160ED}"/>
              </a:ext>
            </a:extLst>
          </p:cNvPr>
          <p:cNvSpPr/>
          <p:nvPr/>
        </p:nvSpPr>
        <p:spPr>
          <a:xfrm>
            <a:off x="4464423" y="2868706"/>
            <a:ext cx="519955" cy="6633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0.097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33C7-2567-4AE7-98E1-91E8B0D8871F}"/>
              </a:ext>
            </a:extLst>
          </p:cNvPr>
          <p:cNvSpPr/>
          <p:nvPr/>
        </p:nvSpPr>
        <p:spPr>
          <a:xfrm>
            <a:off x="5163669" y="3532094"/>
            <a:ext cx="519955" cy="2241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6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267C7D-D01A-4F90-8F7F-966206C34F31}"/>
              </a:ext>
            </a:extLst>
          </p:cNvPr>
          <p:cNvSpPr txBox="1"/>
          <p:nvPr/>
        </p:nvSpPr>
        <p:spPr>
          <a:xfrm>
            <a:off x="62753" y="1210235"/>
            <a:ext cx="9251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</a:t>
            </a:r>
            <a:r>
              <a:rPr lang="zh-CN" altLang="en-US" dirty="0"/>
              <a:t>客户端</a:t>
            </a:r>
            <a:r>
              <a:rPr lang="en-US" altLang="zh-CN" dirty="0"/>
              <a:t>UI</a:t>
            </a:r>
            <a:r>
              <a:rPr lang="zh-CN" altLang="en-US" dirty="0"/>
              <a:t>制作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网络端的战斗运算移植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补充数据库实体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离线版卡牌数据做成</a:t>
            </a:r>
            <a:r>
              <a:rPr lang="en-US" altLang="zh-CN" dirty="0" err="1"/>
              <a:t>sql</a:t>
            </a:r>
            <a:r>
              <a:rPr lang="zh-CN" altLang="en-US" dirty="0"/>
              <a:t>脚本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高并发性与弹性的对策研究（需与助教沟通，以手游的角度思考）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992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476B6D5-0E24-40AC-B71F-0A89EA85178C}"/>
              </a:ext>
            </a:extLst>
          </p:cNvPr>
          <p:cNvSpPr/>
          <p:nvPr/>
        </p:nvSpPr>
        <p:spPr>
          <a:xfrm>
            <a:off x="4198070" y="1244338"/>
            <a:ext cx="4044087" cy="6221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84481A-B7E9-49C9-BDE4-145B49258087}"/>
              </a:ext>
            </a:extLst>
          </p:cNvPr>
          <p:cNvSpPr/>
          <p:nvPr/>
        </p:nvSpPr>
        <p:spPr>
          <a:xfrm>
            <a:off x="4198070" y="2045616"/>
            <a:ext cx="4044087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主菜单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02BB5E-8066-44FC-8345-A82C68C75D52}"/>
              </a:ext>
            </a:extLst>
          </p:cNvPr>
          <p:cNvSpPr/>
          <p:nvPr/>
        </p:nvSpPr>
        <p:spPr>
          <a:xfrm>
            <a:off x="2472965" y="2045616"/>
            <a:ext cx="122391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公告详情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97F90-C34B-49E4-A12E-D350D012C389}"/>
              </a:ext>
            </a:extLst>
          </p:cNvPr>
          <p:cNvSpPr/>
          <p:nvPr/>
        </p:nvSpPr>
        <p:spPr>
          <a:xfrm>
            <a:off x="8656948" y="2045616"/>
            <a:ext cx="1706252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48D86F-0504-4EA0-A75A-8419DF6D6F93}"/>
              </a:ext>
            </a:extLst>
          </p:cNvPr>
          <p:cNvSpPr/>
          <p:nvPr/>
        </p:nvSpPr>
        <p:spPr>
          <a:xfrm>
            <a:off x="8712283" y="1414021"/>
            <a:ext cx="1432874" cy="53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好友列表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F4E57F-79A4-497A-8285-5987A1669918}"/>
              </a:ext>
            </a:extLst>
          </p:cNvPr>
          <p:cNvSpPr/>
          <p:nvPr/>
        </p:nvSpPr>
        <p:spPr>
          <a:xfrm>
            <a:off x="1822515" y="2818614"/>
            <a:ext cx="1706252" cy="53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0D4567-3C64-4918-A9E3-D6EC33E6CE6B}"/>
              </a:ext>
            </a:extLst>
          </p:cNvPr>
          <p:cNvSpPr/>
          <p:nvPr/>
        </p:nvSpPr>
        <p:spPr>
          <a:xfrm>
            <a:off x="4264058" y="2818614"/>
            <a:ext cx="1706252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1CE295-F32C-4FC5-810B-60ADE2889CC4}"/>
              </a:ext>
            </a:extLst>
          </p:cNvPr>
          <p:cNvSpPr/>
          <p:nvPr/>
        </p:nvSpPr>
        <p:spPr>
          <a:xfrm>
            <a:off x="6130565" y="2818613"/>
            <a:ext cx="2102178" cy="999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背包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48188DA-92C6-4B47-988B-0C89278E3FD1}"/>
              </a:ext>
            </a:extLst>
          </p:cNvPr>
          <p:cNvSpPr/>
          <p:nvPr/>
        </p:nvSpPr>
        <p:spPr>
          <a:xfrm>
            <a:off x="8949179" y="2818614"/>
            <a:ext cx="1809947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F152AD-2486-4E56-8B2C-BA44C48A19AD}"/>
              </a:ext>
            </a:extLst>
          </p:cNvPr>
          <p:cNvSpPr/>
          <p:nvPr/>
        </p:nvSpPr>
        <p:spPr>
          <a:xfrm>
            <a:off x="1162639" y="3780148"/>
            <a:ext cx="961534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6EA0834-9B78-4298-A468-D463B592A489}"/>
              </a:ext>
            </a:extLst>
          </p:cNvPr>
          <p:cNvSpPr/>
          <p:nvPr/>
        </p:nvSpPr>
        <p:spPr>
          <a:xfrm>
            <a:off x="2340990" y="3780148"/>
            <a:ext cx="857839" cy="53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每日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731F4A-10ED-4978-869D-78690B8E2F47}"/>
              </a:ext>
            </a:extLst>
          </p:cNvPr>
          <p:cNvSpPr/>
          <p:nvPr/>
        </p:nvSpPr>
        <p:spPr>
          <a:xfrm>
            <a:off x="3396792" y="3780148"/>
            <a:ext cx="80127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CAEAA3-8F18-477A-9335-260E6CF7B2CD}"/>
              </a:ext>
            </a:extLst>
          </p:cNvPr>
          <p:cNvSpPr/>
          <p:nvPr/>
        </p:nvSpPr>
        <p:spPr>
          <a:xfrm>
            <a:off x="974103" y="4666268"/>
            <a:ext cx="3289955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战前准备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8F774E-9522-41EC-9E8E-46F8820AA624}"/>
              </a:ext>
            </a:extLst>
          </p:cNvPr>
          <p:cNvSpPr/>
          <p:nvPr/>
        </p:nvSpPr>
        <p:spPr>
          <a:xfrm>
            <a:off x="974103" y="5627802"/>
            <a:ext cx="3289955" cy="4901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9BBDD-8BC2-4AAC-9396-89C660185AE9}"/>
              </a:ext>
            </a:extLst>
          </p:cNvPr>
          <p:cNvSpPr/>
          <p:nvPr/>
        </p:nvSpPr>
        <p:spPr>
          <a:xfrm>
            <a:off x="4339472" y="3780148"/>
            <a:ext cx="641023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抽卡界面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85DB80-40EA-46FE-B187-1BF10D747ABD}"/>
              </a:ext>
            </a:extLst>
          </p:cNvPr>
          <p:cNvSpPr/>
          <p:nvPr/>
        </p:nvSpPr>
        <p:spPr>
          <a:xfrm>
            <a:off x="5093616" y="3780148"/>
            <a:ext cx="678731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购买界面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7F39CF8-120C-4587-8ACE-885FE4A94937}"/>
              </a:ext>
            </a:extLst>
          </p:cNvPr>
          <p:cNvSpPr/>
          <p:nvPr/>
        </p:nvSpPr>
        <p:spPr>
          <a:xfrm>
            <a:off x="4339472" y="4666268"/>
            <a:ext cx="641023" cy="60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抽卡结果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2F44ED-94A8-47B6-B1E1-A0D3CE721D10}"/>
              </a:ext>
            </a:extLst>
          </p:cNvPr>
          <p:cNvSpPr/>
          <p:nvPr/>
        </p:nvSpPr>
        <p:spPr>
          <a:xfrm>
            <a:off x="6149419" y="3139124"/>
            <a:ext cx="367646" cy="11123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图鉴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3A9E70-3A9A-4714-835C-2302822F549C}"/>
              </a:ext>
            </a:extLst>
          </p:cNvPr>
          <p:cNvSpPr/>
          <p:nvPr/>
        </p:nvSpPr>
        <p:spPr>
          <a:xfrm>
            <a:off x="7120380" y="3154106"/>
            <a:ext cx="358219" cy="120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角色仓库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66729C-588F-4745-AAA8-DD1FA6A555B1}"/>
              </a:ext>
            </a:extLst>
          </p:cNvPr>
          <p:cNvSpPr/>
          <p:nvPr/>
        </p:nvSpPr>
        <p:spPr>
          <a:xfrm>
            <a:off x="7554011" y="3148550"/>
            <a:ext cx="678718" cy="53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道具仓库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C813AD-4D44-4FDE-8ADE-80DCDF41D5B1}"/>
              </a:ext>
            </a:extLst>
          </p:cNvPr>
          <p:cNvSpPr/>
          <p:nvPr/>
        </p:nvSpPr>
        <p:spPr>
          <a:xfrm>
            <a:off x="6733893" y="5279010"/>
            <a:ext cx="735291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角色详情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5D9571-6C3F-4A5C-A5F6-77DDA419C73F}"/>
              </a:ext>
            </a:extLst>
          </p:cNvPr>
          <p:cNvSpPr/>
          <p:nvPr/>
        </p:nvSpPr>
        <p:spPr>
          <a:xfrm>
            <a:off x="7563439" y="4317476"/>
            <a:ext cx="669303" cy="603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道具详情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32A2F5-15B4-4388-9040-9D47E5F32F91}"/>
              </a:ext>
            </a:extLst>
          </p:cNvPr>
          <p:cNvSpPr/>
          <p:nvPr/>
        </p:nvSpPr>
        <p:spPr>
          <a:xfrm>
            <a:off x="8949179" y="3619893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任务说明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4E1E32-A353-4B7C-9C15-30931E8E3A53}"/>
              </a:ext>
            </a:extLst>
          </p:cNvPr>
          <p:cNvSpPr/>
          <p:nvPr/>
        </p:nvSpPr>
        <p:spPr>
          <a:xfrm>
            <a:off x="8949179" y="4487159"/>
            <a:ext cx="1809947" cy="697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任务完成引导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E2F6B48-BE7C-4C52-83A4-361A087A84E6}"/>
              </a:ext>
            </a:extLst>
          </p:cNvPr>
          <p:cNvCxnSpPr/>
          <p:nvPr/>
        </p:nvCxnSpPr>
        <p:spPr>
          <a:xfrm>
            <a:off x="6064577" y="1866507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5A6B68-C5A5-428A-A636-48D022E90B72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3696877" y="2314280"/>
            <a:ext cx="501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899EA30-13BF-4F9B-B0B0-441C26BFB6D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8242157" y="2314280"/>
            <a:ext cx="414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C87AA4D-FF90-4DBE-BB05-92EF6BC8F554}"/>
              </a:ext>
            </a:extLst>
          </p:cNvPr>
          <p:cNvCxnSpPr>
            <a:stCxn id="9" idx="2"/>
          </p:cNvCxnSpPr>
          <p:nvPr/>
        </p:nvCxnSpPr>
        <p:spPr>
          <a:xfrm>
            <a:off x="6220114" y="2582944"/>
            <a:ext cx="4719" cy="1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47D6F79-77C9-4858-A55D-A897874EBF21}"/>
              </a:ext>
            </a:extLst>
          </p:cNvPr>
          <p:cNvCxnSpPr>
            <a:cxnSpLocks/>
          </p:cNvCxnSpPr>
          <p:nvPr/>
        </p:nvCxnSpPr>
        <p:spPr>
          <a:xfrm flipH="1">
            <a:off x="2755769" y="2714920"/>
            <a:ext cx="34643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025B4A-8159-425C-B910-B0D3A5B6A6DA}"/>
              </a:ext>
            </a:extLst>
          </p:cNvPr>
          <p:cNvCxnSpPr>
            <a:cxnSpLocks/>
          </p:cNvCxnSpPr>
          <p:nvPr/>
        </p:nvCxnSpPr>
        <p:spPr>
          <a:xfrm>
            <a:off x="6220114" y="2714920"/>
            <a:ext cx="3464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0D4C726-E418-4E2A-A932-5CD5EF380180}"/>
              </a:ext>
            </a:extLst>
          </p:cNvPr>
          <p:cNvCxnSpPr>
            <a:endCxn id="13" idx="0"/>
          </p:cNvCxnSpPr>
          <p:nvPr/>
        </p:nvCxnSpPr>
        <p:spPr>
          <a:xfrm flipH="1">
            <a:off x="2675641" y="2714920"/>
            <a:ext cx="80128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406E3F0-6A98-4797-B5C4-148ABA03283F}"/>
              </a:ext>
            </a:extLst>
          </p:cNvPr>
          <p:cNvCxnSpPr>
            <a:endCxn id="14" idx="0"/>
          </p:cNvCxnSpPr>
          <p:nvPr/>
        </p:nvCxnSpPr>
        <p:spPr>
          <a:xfrm flipH="1">
            <a:off x="5117184" y="2714920"/>
            <a:ext cx="471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1EC049E-D7F4-4935-A860-F708E94DA30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81654" y="2714920"/>
            <a:ext cx="259238" cy="10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3112A11-8FF4-4A36-99B5-13C34030E4E5}"/>
              </a:ext>
            </a:extLst>
          </p:cNvPr>
          <p:cNvCxnSpPr>
            <a:endCxn id="16" idx="0"/>
          </p:cNvCxnSpPr>
          <p:nvPr/>
        </p:nvCxnSpPr>
        <p:spPr>
          <a:xfrm>
            <a:off x="9684470" y="2714920"/>
            <a:ext cx="169683" cy="10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CE297BC-6987-4333-94A5-54F6D02F50C9}"/>
              </a:ext>
            </a:extLst>
          </p:cNvPr>
          <p:cNvCxnSpPr>
            <a:cxnSpLocks/>
          </p:cNvCxnSpPr>
          <p:nvPr/>
        </p:nvCxnSpPr>
        <p:spPr>
          <a:xfrm flipH="1">
            <a:off x="1982771" y="3355942"/>
            <a:ext cx="35821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30049ED-DD26-4DC4-9307-9B9C002753B5}"/>
              </a:ext>
            </a:extLst>
          </p:cNvPr>
          <p:cNvCxnSpPr/>
          <p:nvPr/>
        </p:nvCxnSpPr>
        <p:spPr>
          <a:xfrm>
            <a:off x="2773051" y="3333215"/>
            <a:ext cx="0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D83BAD4-348D-4905-BC14-6D3014E35CFB}"/>
              </a:ext>
            </a:extLst>
          </p:cNvPr>
          <p:cNvCxnSpPr>
            <a:endCxn id="19" idx="0"/>
          </p:cNvCxnSpPr>
          <p:nvPr/>
        </p:nvCxnSpPr>
        <p:spPr>
          <a:xfrm>
            <a:off x="3396792" y="3355942"/>
            <a:ext cx="400639" cy="42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CCB1B6A-8A58-4906-B13B-E0ABF3A5675E}"/>
              </a:ext>
            </a:extLst>
          </p:cNvPr>
          <p:cNvCxnSpPr>
            <a:cxnSpLocks/>
          </p:cNvCxnSpPr>
          <p:nvPr/>
        </p:nvCxnSpPr>
        <p:spPr>
          <a:xfrm>
            <a:off x="1775376" y="4308049"/>
            <a:ext cx="249822" cy="36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CA403E3-D2A7-44A6-BF7E-6E7EF72025B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769910" y="4317476"/>
            <a:ext cx="0" cy="29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759C46C-2F6F-4A71-86F9-F34CA5E85144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443927" y="4317476"/>
            <a:ext cx="353504" cy="34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B0E63C-B9B0-42AC-B03B-1155E027F3A4}"/>
              </a:ext>
            </a:extLst>
          </p:cNvPr>
          <p:cNvCxnSpPr/>
          <p:nvPr/>
        </p:nvCxnSpPr>
        <p:spPr>
          <a:xfrm>
            <a:off x="2769910" y="5269583"/>
            <a:ext cx="0" cy="358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E387EB4-B8C5-4390-A196-CD614ECDE204}"/>
              </a:ext>
            </a:extLst>
          </p:cNvPr>
          <p:cNvCxnSpPr/>
          <p:nvPr/>
        </p:nvCxnSpPr>
        <p:spPr>
          <a:xfrm>
            <a:off x="3797431" y="5269583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ED988F5-0AD8-404B-98E6-20040C4AC5E1}"/>
              </a:ext>
            </a:extLst>
          </p:cNvPr>
          <p:cNvCxnSpPr/>
          <p:nvPr/>
        </p:nvCxnSpPr>
        <p:spPr>
          <a:xfrm>
            <a:off x="3797431" y="5533534"/>
            <a:ext cx="25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91A135B4-CE13-4D00-BAA0-EFB667707461}"/>
              </a:ext>
            </a:extLst>
          </p:cNvPr>
          <p:cNvSpPr/>
          <p:nvPr/>
        </p:nvSpPr>
        <p:spPr>
          <a:xfrm>
            <a:off x="6601911" y="3148553"/>
            <a:ext cx="386486" cy="131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角色编队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1BF67F-9B15-45D5-AAF2-F120268A811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6378818" y="4458879"/>
            <a:ext cx="416336" cy="107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D20FBA90-92F8-4078-83CE-37109BCED3B7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7893370" y="3685878"/>
            <a:ext cx="4721" cy="63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92EC65CB-0AA1-4BD4-A679-8EF1A163C24C}"/>
              </a:ext>
            </a:extLst>
          </p:cNvPr>
          <p:cNvCxnSpPr>
            <a:stCxn id="25" idx="0"/>
          </p:cNvCxnSpPr>
          <p:nvPr/>
        </p:nvCxnSpPr>
        <p:spPr>
          <a:xfrm flipV="1">
            <a:off x="6333242" y="2941161"/>
            <a:ext cx="183823" cy="1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29BDF18-EC4B-404B-9532-607CA0B091FE}"/>
              </a:ext>
            </a:extLst>
          </p:cNvPr>
          <p:cNvCxnSpPr>
            <a:cxnSpLocks/>
          </p:cNvCxnSpPr>
          <p:nvPr/>
        </p:nvCxnSpPr>
        <p:spPr>
          <a:xfrm>
            <a:off x="4612849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7AB3051-1082-4E50-8F49-E695DF73D040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659984" y="4317476"/>
            <a:ext cx="0" cy="34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C9711D-DFD3-470B-A7BC-946220AA68F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32982" y="3346514"/>
            <a:ext cx="0" cy="43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6F7C52C-FE48-440B-9AE2-D4BDAB5EE3F4}"/>
              </a:ext>
            </a:extLst>
          </p:cNvPr>
          <p:cNvCxnSpPr>
            <a:cxnSpLocks/>
          </p:cNvCxnSpPr>
          <p:nvPr/>
        </p:nvCxnSpPr>
        <p:spPr>
          <a:xfrm>
            <a:off x="10099249" y="3355942"/>
            <a:ext cx="0" cy="263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276F89E-9DC9-42FE-BD88-40BC9DEEE4EF}"/>
              </a:ext>
            </a:extLst>
          </p:cNvPr>
          <p:cNvCxnSpPr/>
          <p:nvPr/>
        </p:nvCxnSpPr>
        <p:spPr>
          <a:xfrm>
            <a:off x="10099249" y="4317476"/>
            <a:ext cx="0" cy="245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BAD797A-757D-438B-9072-B4EAB65F50C0}"/>
              </a:ext>
            </a:extLst>
          </p:cNvPr>
          <p:cNvCxnSpPr/>
          <p:nvPr/>
        </p:nvCxnSpPr>
        <p:spPr>
          <a:xfrm>
            <a:off x="5706359" y="3214538"/>
            <a:ext cx="452486" cy="81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4D652AD-B215-487D-A9A0-BCBD851263F0}"/>
              </a:ext>
            </a:extLst>
          </p:cNvPr>
          <p:cNvCxnSpPr>
            <a:stCxn id="24" idx="3"/>
          </p:cNvCxnSpPr>
          <p:nvPr/>
        </p:nvCxnSpPr>
        <p:spPr>
          <a:xfrm flipV="1">
            <a:off x="4980495" y="4260913"/>
            <a:ext cx="1150070" cy="707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4CF6BC8-E006-46E1-B273-B52E09C90B2F}"/>
              </a:ext>
            </a:extLst>
          </p:cNvPr>
          <p:cNvCxnSpPr>
            <a:stCxn id="74" idx="2"/>
            <a:endCxn id="28" idx="0"/>
          </p:cNvCxnSpPr>
          <p:nvPr/>
        </p:nvCxnSpPr>
        <p:spPr>
          <a:xfrm>
            <a:off x="6795154" y="4458879"/>
            <a:ext cx="306385" cy="820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79A9CF9-7952-43BF-9B23-1194E60BD4A5}"/>
              </a:ext>
            </a:extLst>
          </p:cNvPr>
          <p:cNvCxnSpPr>
            <a:stCxn id="26" idx="2"/>
          </p:cNvCxnSpPr>
          <p:nvPr/>
        </p:nvCxnSpPr>
        <p:spPr>
          <a:xfrm flipH="1">
            <a:off x="7095255" y="4360737"/>
            <a:ext cx="204235" cy="83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B4E8B7-B25E-4300-AAD8-CA9028AA3808}"/>
              </a:ext>
            </a:extLst>
          </p:cNvPr>
          <p:cNvSpPr txBox="1"/>
          <p:nvPr/>
        </p:nvSpPr>
        <p:spPr>
          <a:xfrm>
            <a:off x="9954864" y="562780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712DB18-AC90-439A-A706-795F1C9ADD26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8242157" y="1682685"/>
            <a:ext cx="470126" cy="6315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3D56C660-F49E-4647-B646-4B40319E89B5}"/>
              </a:ext>
            </a:extLst>
          </p:cNvPr>
          <p:cNvCxnSpPr>
            <a:stCxn id="21" idx="1"/>
            <a:endCxn id="13" idx="1"/>
          </p:cNvCxnSpPr>
          <p:nvPr/>
        </p:nvCxnSpPr>
        <p:spPr>
          <a:xfrm rot="10800000" flipH="1">
            <a:off x="974103" y="3087279"/>
            <a:ext cx="848412" cy="2785621"/>
          </a:xfrm>
          <a:prstGeom prst="bentConnector3">
            <a:avLst>
              <a:gd name="adj1" fmla="val -26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16E3ABC-A917-48C8-8004-099F8E46484D}"/>
              </a:ext>
            </a:extLst>
          </p:cNvPr>
          <p:cNvCxnSpPr>
            <a:endCxn id="118" idx="0"/>
          </p:cNvCxnSpPr>
          <p:nvPr/>
        </p:nvCxnSpPr>
        <p:spPr>
          <a:xfrm>
            <a:off x="10097692" y="5184742"/>
            <a:ext cx="0" cy="44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2A6B38E-8604-489C-AD6F-8E625785D762}"/>
              </a:ext>
            </a:extLst>
          </p:cNvPr>
          <p:cNvCxnSpPr>
            <a:stCxn id="10" idx="1"/>
          </p:cNvCxnSpPr>
          <p:nvPr/>
        </p:nvCxnSpPr>
        <p:spPr>
          <a:xfrm flipH="1">
            <a:off x="1982771" y="2314280"/>
            <a:ext cx="490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E619702-F22B-46A7-B4D6-B915D6103DF8}"/>
              </a:ext>
            </a:extLst>
          </p:cNvPr>
          <p:cNvSpPr txBox="1"/>
          <p:nvPr/>
        </p:nvSpPr>
        <p:spPr>
          <a:xfrm>
            <a:off x="1704969" y="213028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168159C-5CAB-4EC6-8362-F2ECF0D9DB9F}"/>
              </a:ext>
            </a:extLst>
          </p:cNvPr>
          <p:cNvSpPr txBox="1"/>
          <p:nvPr/>
        </p:nvSpPr>
        <p:spPr>
          <a:xfrm>
            <a:off x="203588" y="88038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?</a:t>
            </a:r>
            <a:r>
              <a:rPr lang="zh-CN" altLang="en-US" dirty="0"/>
              <a:t>：自由跳转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5CEA376-C42C-4F28-81E5-3AACDEC1E711}"/>
              </a:ext>
            </a:extLst>
          </p:cNvPr>
          <p:cNvSpPr txBox="1"/>
          <p:nvPr/>
        </p:nvSpPr>
        <p:spPr>
          <a:xfrm>
            <a:off x="164256" y="172661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客户端</a:t>
            </a:r>
            <a:r>
              <a:rPr lang="en-US" altLang="zh-CN" sz="2400" dirty="0"/>
              <a:t>UI</a:t>
            </a:r>
            <a:r>
              <a:rPr lang="zh-CN" altLang="en-US" sz="2400" dirty="0"/>
              <a:t>跳转流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399749D-E2DA-4653-B2BC-3E4D6696E08F}"/>
              </a:ext>
            </a:extLst>
          </p:cNvPr>
          <p:cNvSpPr/>
          <p:nvPr/>
        </p:nvSpPr>
        <p:spPr>
          <a:xfrm>
            <a:off x="203588" y="1414021"/>
            <a:ext cx="352593" cy="235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544EEEA2-3E73-4E0C-A9C2-8D6C8270FC1F}"/>
              </a:ext>
            </a:extLst>
          </p:cNvPr>
          <p:cNvSpPr/>
          <p:nvPr/>
        </p:nvSpPr>
        <p:spPr>
          <a:xfrm>
            <a:off x="203588" y="1731454"/>
            <a:ext cx="352593" cy="23567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47A6B2F-43FF-4387-A83A-B1EDD35018DA}"/>
              </a:ext>
            </a:extLst>
          </p:cNvPr>
          <p:cNvSpPr/>
          <p:nvPr/>
        </p:nvSpPr>
        <p:spPr>
          <a:xfrm>
            <a:off x="203588" y="2045616"/>
            <a:ext cx="352593" cy="2356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62E8947-D259-44E2-A934-176416329F7B}"/>
              </a:ext>
            </a:extLst>
          </p:cNvPr>
          <p:cNvSpPr txBox="1"/>
          <p:nvPr/>
        </p:nvSpPr>
        <p:spPr>
          <a:xfrm>
            <a:off x="600331" y="137445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</a:t>
            </a:r>
            <a:endParaRPr lang="en-US" altLang="zh-CN" dirty="0"/>
          </a:p>
          <a:p>
            <a:r>
              <a:rPr lang="zh-CN" altLang="en-US" dirty="0"/>
              <a:t>稍后</a:t>
            </a:r>
            <a:endParaRPr lang="en-US" altLang="zh-CN" dirty="0"/>
          </a:p>
          <a:p>
            <a:r>
              <a:rPr lang="zh-CN" altLang="en-US" dirty="0"/>
              <a:t>最后</a:t>
            </a:r>
          </a:p>
        </p:txBody>
      </p:sp>
    </p:spTree>
    <p:extLst>
      <p:ext uri="{BB962C8B-B14F-4D97-AF65-F5344CB8AC3E}">
        <p14:creationId xmlns:p14="http://schemas.microsoft.com/office/powerpoint/2010/main" val="1522617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4860B2-9097-435C-98C1-0EDEFA8B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36" y="234656"/>
            <a:ext cx="7018525" cy="666836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DE8B9A-64E0-4A46-8E4F-A9100AE6BC4B}"/>
              </a:ext>
            </a:extLst>
          </p:cNvPr>
          <p:cNvSpPr/>
          <p:nvPr/>
        </p:nvSpPr>
        <p:spPr>
          <a:xfrm>
            <a:off x="2614555" y="3541059"/>
            <a:ext cx="1883888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dirty="0">
                <a:solidFill>
                  <a:srgbClr val="FF0000"/>
                </a:solidFill>
              </a:rPr>
              <a:t>UI&amp;</a:t>
            </a:r>
            <a:r>
              <a:rPr lang="zh-CN" altLang="en-US" sz="3200" dirty="0">
                <a:solidFill>
                  <a:srgbClr val="FF0000"/>
                </a:solidFill>
              </a:rPr>
              <a:t>跳转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E21DE1-7754-418D-88B8-504475240DEE}"/>
              </a:ext>
            </a:extLst>
          </p:cNvPr>
          <p:cNvSpPr/>
          <p:nvPr/>
        </p:nvSpPr>
        <p:spPr>
          <a:xfrm>
            <a:off x="4643041" y="3541059"/>
            <a:ext cx="801989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>
                <a:solidFill>
                  <a:srgbClr val="FF0000"/>
                </a:solidFill>
              </a:rPr>
              <a:t>最终移植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8142C9-027A-4D7B-8EDC-40AE4CEAFF68}"/>
              </a:ext>
            </a:extLst>
          </p:cNvPr>
          <p:cNvSpPr/>
          <p:nvPr/>
        </p:nvSpPr>
        <p:spPr>
          <a:xfrm>
            <a:off x="5589628" y="3541059"/>
            <a:ext cx="1562642" cy="968188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单元测试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CD9C80-7D39-4FA7-972C-8383A3B38E9C}"/>
              </a:ext>
            </a:extLst>
          </p:cNvPr>
          <p:cNvSpPr/>
          <p:nvPr/>
        </p:nvSpPr>
        <p:spPr>
          <a:xfrm>
            <a:off x="2614555" y="4541659"/>
            <a:ext cx="1883888" cy="690217"/>
          </a:xfrm>
          <a:prstGeom prst="rect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>
                <a:solidFill>
                  <a:srgbClr val="FF0000"/>
                </a:solidFill>
              </a:rPr>
              <a:t>aws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0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2ECB12-14B0-4FAC-A015-6A0E6F23673E}"/>
              </a:ext>
            </a:extLst>
          </p:cNvPr>
          <p:cNvSpPr/>
          <p:nvPr/>
        </p:nvSpPr>
        <p:spPr>
          <a:xfrm>
            <a:off x="555813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“奖励</a:t>
            </a:r>
            <a:r>
              <a:rPr lang="en-US" altLang="zh-CN" sz="2400" dirty="0"/>
              <a:t>"</a:t>
            </a:r>
            <a:r>
              <a:rPr lang="zh-CN" altLang="en-US" sz="2400" dirty="0"/>
              <a:t>表的制作</a:t>
            </a:r>
            <a:endParaRPr lang="en-US" altLang="zh-CN" sz="2400" dirty="0"/>
          </a:p>
          <a:p>
            <a:pPr algn="ctr"/>
            <a:r>
              <a:rPr lang="en-US" altLang="zh-CN" sz="2400" dirty="0"/>
              <a:t>EXP+</a:t>
            </a:r>
            <a:r>
              <a:rPr lang="zh-CN" altLang="en-US" sz="2400" dirty="0"/>
              <a:t>掉落物</a:t>
            </a:r>
            <a:r>
              <a:rPr lang="en-US" altLang="zh-CN" sz="2400" dirty="0"/>
              <a:t>+</a:t>
            </a:r>
            <a:r>
              <a:rPr lang="zh-CN" altLang="en-US" sz="2400" dirty="0"/>
              <a:t>获取时间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199BCF-4810-401B-96FF-AEF0BBFD52AB}"/>
              </a:ext>
            </a:extLst>
          </p:cNvPr>
          <p:cNvSpPr/>
          <p:nvPr/>
        </p:nvSpPr>
        <p:spPr>
          <a:xfrm>
            <a:off x="555813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运维端对奖励的设定（</a:t>
            </a:r>
            <a:r>
              <a:rPr lang="en-US" altLang="zh-CN" sz="2400" dirty="0"/>
              <a:t>EXP+</a:t>
            </a:r>
            <a:r>
              <a:rPr lang="zh-CN" altLang="en-US" sz="2400" dirty="0"/>
              <a:t>特别掉落物）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B25B5B-7553-4250-BA8B-EDB605ACC59D}"/>
              </a:ext>
            </a:extLst>
          </p:cNvPr>
          <p:cNvSpPr/>
          <p:nvPr/>
        </p:nvSpPr>
        <p:spPr>
          <a:xfrm>
            <a:off x="555813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卡牌增加</a:t>
            </a:r>
            <a:r>
              <a:rPr lang="en-US" altLang="zh-CN" sz="2400" dirty="0" err="1"/>
              <a:t>Lv+EXP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2C44CB-C5E8-47FE-BB53-C6F57DDFB1EA}"/>
              </a:ext>
            </a:extLst>
          </p:cNvPr>
          <p:cNvSpPr/>
          <p:nvPr/>
        </p:nvSpPr>
        <p:spPr>
          <a:xfrm>
            <a:off x="555813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玩家已经有了</a:t>
            </a:r>
            <a:r>
              <a:rPr lang="en-US" altLang="zh-CN" sz="2400" dirty="0" err="1"/>
              <a:t>Lv</a:t>
            </a:r>
            <a:r>
              <a:rPr lang="zh-CN" altLang="en-US" sz="2400" dirty="0"/>
              <a:t>，该加</a:t>
            </a:r>
            <a:r>
              <a:rPr lang="en-US" altLang="zh-CN" sz="2400" dirty="0"/>
              <a:t>EXP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3036C8-31A9-4025-B0CB-CAB3CEAD944E}"/>
              </a:ext>
            </a:extLst>
          </p:cNvPr>
          <p:cNvSpPr/>
          <p:nvPr/>
        </p:nvSpPr>
        <p:spPr>
          <a:xfrm>
            <a:off x="3502647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"</a:t>
            </a:r>
            <a:r>
              <a:rPr lang="zh-CN" altLang="en-US" sz="2400" dirty="0"/>
              <a:t>知识的关联性加成效果</a:t>
            </a:r>
            <a:r>
              <a:rPr lang="en-US" altLang="zh-CN" sz="2400" dirty="0"/>
              <a:t>"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3B73E4-C74B-4800-BCB9-67596CD67D25}"/>
              </a:ext>
            </a:extLst>
          </p:cNvPr>
          <p:cNvSpPr/>
          <p:nvPr/>
        </p:nvSpPr>
        <p:spPr>
          <a:xfrm>
            <a:off x="3502647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重复获得卡牌</a:t>
            </a:r>
            <a:endParaRPr lang="en-US" altLang="zh-CN" sz="2400" dirty="0"/>
          </a:p>
          <a:p>
            <a:pPr algn="ctr"/>
            <a:r>
              <a:rPr lang="zh-CN" altLang="en-US" sz="2400" dirty="0"/>
              <a:t>提升等级上限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036737-5FD9-429F-916B-C71846FA861C}"/>
              </a:ext>
            </a:extLst>
          </p:cNvPr>
          <p:cNvSpPr/>
          <p:nvPr/>
        </p:nvSpPr>
        <p:spPr>
          <a:xfrm>
            <a:off x="3502647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玩家等级上限</a:t>
            </a:r>
            <a:r>
              <a:rPr lang="en-US" altLang="zh-CN" sz="2400" dirty="0"/>
              <a:t>=</a:t>
            </a:r>
            <a:r>
              <a:rPr lang="zh-CN" altLang="en-US" sz="2400" dirty="0"/>
              <a:t>记忆力</a:t>
            </a:r>
            <a:r>
              <a:rPr lang="en-US" altLang="zh-CN" sz="2400" dirty="0"/>
              <a:t>=</a:t>
            </a:r>
            <a:r>
              <a:rPr lang="zh-CN" altLang="en-US" sz="2400" dirty="0"/>
              <a:t>全卡牌等级上限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54209C-0085-4DAB-AD90-B8AED5F7ADF0}"/>
              </a:ext>
            </a:extLst>
          </p:cNvPr>
          <p:cNvSpPr/>
          <p:nvPr/>
        </p:nvSpPr>
        <p:spPr>
          <a:xfrm>
            <a:off x="3502647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卡牌的升级点数自由分配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A4564B-3810-4F40-85FD-6AC46A8123F7}"/>
              </a:ext>
            </a:extLst>
          </p:cNvPr>
          <p:cNvSpPr/>
          <p:nvPr/>
        </p:nvSpPr>
        <p:spPr>
          <a:xfrm>
            <a:off x="6449481" y="385482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关卡地形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AA5B8F-55E8-40CC-AA3E-3F7B9E540168}"/>
              </a:ext>
            </a:extLst>
          </p:cNvPr>
          <p:cNvSpPr/>
          <p:nvPr/>
        </p:nvSpPr>
        <p:spPr>
          <a:xfrm>
            <a:off x="6449481" y="1954305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技能的手动释放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DE3B7A-DB87-47F1-81AD-3340C1EC9929}"/>
              </a:ext>
            </a:extLst>
          </p:cNvPr>
          <p:cNvSpPr/>
          <p:nvPr/>
        </p:nvSpPr>
        <p:spPr>
          <a:xfrm>
            <a:off x="6449481" y="3523128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3B5842-4E1D-46F0-9932-384DCF92F16B}"/>
              </a:ext>
            </a:extLst>
          </p:cNvPr>
          <p:cNvSpPr/>
          <p:nvPr/>
        </p:nvSpPr>
        <p:spPr>
          <a:xfrm>
            <a:off x="6449481" y="5217457"/>
            <a:ext cx="241150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497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0306" y="412376"/>
            <a:ext cx="76883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制作计划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第一周 至少有</a:t>
            </a:r>
            <a:r>
              <a:rPr lang="en-US" altLang="zh-CN" sz="3200" dirty="0"/>
              <a:t>UI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第二周 测试</a:t>
            </a:r>
            <a:r>
              <a:rPr lang="en-US" altLang="zh-CN" sz="3200" dirty="0"/>
              <a:t>&amp;</a:t>
            </a:r>
            <a:r>
              <a:rPr lang="zh-CN" altLang="en-US" sz="3200" dirty="0"/>
              <a:t>并发性优化</a:t>
            </a:r>
            <a:endParaRPr lang="en-US" altLang="zh-CN" sz="3200" dirty="0"/>
          </a:p>
          <a:p>
            <a:r>
              <a:rPr lang="zh-CN" altLang="en-US" sz="3200" dirty="0"/>
              <a:t>第三周 </a:t>
            </a:r>
            <a:endParaRPr lang="en-US" altLang="zh-CN" sz="3200" dirty="0"/>
          </a:p>
          <a:p>
            <a:r>
              <a:rPr lang="zh-CN" altLang="en-US" sz="3200" dirty="0"/>
              <a:t>第四周 第一版本（可以玩</a:t>
            </a:r>
            <a:r>
              <a:rPr lang="en-US" altLang="zh-CN" sz="3200" dirty="0"/>
              <a:t>&amp;</a:t>
            </a:r>
            <a:r>
              <a:rPr lang="zh-CN" altLang="en-US" sz="3200" dirty="0"/>
              <a:t>可以运营），</a:t>
            </a:r>
            <a:endParaRPr lang="en-US" altLang="zh-CN" sz="3200" dirty="0"/>
          </a:p>
          <a:p>
            <a:r>
              <a:rPr lang="zh-CN" altLang="en-US" sz="3200" dirty="0"/>
              <a:t>后面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311B8F9-CE2F-4BAA-87AC-0595F85349BF}"/>
              </a:ext>
            </a:extLst>
          </p:cNvPr>
          <p:cNvSpPr/>
          <p:nvPr/>
        </p:nvSpPr>
        <p:spPr>
          <a:xfrm>
            <a:off x="641390" y="2389095"/>
            <a:ext cx="5646940" cy="20305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章节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245E80-7518-46F0-A016-4E74A9B2D6DA}"/>
              </a:ext>
            </a:extLst>
          </p:cNvPr>
          <p:cNvSpPr/>
          <p:nvPr/>
        </p:nvSpPr>
        <p:spPr>
          <a:xfrm>
            <a:off x="932330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2B75B3-844C-4880-812B-A4FB0FD4E50F}"/>
              </a:ext>
            </a:extLst>
          </p:cNvPr>
          <p:cNvSpPr/>
          <p:nvPr/>
        </p:nvSpPr>
        <p:spPr>
          <a:xfrm>
            <a:off x="26983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F74A3-0E2E-467F-99AA-3A051AE8D5D6}"/>
              </a:ext>
            </a:extLst>
          </p:cNvPr>
          <p:cNvSpPr/>
          <p:nvPr/>
        </p:nvSpPr>
        <p:spPr>
          <a:xfrm>
            <a:off x="4450977" y="3429000"/>
            <a:ext cx="1532965" cy="878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133C4D1-3658-479A-9FD0-A54E8D1CE211}"/>
              </a:ext>
            </a:extLst>
          </p:cNvPr>
          <p:cNvSpPr/>
          <p:nvPr/>
        </p:nvSpPr>
        <p:spPr>
          <a:xfrm>
            <a:off x="6096000" y="3455895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关卡奖励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128B97A-C89B-4435-9F7D-B8B4C49FD21E}"/>
              </a:ext>
            </a:extLst>
          </p:cNvPr>
          <p:cNvSpPr/>
          <p:nvPr/>
        </p:nvSpPr>
        <p:spPr>
          <a:xfrm>
            <a:off x="6096000" y="2389094"/>
            <a:ext cx="1595718" cy="824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章节奖励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3F645E-3549-4FEC-9CCE-1A5CB92E0009}"/>
              </a:ext>
            </a:extLst>
          </p:cNvPr>
          <p:cNvSpPr/>
          <p:nvPr/>
        </p:nvSpPr>
        <p:spPr>
          <a:xfrm>
            <a:off x="7691718" y="2389094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任务页面领取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5A890C-BC8B-420F-BDB8-086751D897FB}"/>
              </a:ext>
            </a:extLst>
          </p:cNvPr>
          <p:cNvSpPr/>
          <p:nvPr/>
        </p:nvSpPr>
        <p:spPr>
          <a:xfrm>
            <a:off x="7691718" y="3455895"/>
            <a:ext cx="1595718" cy="824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战斗结束</a:t>
            </a:r>
            <a:endParaRPr lang="en-US" altLang="zh-CN" dirty="0"/>
          </a:p>
          <a:p>
            <a:pPr algn="ctr"/>
            <a:r>
              <a:rPr lang="zh-CN" altLang="en-US" dirty="0"/>
              <a:t>页面领取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0E5E50-1F0D-4FE2-933D-BAE888ECEB78}"/>
              </a:ext>
            </a:extLst>
          </p:cNvPr>
          <p:cNvSpPr/>
          <p:nvPr/>
        </p:nvSpPr>
        <p:spPr>
          <a:xfrm>
            <a:off x="641390" y="550141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人为奖励：关卡通过掉落物奖励</a:t>
            </a:r>
            <a:r>
              <a:rPr lang="en-US" altLang="zh-CN" dirty="0"/>
              <a:t>ADD</a:t>
            </a:r>
            <a:r>
              <a:rPr lang="zh-CN" altLang="en-US" dirty="0"/>
              <a:t>、章节通过</a:t>
            </a:r>
            <a:r>
              <a:rPr lang="en-US" altLang="zh-CN" dirty="0"/>
              <a:t>EXP&amp;</a:t>
            </a:r>
            <a:r>
              <a:rPr lang="zh-CN" altLang="en-US" dirty="0"/>
              <a:t>掉落物奖励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EB1D1A-CDA3-40B9-B2DE-FB0106F8DBD5}"/>
              </a:ext>
            </a:extLst>
          </p:cNvPr>
          <p:cNvSpPr/>
          <p:nvPr/>
        </p:nvSpPr>
        <p:spPr>
          <a:xfrm>
            <a:off x="641390" y="4758465"/>
            <a:ext cx="671953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自动奖励：怪物击杀掉落物、</a:t>
            </a:r>
            <a:r>
              <a:rPr lang="en-US" altLang="zh-CN" dirty="0"/>
              <a:t>EXP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CBF231-0C96-4780-B9D8-9F8CA1266EFD}"/>
              </a:ext>
            </a:extLst>
          </p:cNvPr>
          <p:cNvSpPr txBox="1"/>
          <p:nvPr/>
        </p:nvSpPr>
        <p:spPr>
          <a:xfrm>
            <a:off x="268941" y="510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奖励分类</a:t>
            </a:r>
          </a:p>
        </p:txBody>
      </p:sp>
    </p:spTree>
    <p:extLst>
      <p:ext uri="{BB962C8B-B14F-4D97-AF65-F5344CB8AC3E}">
        <p14:creationId xmlns:p14="http://schemas.microsoft.com/office/powerpoint/2010/main" val="156913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87"/>
            <a:ext cx="12192000" cy="6559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1" y="1595718"/>
            <a:ext cx="9498919" cy="3208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41" y="35858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第一周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941" y="1281953"/>
            <a:ext cx="4796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确定游戏机制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确定库设计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基础后端（</a:t>
            </a:r>
            <a:r>
              <a:rPr lang="en-US" altLang="zh-CN" dirty="0"/>
              <a:t>Entity</a:t>
            </a:r>
            <a:r>
              <a:rPr lang="zh-CN" altLang="en-US" dirty="0"/>
              <a:t>，</a:t>
            </a:r>
            <a:r>
              <a:rPr lang="en-US" altLang="zh-CN" dirty="0"/>
              <a:t>Repository</a:t>
            </a:r>
            <a:r>
              <a:rPr lang="zh-CN" altLang="en-US" dirty="0"/>
              <a:t>，</a:t>
            </a:r>
            <a:r>
              <a:rPr lang="en-US" altLang="zh-CN" dirty="0"/>
              <a:t>Controller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把</a:t>
            </a:r>
            <a:r>
              <a:rPr lang="en-US" altLang="zh-CN" dirty="0"/>
              <a:t>"</a:t>
            </a:r>
            <a:r>
              <a:rPr lang="zh-CN" altLang="en-US" dirty="0"/>
              <a:t>幸存者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Java</a:t>
            </a:r>
            <a:r>
              <a:rPr lang="zh-CN" altLang="en-US" dirty="0"/>
              <a:t>介绍给大家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学习怎么从</a:t>
            </a:r>
            <a:r>
              <a:rPr lang="en-US" altLang="zh-CN" dirty="0"/>
              <a:t>APP</a:t>
            </a:r>
            <a:r>
              <a:rPr lang="zh-CN" altLang="en-US" dirty="0"/>
              <a:t>联网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68941" y="3048565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运营方面的制作（库设计</a:t>
            </a:r>
            <a:r>
              <a:rPr lang="en-US" altLang="zh-CN" dirty="0"/>
              <a:t>&amp;</a:t>
            </a:r>
            <a:r>
              <a:rPr lang="zh-CN" altLang="en-US" dirty="0"/>
              <a:t>后端 </a:t>
            </a:r>
            <a:r>
              <a:rPr lang="en-US" altLang="zh-CN" dirty="0"/>
              <a:t>- </a:t>
            </a:r>
            <a:r>
              <a:rPr lang="zh-CN" altLang="en-US" dirty="0"/>
              <a:t>邮箱，聊天室（待定））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8941" y="39271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网络版需要的</a:t>
            </a:r>
            <a:r>
              <a:rPr lang="en-US" altLang="zh-CN" dirty="0"/>
              <a:t>UI</a:t>
            </a:r>
            <a:r>
              <a:rPr lang="zh-CN" altLang="en-US" dirty="0"/>
              <a:t>（登录，登出）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8941" y="46209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找服务器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1976" y="134471"/>
            <a:ext cx="2187389" cy="229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用户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手机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邮箱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游戏金钱余额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·BAN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·</a:t>
            </a:r>
            <a:r>
              <a:rPr lang="zh-CN" altLang="en-US" dirty="0">
                <a:solidFill>
                  <a:schemeClr val="tx1"/>
                </a:solidFill>
              </a:rPr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6849036" y="134471"/>
            <a:ext cx="2187389" cy="2084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516" y="2617693"/>
            <a:ext cx="3236256" cy="13267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548" y="2436159"/>
            <a:ext cx="3272114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877685" y="30166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515" y="4047565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205515" y="4845424"/>
            <a:ext cx="2187389" cy="6947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385483" y="577775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0" name="矩形 9"/>
          <p:cNvSpPr/>
          <p:nvPr/>
        </p:nvSpPr>
        <p:spPr>
          <a:xfrm>
            <a:off x="6153167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11" name="矩形 10"/>
          <p:cNvSpPr/>
          <p:nvPr/>
        </p:nvSpPr>
        <p:spPr>
          <a:xfrm>
            <a:off x="9251578" y="2436159"/>
            <a:ext cx="2779058" cy="1277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2" name="矩形 11"/>
          <p:cNvSpPr/>
          <p:nvPr/>
        </p:nvSpPr>
        <p:spPr>
          <a:xfrm>
            <a:off x="9404159" y="2826124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4058771"/>
            <a:ext cx="2187389" cy="14074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496644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91953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18" name="矩形 17"/>
          <p:cNvSpPr/>
          <p:nvPr/>
        </p:nvSpPr>
        <p:spPr>
          <a:xfrm>
            <a:off x="1057162" y="318471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19" name="矩形 18"/>
          <p:cNvSpPr/>
          <p:nvPr/>
        </p:nvSpPr>
        <p:spPr>
          <a:xfrm>
            <a:off x="1173703" y="331470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游戏内邮件</a:t>
            </a:r>
          </a:p>
        </p:txBody>
      </p:sp>
      <p:sp>
        <p:nvSpPr>
          <p:cNvPr id="20" name="矩形 19"/>
          <p:cNvSpPr/>
          <p:nvPr/>
        </p:nvSpPr>
        <p:spPr>
          <a:xfrm>
            <a:off x="9547412" y="2938183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1" name="矩形 20"/>
          <p:cNvSpPr/>
          <p:nvPr/>
        </p:nvSpPr>
        <p:spPr>
          <a:xfrm>
            <a:off x="9762565" y="30771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能抽出的卡片</a:t>
            </a:r>
          </a:p>
        </p:txBody>
      </p:sp>
      <p:sp>
        <p:nvSpPr>
          <p:cNvPr id="22" name="矩形 21"/>
          <p:cNvSpPr/>
          <p:nvPr/>
        </p:nvSpPr>
        <p:spPr>
          <a:xfrm>
            <a:off x="6378753" y="2931461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3" name="矩形 22"/>
          <p:cNvSpPr/>
          <p:nvPr/>
        </p:nvSpPr>
        <p:spPr>
          <a:xfrm>
            <a:off x="6618513" y="3115236"/>
            <a:ext cx="2187389" cy="52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</p:txBody>
      </p:sp>
      <p:sp>
        <p:nvSpPr>
          <p:cNvPr id="24" name="矩形 23"/>
          <p:cNvSpPr/>
          <p:nvPr/>
        </p:nvSpPr>
        <p:spPr>
          <a:xfrm>
            <a:off x="3246670" y="990140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5" name="矩形 24"/>
          <p:cNvSpPr/>
          <p:nvPr/>
        </p:nvSpPr>
        <p:spPr>
          <a:xfrm>
            <a:off x="3343399" y="1094583"/>
            <a:ext cx="1415552" cy="3693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</a:p>
        </p:txBody>
      </p:sp>
      <p:sp>
        <p:nvSpPr>
          <p:cNvPr id="26" name="矩形 25"/>
          <p:cNvSpPr/>
          <p:nvPr/>
        </p:nvSpPr>
        <p:spPr>
          <a:xfrm>
            <a:off x="3469043" y="1189604"/>
            <a:ext cx="1415552" cy="971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453717" y="4058771"/>
            <a:ext cx="3496237" cy="14074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624047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10336489" y="455764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0" name="矩形 29"/>
          <p:cNvSpPr/>
          <p:nvPr/>
        </p:nvSpPr>
        <p:spPr>
          <a:xfrm>
            <a:off x="8768037" y="4676427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31" name="矩形 30"/>
          <p:cNvSpPr/>
          <p:nvPr/>
        </p:nvSpPr>
        <p:spPr>
          <a:xfrm>
            <a:off x="10480479" y="4680455"/>
            <a:ext cx="1255059" cy="5163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2738132" y="5777753"/>
            <a:ext cx="2187389" cy="6947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5773548" y="5595758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96000" y="5777753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325242" y="5888461"/>
            <a:ext cx="1452006" cy="473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679898" y="4212981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8" name="矩形 37"/>
          <p:cNvSpPr/>
          <p:nvPr/>
        </p:nvSpPr>
        <p:spPr>
          <a:xfrm>
            <a:off x="2806712" y="4271758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39" name="矩形 38"/>
          <p:cNvSpPr/>
          <p:nvPr/>
        </p:nvSpPr>
        <p:spPr>
          <a:xfrm>
            <a:off x="2942496" y="4381750"/>
            <a:ext cx="1855510" cy="5893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1325" y="2299335"/>
            <a:ext cx="1138555" cy="19970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用户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手机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邮箱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余额</a:t>
            </a:r>
            <a:endParaRPr lang="en-US" altLang="zh-CN" dirty="0"/>
          </a:p>
          <a:p>
            <a:r>
              <a:rPr lang="en-US" altLang="zh-CN" dirty="0"/>
              <a:t>·BAN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等级</a:t>
            </a:r>
          </a:p>
        </p:txBody>
      </p:sp>
      <p:sp>
        <p:nvSpPr>
          <p:cNvPr id="3" name="矩形 2"/>
          <p:cNvSpPr/>
          <p:nvPr/>
        </p:nvSpPr>
        <p:spPr>
          <a:xfrm>
            <a:off x="10206990" y="1313180"/>
            <a:ext cx="961390" cy="6934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管理员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密码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43735" y="1476375"/>
            <a:ext cx="673735" cy="405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邮箱</a:t>
            </a:r>
          </a:p>
        </p:txBody>
      </p:sp>
      <p:sp>
        <p:nvSpPr>
          <p:cNvPr id="5" name="矩形 4"/>
          <p:cNvSpPr/>
          <p:nvPr/>
        </p:nvSpPr>
        <p:spPr>
          <a:xfrm>
            <a:off x="5773420" y="1094740"/>
            <a:ext cx="1881505" cy="12776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商店</a:t>
            </a:r>
          </a:p>
        </p:txBody>
      </p:sp>
      <p:sp>
        <p:nvSpPr>
          <p:cNvPr id="6" name="矩形 5"/>
          <p:cNvSpPr/>
          <p:nvPr/>
        </p:nvSpPr>
        <p:spPr>
          <a:xfrm>
            <a:off x="1943735" y="724535"/>
            <a:ext cx="657860" cy="3702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邮件</a:t>
            </a:r>
          </a:p>
        </p:txBody>
      </p:sp>
      <p:sp>
        <p:nvSpPr>
          <p:cNvPr id="7" name="矩形 6"/>
          <p:cNvSpPr/>
          <p:nvPr/>
        </p:nvSpPr>
        <p:spPr>
          <a:xfrm>
            <a:off x="205740" y="2567940"/>
            <a:ext cx="1185545" cy="391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好友名单</a:t>
            </a:r>
          </a:p>
        </p:txBody>
      </p:sp>
      <p:sp>
        <p:nvSpPr>
          <p:cNvPr id="8" name="矩形 7"/>
          <p:cNvSpPr/>
          <p:nvPr/>
        </p:nvSpPr>
        <p:spPr>
          <a:xfrm>
            <a:off x="343535" y="3718560"/>
            <a:ext cx="909955" cy="3898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黑名单</a:t>
            </a:r>
          </a:p>
        </p:txBody>
      </p:sp>
      <p:sp>
        <p:nvSpPr>
          <p:cNvPr id="9" name="矩形 8"/>
          <p:cNvSpPr/>
          <p:nvPr/>
        </p:nvSpPr>
        <p:spPr>
          <a:xfrm>
            <a:off x="1086523" y="5949203"/>
            <a:ext cx="2187389" cy="6947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战绩（待定，因为受游戏机制影响）</a:t>
            </a:r>
          </a:p>
        </p:txBody>
      </p:sp>
      <p:sp>
        <p:nvSpPr>
          <p:cNvPr id="11" name="矩形 10"/>
          <p:cNvSpPr/>
          <p:nvPr/>
        </p:nvSpPr>
        <p:spPr>
          <a:xfrm>
            <a:off x="8804275" y="2870835"/>
            <a:ext cx="1235710" cy="10502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抽卡池</a:t>
            </a:r>
          </a:p>
        </p:txBody>
      </p:sp>
      <p:sp>
        <p:nvSpPr>
          <p:cNvPr id="13" name="矩形 12"/>
          <p:cNvSpPr/>
          <p:nvPr/>
        </p:nvSpPr>
        <p:spPr>
          <a:xfrm>
            <a:off x="5773548" y="2805916"/>
            <a:ext cx="2187389" cy="14074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  <a:endParaRPr lang="en-US" altLang="zh-CN" dirty="0"/>
          </a:p>
          <a:p>
            <a:r>
              <a:rPr lang="en-US" altLang="zh-CN" dirty="0"/>
              <a:t>·ID</a:t>
            </a:r>
          </a:p>
          <a:p>
            <a:r>
              <a:rPr lang="zh-CN" altLang="en-US" dirty="0"/>
              <a:t>（具体待定，因为受游戏机制影响）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509217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294518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运营方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881535" y="2268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用户方</a:t>
            </a:r>
          </a:p>
        </p:txBody>
      </p:sp>
      <p:sp>
        <p:nvSpPr>
          <p:cNvPr id="21" name="矩形 20"/>
          <p:cNvSpPr/>
          <p:nvPr/>
        </p:nvSpPr>
        <p:spPr>
          <a:xfrm>
            <a:off x="9011285" y="3276600"/>
            <a:ext cx="725805" cy="4660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卡片</a:t>
            </a:r>
          </a:p>
        </p:txBody>
      </p:sp>
      <p:sp>
        <p:nvSpPr>
          <p:cNvPr id="23" name="矩形 22"/>
          <p:cNvSpPr/>
          <p:nvPr/>
        </p:nvSpPr>
        <p:spPr>
          <a:xfrm>
            <a:off x="5969000" y="1464310"/>
            <a:ext cx="1444625" cy="830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游戏内道具</a:t>
            </a:r>
          </a:p>
          <a:p>
            <a:r>
              <a:rPr lang="zh-CN" altLang="en-US" dirty="0"/>
              <a:t>描述图片</a:t>
            </a:r>
          </a:p>
          <a:p>
            <a:r>
              <a:rPr lang="zh-CN" altLang="en-US" dirty="0"/>
              <a:t>名字 价格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550920" y="2959100"/>
            <a:ext cx="1333500" cy="7594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持有的卡片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sp>
        <p:nvSpPr>
          <p:cNvPr id="27" name="矩形 26"/>
          <p:cNvSpPr/>
          <p:nvPr/>
        </p:nvSpPr>
        <p:spPr>
          <a:xfrm>
            <a:off x="8169910" y="1094740"/>
            <a:ext cx="1566545" cy="14071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活动</a:t>
            </a:r>
          </a:p>
        </p:txBody>
      </p:sp>
      <p:sp>
        <p:nvSpPr>
          <p:cNvPr id="28" name="矩形 27"/>
          <p:cNvSpPr/>
          <p:nvPr/>
        </p:nvSpPr>
        <p:spPr>
          <a:xfrm>
            <a:off x="8340090" y="2006600"/>
            <a:ext cx="1223645" cy="4273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定期活动</a:t>
            </a:r>
          </a:p>
        </p:txBody>
      </p:sp>
      <p:sp>
        <p:nvSpPr>
          <p:cNvPr id="29" name="矩形 28"/>
          <p:cNvSpPr/>
          <p:nvPr/>
        </p:nvSpPr>
        <p:spPr>
          <a:xfrm>
            <a:off x="8340090" y="1461135"/>
            <a:ext cx="1223645" cy="4203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限时活动</a:t>
            </a:r>
          </a:p>
        </p:txBody>
      </p:sp>
      <p:sp>
        <p:nvSpPr>
          <p:cNvPr id="32" name="矩形 31"/>
          <p:cNvSpPr/>
          <p:nvPr/>
        </p:nvSpPr>
        <p:spPr>
          <a:xfrm>
            <a:off x="3749675" y="6082030"/>
            <a:ext cx="730250" cy="429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进度</a:t>
            </a:r>
          </a:p>
        </p:txBody>
      </p:sp>
      <p:sp>
        <p:nvSpPr>
          <p:cNvPr id="33" name="矩形 32"/>
          <p:cNvSpPr/>
          <p:nvPr/>
        </p:nvSpPr>
        <p:spPr>
          <a:xfrm>
            <a:off x="10207118" y="2711588"/>
            <a:ext cx="1452006" cy="4733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关卡</a:t>
            </a:r>
            <a:r>
              <a:rPr lang="en-US" altLang="zh-CN" dirty="0"/>
              <a:t>(NPC</a:t>
            </a:r>
            <a:r>
              <a:rPr lang="zh-CN" altLang="en-US" dirty="0"/>
              <a:t>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676400" y="4704080"/>
            <a:ext cx="1209675" cy="6146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聊天历史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对方</a:t>
            </a:r>
          </a:p>
        </p:txBody>
      </p:sp>
      <p:sp>
        <p:nvSpPr>
          <p:cNvPr id="40" name="矩形 39"/>
          <p:cNvSpPr/>
          <p:nvPr/>
        </p:nvSpPr>
        <p:spPr>
          <a:xfrm>
            <a:off x="3510280" y="1544320"/>
            <a:ext cx="1415415" cy="6680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/>
              <a:t>持有的道具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获得日期</a:t>
            </a:r>
          </a:p>
        </p:txBody>
      </p:sp>
      <p:cxnSp>
        <p:nvCxnSpPr>
          <p:cNvPr id="42" name="直接箭头连接符 41"/>
          <p:cNvCxnSpPr>
            <a:stCxn id="26" idx="1"/>
            <a:endCxn id="2" idx="3"/>
          </p:cNvCxnSpPr>
          <p:nvPr/>
        </p:nvCxnSpPr>
        <p:spPr>
          <a:xfrm flipH="1" flipV="1">
            <a:off x="2849880" y="3298190"/>
            <a:ext cx="701040" cy="40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6" idx="3"/>
            <a:endCxn id="13" idx="1"/>
          </p:cNvCxnSpPr>
          <p:nvPr/>
        </p:nvCxnSpPr>
        <p:spPr>
          <a:xfrm>
            <a:off x="4884420" y="3338830"/>
            <a:ext cx="889000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" idx="3"/>
            <a:endCxn id="40" idx="1"/>
          </p:cNvCxnSpPr>
          <p:nvPr/>
        </p:nvCxnSpPr>
        <p:spPr>
          <a:xfrm flipV="1">
            <a:off x="2849880" y="1878330"/>
            <a:ext cx="660400" cy="1419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0" idx="3"/>
            <a:endCxn id="23" idx="1"/>
          </p:cNvCxnSpPr>
          <p:nvPr/>
        </p:nvCxnSpPr>
        <p:spPr>
          <a:xfrm>
            <a:off x="4925695" y="1878330"/>
            <a:ext cx="10433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3" idx="3"/>
            <a:endCxn id="11" idx="1"/>
          </p:cNvCxnSpPr>
          <p:nvPr/>
        </p:nvCxnSpPr>
        <p:spPr>
          <a:xfrm flipV="1">
            <a:off x="7960995" y="3395980"/>
            <a:ext cx="843280" cy="113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" idx="0"/>
            <a:endCxn id="4" idx="2"/>
          </p:cNvCxnSpPr>
          <p:nvPr/>
        </p:nvCxnSpPr>
        <p:spPr>
          <a:xfrm flipV="1">
            <a:off x="2280920" y="1881505"/>
            <a:ext cx="0" cy="41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" idx="0"/>
            <a:endCxn id="6" idx="2"/>
          </p:cNvCxnSpPr>
          <p:nvPr/>
        </p:nvCxnSpPr>
        <p:spPr>
          <a:xfrm flipH="1" flipV="1">
            <a:off x="2272665" y="1094740"/>
            <a:ext cx="8255" cy="381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7" idx="3"/>
          </p:cNvCxnSpPr>
          <p:nvPr/>
        </p:nvCxnSpPr>
        <p:spPr>
          <a:xfrm flipH="1">
            <a:off x="1391285" y="2707640"/>
            <a:ext cx="302895" cy="5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</p:cNvCxnSpPr>
          <p:nvPr/>
        </p:nvCxnSpPr>
        <p:spPr>
          <a:xfrm flipH="1">
            <a:off x="783590" y="2959100"/>
            <a:ext cx="1524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2" idx="1"/>
          </p:cNvCxnSpPr>
          <p:nvPr/>
        </p:nvCxnSpPr>
        <p:spPr>
          <a:xfrm>
            <a:off x="783590" y="3251200"/>
            <a:ext cx="927735" cy="4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21055" y="4225290"/>
            <a:ext cx="860425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endCxn id="8" idx="2"/>
          </p:cNvCxnSpPr>
          <p:nvPr/>
        </p:nvCxnSpPr>
        <p:spPr>
          <a:xfrm flipH="1" flipV="1">
            <a:off x="798830" y="4108450"/>
            <a:ext cx="34925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" idx="0"/>
          </p:cNvCxnSpPr>
          <p:nvPr/>
        </p:nvCxnSpPr>
        <p:spPr>
          <a:xfrm flipV="1">
            <a:off x="798830" y="3517265"/>
            <a:ext cx="952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95655" y="3504565"/>
            <a:ext cx="885825" cy="2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195" y="215900"/>
            <a:ext cx="128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后端角度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883410" y="4300855"/>
            <a:ext cx="0" cy="36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 flipV="1">
            <a:off x="2629535" y="4212590"/>
            <a:ext cx="50800" cy="4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31" y="116541"/>
            <a:ext cx="40286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技术栈</a:t>
            </a:r>
            <a:endParaRPr lang="en-US" altLang="zh-CN" sz="3600" dirty="0"/>
          </a:p>
          <a:p>
            <a:r>
              <a:rPr lang="en-US" altLang="zh-CN" sz="3600" dirty="0"/>
              <a:t>1.Java</a:t>
            </a:r>
            <a:r>
              <a:rPr lang="zh-CN" altLang="en-US" sz="3600" dirty="0"/>
              <a:t>（</a:t>
            </a:r>
            <a:r>
              <a:rPr lang="en-US" altLang="zh-CN" sz="3600" dirty="0"/>
              <a:t>Android</a:t>
            </a:r>
            <a:r>
              <a:rPr lang="zh-CN" altLang="en-US" sz="3600" dirty="0"/>
              <a:t>）</a:t>
            </a:r>
            <a:endParaRPr lang="en-US" altLang="zh-CN" sz="3600" dirty="0"/>
          </a:p>
          <a:p>
            <a:r>
              <a:rPr lang="en-US" altLang="zh-CN" sz="3600" dirty="0"/>
              <a:t>2.Spring</a:t>
            </a:r>
          </a:p>
          <a:p>
            <a:r>
              <a:rPr lang="en-US" altLang="zh-CN" sz="3600" dirty="0"/>
              <a:t>3.Mysql+MongoDB</a:t>
            </a:r>
          </a:p>
          <a:p>
            <a:r>
              <a:rPr lang="en-US" altLang="zh-CN" sz="3600" dirty="0"/>
              <a:t>4.Vue</a:t>
            </a:r>
          </a:p>
          <a:p>
            <a:r>
              <a:rPr lang="en-US" altLang="zh-CN" sz="3600" dirty="0"/>
              <a:t>5.GitHub</a:t>
            </a:r>
          </a:p>
          <a:p>
            <a:r>
              <a:rPr lang="en-US" altLang="zh-CN" sz="3600" dirty="0"/>
              <a:t>6.aws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1717</Words>
  <Application>Microsoft Office PowerPoint</Application>
  <PresentationFormat>宽屏</PresentationFormat>
  <Paragraphs>443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Office 主题​​</vt:lpstr>
      <vt:lpstr>抽卡手游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抽卡手游</dc:title>
  <dc:creator>郑 昊翔</dc:creator>
  <cp:lastModifiedBy>郑 昊翔</cp:lastModifiedBy>
  <cp:revision>168</cp:revision>
  <dcterms:created xsi:type="dcterms:W3CDTF">2020-07-06T06:21:00Z</dcterms:created>
  <dcterms:modified xsi:type="dcterms:W3CDTF">2020-07-15T06:27:24Z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