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hornerjn@mail.uc.edu" TargetMode="External"/><Relationship Id="rId4" Type="http://schemas.openxmlformats.org/officeDocument/2006/relationships/hyperlink" Target="mailto:choian@mail.uc.edu" TargetMode="External"/><Relationship Id="rId5" Type="http://schemas.openxmlformats.org/officeDocument/2006/relationships/hyperlink" Target="mailto:hoendomd@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uc.edu/hornerjn/ml-euchre/tree/development/diagra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Machine Learning for Euchre</a:t>
            </a:r>
          </a:p>
        </p:txBody>
      </p:sp>
      <p:sp>
        <p:nvSpPr>
          <p:cNvPr id="55" name="Shape 55"/>
          <p:cNvSpPr txBox="1"/>
          <p:nvPr>
            <p:ph idx="1" type="body"/>
          </p:nvPr>
        </p:nvSpPr>
        <p:spPr>
          <a:xfrm>
            <a:off x="311700" y="1152475"/>
            <a:ext cx="8520600" cy="3416400"/>
          </a:xfrm>
          <a:prstGeom prst="rect">
            <a:avLst/>
          </a:prstGeom>
          <a:ln>
            <a:noFill/>
          </a:ln>
        </p:spPr>
        <p:txBody>
          <a:bodyPr anchorCtr="0" anchor="t" bIns="91425" lIns="91425" rIns="91425" wrap="square" tIns="91425">
            <a:noAutofit/>
          </a:bodyPr>
          <a:lstStyle/>
          <a:p>
            <a:pPr lvl="0" rtl="0">
              <a:lnSpc>
                <a:spcPct val="100000"/>
              </a:lnSpc>
              <a:spcBef>
                <a:spcPts val="0"/>
              </a:spcBef>
              <a:buNone/>
            </a:pPr>
            <a:r>
              <a:rPr b="1" lang="en" sz="1400">
                <a:solidFill>
                  <a:schemeClr val="dk2"/>
                </a:solidFill>
                <a:latin typeface="Roboto"/>
                <a:ea typeface="Roboto"/>
                <a:cs typeface="Roboto"/>
                <a:sym typeface="Roboto"/>
              </a:rPr>
              <a:t>Purpose:</a:t>
            </a:r>
          </a:p>
          <a:p>
            <a:pPr lvl="0" rtl="0">
              <a:lnSpc>
                <a:spcPct val="100000"/>
              </a:lnSpc>
              <a:spcBef>
                <a:spcPts val="0"/>
              </a:spcBef>
              <a:buNone/>
            </a:pPr>
            <a:r>
              <a:rPr lang="en" sz="1400">
                <a:solidFill>
                  <a:srgbClr val="24292E"/>
                </a:solidFill>
                <a:highlight>
                  <a:srgbClr val="FFFFFF"/>
                </a:highlight>
                <a:latin typeface="Roboto"/>
                <a:ea typeface="Roboto"/>
                <a:cs typeface="Roboto"/>
                <a:sym typeface="Roboto"/>
              </a:rPr>
              <a:t>Euchre is a complicated game and we want use machine learning to teach a machine how to learn Euchre. This way a human can practice playing vs an entity that "learns" like a human to hone their skills as it can be hard to get four people together to practice the game.</a:t>
            </a:r>
          </a:p>
          <a:p>
            <a:pPr lvl="0">
              <a:lnSpc>
                <a:spcPct val="100000"/>
              </a:lnSpc>
              <a:spcBef>
                <a:spcPts val="0"/>
              </a:spcBef>
              <a:buNone/>
            </a:pPr>
            <a:r>
              <a:rPr b="1" lang="en" sz="1400">
                <a:solidFill>
                  <a:schemeClr val="dk2"/>
                </a:solidFill>
                <a:latin typeface="Roboto"/>
                <a:ea typeface="Roboto"/>
                <a:cs typeface="Roboto"/>
                <a:sym typeface="Roboto"/>
              </a:rPr>
              <a:t>Goals:</a:t>
            </a:r>
          </a:p>
          <a:p>
            <a:pPr indent="-317500" lvl="0" marL="457200" rtl="0">
              <a:lnSpc>
                <a:spcPct val="100000"/>
              </a:lnSpc>
              <a:spcBef>
                <a:spcPts val="0"/>
              </a:spcBef>
              <a:spcAft>
                <a:spcPts val="0"/>
              </a:spcAft>
              <a:buClr>
                <a:srgbClr val="24292E"/>
              </a:buClr>
              <a:buSzPct val="100000"/>
              <a:buFont typeface="Roboto"/>
            </a:pPr>
            <a:r>
              <a:rPr lang="en" sz="1400">
                <a:solidFill>
                  <a:srgbClr val="24292E"/>
                </a:solidFill>
                <a:latin typeface="Roboto"/>
                <a:ea typeface="Roboto"/>
                <a:cs typeface="Roboto"/>
                <a:sym typeface="Roboto"/>
              </a:rPr>
              <a:t>Become familiar with euchre's rules and processes</a:t>
            </a:r>
          </a:p>
          <a:p>
            <a:pPr indent="-317500" lvl="0" marL="457200" rtl="0">
              <a:lnSpc>
                <a:spcPct val="100000"/>
              </a:lnSpc>
              <a:spcBef>
                <a:spcPts val="0"/>
              </a:spcBef>
              <a:spcAft>
                <a:spcPts val="0"/>
              </a:spcAft>
              <a:buClr>
                <a:srgbClr val="24292E"/>
              </a:buClr>
              <a:buSzPct val="100000"/>
              <a:buFont typeface="Roboto"/>
            </a:pPr>
            <a:r>
              <a:rPr lang="en" sz="1400">
                <a:solidFill>
                  <a:srgbClr val="24292E"/>
                </a:solidFill>
                <a:latin typeface="Roboto"/>
                <a:ea typeface="Roboto"/>
                <a:cs typeface="Roboto"/>
                <a:sym typeface="Roboto"/>
              </a:rPr>
              <a:t>Develop those rules and processes into the project</a:t>
            </a:r>
          </a:p>
          <a:p>
            <a:pPr indent="-317500" lvl="0" marL="457200" rtl="0">
              <a:lnSpc>
                <a:spcPct val="100000"/>
              </a:lnSpc>
              <a:spcBef>
                <a:spcPts val="0"/>
              </a:spcBef>
              <a:spcAft>
                <a:spcPts val="0"/>
              </a:spcAft>
              <a:buClr>
                <a:srgbClr val="24292E"/>
              </a:buClr>
              <a:buSzPct val="100000"/>
              <a:buFont typeface="Roboto"/>
            </a:pPr>
            <a:r>
              <a:rPr lang="en" sz="1400">
                <a:solidFill>
                  <a:srgbClr val="24292E"/>
                </a:solidFill>
                <a:latin typeface="Roboto"/>
                <a:ea typeface="Roboto"/>
                <a:cs typeface="Roboto"/>
                <a:sym typeface="Roboto"/>
              </a:rPr>
              <a:t>Create an algorithm that plays the game</a:t>
            </a:r>
          </a:p>
          <a:p>
            <a:pPr indent="-317500" lvl="0" marL="457200" rtl="0">
              <a:lnSpc>
                <a:spcPct val="100000"/>
              </a:lnSpc>
              <a:spcBef>
                <a:spcPts val="0"/>
              </a:spcBef>
              <a:spcAft>
                <a:spcPts val="0"/>
              </a:spcAft>
              <a:buClr>
                <a:srgbClr val="24292E"/>
              </a:buClr>
              <a:buSzPct val="100000"/>
              <a:buFont typeface="Roboto"/>
            </a:pPr>
            <a:r>
              <a:rPr lang="en" sz="1400">
                <a:solidFill>
                  <a:srgbClr val="24292E"/>
                </a:solidFill>
                <a:latin typeface="Roboto"/>
                <a:ea typeface="Roboto"/>
                <a:cs typeface="Roboto"/>
                <a:sym typeface="Roboto"/>
              </a:rPr>
              <a:t>Create rules that can quantify the performance of the algorithm</a:t>
            </a:r>
          </a:p>
          <a:p>
            <a:pPr indent="-317500" lvl="0" marL="457200" rtl="0">
              <a:lnSpc>
                <a:spcPct val="100000"/>
              </a:lnSpc>
              <a:spcBef>
                <a:spcPts val="0"/>
              </a:spcBef>
              <a:spcAft>
                <a:spcPts val="0"/>
              </a:spcAft>
              <a:buClr>
                <a:srgbClr val="24292E"/>
              </a:buClr>
              <a:buSzPct val="100000"/>
              <a:buFont typeface="Roboto"/>
            </a:pPr>
            <a:r>
              <a:rPr lang="en" sz="1400">
                <a:solidFill>
                  <a:srgbClr val="24292E"/>
                </a:solidFill>
                <a:latin typeface="Roboto"/>
                <a:ea typeface="Roboto"/>
                <a:cs typeface="Roboto"/>
                <a:sym typeface="Roboto"/>
              </a:rPr>
              <a:t>Run the program and let it teach itself to play</a:t>
            </a:r>
          </a:p>
          <a:p>
            <a:pPr indent="-317500" lvl="0" marL="457200" rtl="0">
              <a:lnSpc>
                <a:spcPct val="100000"/>
              </a:lnSpc>
              <a:spcBef>
                <a:spcPts val="0"/>
              </a:spcBef>
              <a:spcAft>
                <a:spcPts val="0"/>
              </a:spcAft>
              <a:buClr>
                <a:srgbClr val="24292E"/>
              </a:buClr>
              <a:buSzPct val="100000"/>
              <a:buFont typeface="Roboto"/>
            </a:pPr>
            <a:r>
              <a:rPr lang="en" sz="1400">
                <a:solidFill>
                  <a:srgbClr val="24292E"/>
                </a:solidFill>
                <a:latin typeface="Roboto"/>
                <a:ea typeface="Roboto"/>
                <a:cs typeface="Roboto"/>
                <a:sym typeface="Roboto"/>
              </a:rPr>
              <a:t>Have an AI that can play competitively against human players</a:t>
            </a:r>
          </a:p>
          <a:p>
            <a:pPr lvl="0">
              <a:lnSpc>
                <a:spcPct val="100000"/>
              </a:lnSpc>
              <a:spcBef>
                <a:spcPts val="0"/>
              </a:spcBef>
              <a:buNone/>
            </a:pPr>
            <a:r>
              <a:t/>
            </a:r>
            <a:endParaRPr b="1" sz="1400">
              <a:solidFill>
                <a:schemeClr val="dk2"/>
              </a:solidFill>
              <a:latin typeface="Roboto"/>
              <a:ea typeface="Roboto"/>
              <a:cs typeface="Roboto"/>
              <a:sym typeface="Roboto"/>
            </a:endParaRPr>
          </a:p>
          <a:p>
            <a:pPr lvl="0">
              <a:lnSpc>
                <a:spcPct val="100000"/>
              </a:lnSpc>
              <a:spcBef>
                <a:spcPts val="0"/>
              </a:spcBef>
              <a:buNone/>
            </a:pPr>
            <a:r>
              <a:t/>
            </a:r>
            <a:endParaRPr b="1" sz="14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Group Information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00000"/>
              </a:lnSpc>
              <a:spcBef>
                <a:spcPts val="0"/>
              </a:spcBef>
              <a:buNone/>
            </a:pPr>
            <a:r>
              <a:rPr b="1" lang="en" sz="2400">
                <a:latin typeface="Roboto"/>
                <a:ea typeface="Roboto"/>
                <a:cs typeface="Roboto"/>
                <a:sym typeface="Roboto"/>
              </a:rPr>
              <a:t>Group Members:</a:t>
            </a:r>
          </a:p>
          <a:p>
            <a:pPr indent="-381000" lvl="0" marL="457200" rtl="0">
              <a:lnSpc>
                <a:spcPct val="100000"/>
              </a:lnSpc>
              <a:spcBef>
                <a:spcPts val="0"/>
              </a:spcBef>
              <a:spcAft>
                <a:spcPts val="0"/>
              </a:spcAft>
              <a:buSzPct val="100000"/>
              <a:buFont typeface="Roboto"/>
            </a:pPr>
            <a:r>
              <a:rPr lang="en" sz="2400">
                <a:solidFill>
                  <a:srgbClr val="24292E"/>
                </a:solidFill>
                <a:latin typeface="Roboto"/>
                <a:ea typeface="Roboto"/>
                <a:cs typeface="Roboto"/>
                <a:sym typeface="Roboto"/>
              </a:rPr>
              <a:t>Jonathan Horner (</a:t>
            </a:r>
            <a:r>
              <a:rPr lang="en" sz="2400" u="sng">
                <a:solidFill>
                  <a:schemeClr val="hlink"/>
                </a:solidFill>
                <a:latin typeface="Roboto"/>
                <a:ea typeface="Roboto"/>
                <a:cs typeface="Roboto"/>
                <a:sym typeface="Roboto"/>
                <a:hlinkClick r:id="rId3"/>
              </a:rPr>
              <a:t>hornerjn@mail.uc.edu</a:t>
            </a:r>
            <a:r>
              <a:rPr lang="en" sz="2400">
                <a:solidFill>
                  <a:srgbClr val="24292E"/>
                </a:solidFill>
                <a:latin typeface="Roboto"/>
                <a:ea typeface="Roboto"/>
                <a:cs typeface="Roboto"/>
                <a:sym typeface="Roboto"/>
              </a:rPr>
              <a:t>)</a:t>
            </a:r>
          </a:p>
          <a:p>
            <a:pPr indent="-381000" lvl="0" marL="457200" rtl="0">
              <a:lnSpc>
                <a:spcPct val="100000"/>
              </a:lnSpc>
              <a:spcBef>
                <a:spcPts val="0"/>
              </a:spcBef>
              <a:spcAft>
                <a:spcPts val="0"/>
              </a:spcAft>
              <a:buSzPct val="100000"/>
              <a:buFont typeface="Roboto"/>
            </a:pPr>
            <a:r>
              <a:rPr lang="en" sz="2400">
                <a:solidFill>
                  <a:srgbClr val="24292E"/>
                </a:solidFill>
                <a:latin typeface="Roboto"/>
                <a:ea typeface="Roboto"/>
                <a:cs typeface="Roboto"/>
                <a:sym typeface="Roboto"/>
              </a:rPr>
              <a:t>Aaron Choi (</a:t>
            </a:r>
            <a:r>
              <a:rPr lang="en" sz="2400" u="sng">
                <a:solidFill>
                  <a:schemeClr val="hlink"/>
                </a:solidFill>
                <a:latin typeface="Roboto"/>
                <a:ea typeface="Roboto"/>
                <a:cs typeface="Roboto"/>
                <a:sym typeface="Roboto"/>
                <a:hlinkClick r:id="rId4"/>
              </a:rPr>
              <a:t>choian@mail.uc.edu</a:t>
            </a:r>
            <a:r>
              <a:rPr lang="en" sz="2400">
                <a:solidFill>
                  <a:srgbClr val="24292E"/>
                </a:solidFill>
                <a:latin typeface="Roboto"/>
                <a:ea typeface="Roboto"/>
                <a:cs typeface="Roboto"/>
                <a:sym typeface="Roboto"/>
              </a:rPr>
              <a:t>)</a:t>
            </a:r>
          </a:p>
          <a:p>
            <a:pPr indent="-381000" lvl="0" marL="457200" rtl="0">
              <a:lnSpc>
                <a:spcPct val="100000"/>
              </a:lnSpc>
              <a:spcBef>
                <a:spcPts val="0"/>
              </a:spcBef>
              <a:buSzPct val="100000"/>
              <a:buFont typeface="Roboto"/>
            </a:pPr>
            <a:r>
              <a:rPr lang="en" sz="2400">
                <a:solidFill>
                  <a:srgbClr val="24292E"/>
                </a:solidFill>
                <a:latin typeface="Roboto"/>
                <a:ea typeface="Roboto"/>
                <a:cs typeface="Roboto"/>
                <a:sym typeface="Roboto"/>
              </a:rPr>
              <a:t>Matthew Hoendorf (</a:t>
            </a:r>
            <a:r>
              <a:rPr lang="en" sz="2400" u="sng">
                <a:solidFill>
                  <a:schemeClr val="hlink"/>
                </a:solidFill>
                <a:latin typeface="Roboto"/>
                <a:ea typeface="Roboto"/>
                <a:cs typeface="Roboto"/>
                <a:sym typeface="Roboto"/>
                <a:hlinkClick r:id="rId5"/>
              </a:rPr>
              <a:t>hoendomd@mail.uc.edu</a:t>
            </a:r>
            <a:r>
              <a:rPr lang="en" sz="2400">
                <a:solidFill>
                  <a:srgbClr val="24292E"/>
                </a:solidFill>
                <a:latin typeface="Roboto"/>
                <a:ea typeface="Roboto"/>
                <a:cs typeface="Roboto"/>
                <a:sym typeface="Roboto"/>
              </a:rPr>
              <a:t>)</a:t>
            </a:r>
          </a:p>
          <a:p>
            <a:pPr lvl="0" rtl="0">
              <a:spcBef>
                <a:spcPts val="0"/>
              </a:spcBef>
              <a:buNone/>
            </a:pPr>
            <a:r>
              <a:rPr b="1" lang="en" sz="2400">
                <a:latin typeface="Roboto"/>
                <a:ea typeface="Roboto"/>
                <a:cs typeface="Roboto"/>
                <a:sym typeface="Roboto"/>
              </a:rPr>
              <a:t>Project Advisor:</a:t>
            </a:r>
            <a:r>
              <a:rPr lang="en" sz="2400">
                <a:latin typeface="Roboto"/>
                <a:ea typeface="Roboto"/>
                <a:cs typeface="Roboto"/>
                <a:sym typeface="Roboto"/>
              </a:rPr>
              <a:t> Professor Anca Ralescu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sz="1600">
                <a:latin typeface="Roboto"/>
                <a:ea typeface="Roboto"/>
                <a:cs typeface="Roboto"/>
                <a:sym typeface="Roboto"/>
              </a:rPr>
              <a:t>Abstract:</a:t>
            </a:r>
          </a:p>
          <a:p>
            <a:pPr lvl="0">
              <a:spcBef>
                <a:spcPts val="0"/>
              </a:spcBef>
              <a:buNone/>
            </a:pPr>
            <a:r>
              <a:rPr lang="en" sz="1600">
                <a:latin typeface="Roboto"/>
                <a:ea typeface="Roboto"/>
                <a:cs typeface="Roboto"/>
                <a:sym typeface="Roboto"/>
              </a:rPr>
              <a:t>For this project, we are implementing an algorithm that is able to learn the card game Euchre through machine learning (ML) models. The algorithm would most likely incorporate an artificial neural network paired with reinforcement learning, and would be able to play itself to learn over time. One possible model for decisions would be a Monte Carlo Decision Tree (MCDT) where each decision is driven by choosing the optimal state of all possible states, where optimality is determined by the probability of winning a trick, round, and/or the game. Specific techniques and environments would require further exploration, however. The desired end-product is artificial intelligence (AI), embedded into a graphical user interface (GUI), that is able to successfully play against a human.</a:t>
            </a:r>
          </a:p>
          <a:p>
            <a:pPr lvl="0">
              <a:spcBef>
                <a:spcPts val="0"/>
              </a:spcBef>
              <a:buNone/>
            </a:pPr>
            <a:r>
              <a:t/>
            </a:r>
            <a:endParaRPr sz="1600">
              <a:latin typeface="Roboto"/>
              <a:ea typeface="Roboto"/>
              <a:cs typeface="Roboto"/>
              <a:sym typeface="Roboto"/>
            </a:endParaRPr>
          </a:p>
        </p:txBody>
      </p:sp>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Project Description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Project Description con’t</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sz="1400">
                <a:latin typeface="Roboto"/>
                <a:ea typeface="Roboto"/>
                <a:cs typeface="Roboto"/>
                <a:sym typeface="Roboto"/>
              </a:rPr>
              <a:t>User Stories:</a:t>
            </a:r>
          </a:p>
          <a:p>
            <a:pPr lvl="0">
              <a:spcBef>
                <a:spcPts val="0"/>
              </a:spcBef>
              <a:buNone/>
            </a:pPr>
            <a:r>
              <a:rPr lang="en" sz="1400">
                <a:latin typeface="Roboto"/>
                <a:ea typeface="Roboto"/>
                <a:cs typeface="Roboto"/>
                <a:sym typeface="Roboto"/>
              </a:rPr>
              <a:t>As a player, I want a AI that plays Euchre so that I can practice against it</a:t>
            </a:r>
            <a:br>
              <a:rPr lang="en" sz="1400">
                <a:latin typeface="Roboto"/>
                <a:ea typeface="Roboto"/>
                <a:cs typeface="Roboto"/>
                <a:sym typeface="Roboto"/>
              </a:rPr>
            </a:br>
            <a:r>
              <a:rPr lang="en" sz="1400">
                <a:latin typeface="Roboto"/>
                <a:ea typeface="Roboto"/>
                <a:cs typeface="Roboto"/>
                <a:sym typeface="Roboto"/>
              </a:rPr>
              <a:t>As a player, I want a user interface so that I can play Euchre</a:t>
            </a:r>
            <a:br>
              <a:rPr lang="en" sz="1400">
                <a:latin typeface="Roboto"/>
                <a:ea typeface="Roboto"/>
                <a:cs typeface="Roboto"/>
                <a:sym typeface="Roboto"/>
              </a:rPr>
            </a:br>
            <a:r>
              <a:rPr lang="en" sz="1400">
                <a:latin typeface="Roboto"/>
                <a:ea typeface="Roboto"/>
                <a:cs typeface="Roboto"/>
                <a:sym typeface="Roboto"/>
              </a:rPr>
              <a:t>As a developer, I want the AI to learn independently so that I don't have to program the decision making</a:t>
            </a:r>
            <a:br>
              <a:rPr lang="en" sz="1400">
                <a:latin typeface="Roboto"/>
                <a:ea typeface="Roboto"/>
                <a:cs typeface="Roboto"/>
                <a:sym typeface="Roboto"/>
              </a:rPr>
            </a:br>
            <a:r>
              <a:rPr lang="en" sz="1400">
                <a:latin typeface="Roboto"/>
                <a:ea typeface="Roboto"/>
                <a:cs typeface="Roboto"/>
                <a:sym typeface="Roboto"/>
              </a:rPr>
              <a:t>As a developer, I want to save gameplay data so that I can track progress and improve the algorithm</a:t>
            </a:r>
            <a:br>
              <a:rPr lang="en" sz="1400">
                <a:latin typeface="Roboto"/>
                <a:ea typeface="Roboto"/>
                <a:cs typeface="Roboto"/>
                <a:sym typeface="Roboto"/>
              </a:rPr>
            </a:br>
            <a:r>
              <a:rPr lang="en" sz="1400">
                <a:latin typeface="Roboto"/>
                <a:ea typeface="Roboto"/>
                <a:cs typeface="Roboto"/>
                <a:sym typeface="Roboto"/>
              </a:rPr>
              <a:t>As a developer, I want a rules engine so that there is a construct that governs both AI and user gameplay</a:t>
            </a:r>
            <a:br>
              <a:rPr lang="en" sz="1400">
                <a:latin typeface="Roboto"/>
                <a:ea typeface="Roboto"/>
                <a:cs typeface="Roboto"/>
                <a:sym typeface="Roboto"/>
              </a:rPr>
            </a:br>
            <a:r>
              <a:rPr lang="en" sz="1400">
                <a:latin typeface="Roboto"/>
                <a:ea typeface="Roboto"/>
                <a:cs typeface="Roboto"/>
                <a:sym typeface="Roboto"/>
              </a:rPr>
              <a:t>As a developer, I want to allow multiple users so that the algorithm can learn from many at once</a:t>
            </a:r>
            <a:br>
              <a:rPr lang="en" sz="1400">
                <a:latin typeface="Roboto"/>
                <a:ea typeface="Roboto"/>
                <a:cs typeface="Roboto"/>
                <a:sym typeface="Roboto"/>
              </a:rPr>
            </a:br>
            <a:r>
              <a:rPr lang="en" sz="1400">
                <a:latin typeface="Roboto"/>
                <a:ea typeface="Roboto"/>
                <a:cs typeface="Roboto"/>
                <a:sym typeface="Roboto"/>
              </a:rPr>
              <a:t>As a product owner, I want to develop a high functioning AI so that it can play at a high skill level</a:t>
            </a:r>
          </a:p>
          <a:p>
            <a:pPr lvl="0">
              <a:spcBef>
                <a:spcPts val="0"/>
              </a:spcBef>
              <a:buNone/>
            </a:pPr>
            <a:r>
              <a:rPr b="1" lang="en" sz="1400">
                <a:latin typeface="Roboto"/>
                <a:ea typeface="Roboto"/>
                <a:cs typeface="Roboto"/>
                <a:sym typeface="Roboto"/>
              </a:rPr>
              <a:t>Design Diagrams:</a:t>
            </a:r>
          </a:p>
          <a:p>
            <a:pPr lvl="0">
              <a:spcBef>
                <a:spcPts val="0"/>
              </a:spcBef>
              <a:buNone/>
            </a:pPr>
            <a:r>
              <a:rPr lang="en" sz="1400" u="sng">
                <a:solidFill>
                  <a:schemeClr val="hlink"/>
                </a:solidFill>
                <a:latin typeface="Roboto"/>
                <a:ea typeface="Roboto"/>
                <a:cs typeface="Roboto"/>
                <a:sym typeface="Roboto"/>
                <a:hlinkClick r:id="rId3"/>
              </a:rPr>
              <a:t>https://github.uc.edu/hornerjn/ml-euchre/tree/development/diagrams</a:t>
            </a:r>
          </a:p>
          <a:p>
            <a:pPr lvl="0">
              <a:spcBef>
                <a:spcPts val="0"/>
              </a:spcBef>
              <a:buNone/>
            </a:pPr>
            <a:r>
              <a:t/>
            </a:r>
            <a:endParaRPr sz="1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Review of Project Progress</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b="1" lang="en"/>
              <a:t>Current state of project:</a:t>
            </a:r>
          </a:p>
          <a:p>
            <a:pPr lvl="0">
              <a:spcBef>
                <a:spcPts val="0"/>
              </a:spcBef>
              <a:buNone/>
            </a:pPr>
            <a:r>
              <a:rPr lang="en"/>
              <a:t>We are working towards a dataset of game states that is large enough to train the initial policies by which our algorithm will abide.</a:t>
            </a:r>
          </a:p>
          <a:p>
            <a:pPr lvl="0">
              <a:spcBef>
                <a:spcPts val="0"/>
              </a:spcBef>
              <a:buNone/>
            </a:pPr>
            <a:r>
              <a:rPr b="1" lang="en"/>
              <a:t>Accomplishments this term:</a:t>
            </a:r>
          </a:p>
          <a:p>
            <a:pPr indent="-342900" lvl="0" marL="457200">
              <a:spcBef>
                <a:spcPts val="0"/>
              </a:spcBef>
              <a:spcAft>
                <a:spcPts val="0"/>
              </a:spcAft>
            </a:pPr>
            <a:r>
              <a:rPr lang="en"/>
              <a:t>Developed task list, user stories, timeline, milestones, design diagrams, and articulated purposes/goals/methodology behind the project.</a:t>
            </a:r>
          </a:p>
          <a:p>
            <a:pPr indent="-342900" lvl="0" marL="457200">
              <a:spcBef>
                <a:spcPts val="0"/>
              </a:spcBef>
              <a:spcAft>
                <a:spcPts val="0"/>
              </a:spcAft>
            </a:pPr>
            <a:r>
              <a:rPr lang="en"/>
              <a:t>Met with advisor and discussed approach to the project</a:t>
            </a:r>
          </a:p>
          <a:p>
            <a:pPr indent="-342900" lvl="0" marL="457200">
              <a:spcBef>
                <a:spcPts val="0"/>
              </a:spcBef>
            </a:pPr>
            <a:r>
              <a:rPr lang="en"/>
              <a:t>Recorded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b="1" lang="en" sz="1400">
                <a:latin typeface="Roboto"/>
                <a:ea typeface="Roboto"/>
                <a:cs typeface="Roboto"/>
                <a:sym typeface="Roboto"/>
              </a:rPr>
              <a:t>Horner:</a:t>
            </a:r>
          </a:p>
          <a:p>
            <a:pPr indent="-317500" lvl="0" marL="457200" rtl="0">
              <a:spcBef>
                <a:spcPts val="0"/>
              </a:spcBef>
              <a:spcAft>
                <a:spcPts val="0"/>
              </a:spcAft>
              <a:buSzPct val="100000"/>
              <a:buFont typeface="Roboto"/>
            </a:pPr>
            <a:r>
              <a:rPr lang="en" sz="1400">
                <a:latin typeface="Roboto"/>
                <a:ea typeface="Roboto"/>
                <a:cs typeface="Roboto"/>
                <a:sym typeface="Roboto"/>
              </a:rPr>
              <a:t>Teach Euchre gameplay and strategy to other group members.</a:t>
            </a:r>
          </a:p>
          <a:p>
            <a:pPr indent="-317500" lvl="0" marL="457200" rtl="0">
              <a:spcBef>
                <a:spcPts val="0"/>
              </a:spcBef>
              <a:spcAft>
                <a:spcPts val="0"/>
              </a:spcAft>
              <a:buSzPct val="100000"/>
              <a:buFont typeface="Roboto"/>
            </a:pPr>
            <a:r>
              <a:rPr lang="en" sz="1400">
                <a:latin typeface="Roboto"/>
                <a:ea typeface="Roboto"/>
                <a:cs typeface="Roboto"/>
                <a:sym typeface="Roboto"/>
              </a:rPr>
              <a:t>Refine the model based on gameplay data collected and by comparing/contrasting different configurations.</a:t>
            </a:r>
          </a:p>
          <a:p>
            <a:pPr indent="-317500" lvl="0" marL="457200" rtl="0">
              <a:spcBef>
                <a:spcPts val="0"/>
              </a:spcBef>
              <a:spcAft>
                <a:spcPts val="0"/>
              </a:spcAft>
              <a:buSzPct val="100000"/>
              <a:buFont typeface="Roboto"/>
            </a:pPr>
            <a:r>
              <a:rPr lang="en" sz="1400">
                <a:latin typeface="Roboto"/>
                <a:ea typeface="Roboto"/>
                <a:cs typeface="Roboto"/>
                <a:sym typeface="Roboto"/>
              </a:rPr>
              <a:t>Obtain training data to initially model gameplay decision making.</a:t>
            </a:r>
          </a:p>
          <a:p>
            <a:pPr indent="-317500" lvl="0" marL="457200" rtl="0">
              <a:spcBef>
                <a:spcPts val="0"/>
              </a:spcBef>
              <a:buSzPct val="100000"/>
              <a:buFont typeface="Roboto"/>
            </a:pPr>
            <a:r>
              <a:rPr lang="en" sz="1400">
                <a:latin typeface="Roboto"/>
                <a:ea typeface="Roboto"/>
                <a:cs typeface="Roboto"/>
                <a:sym typeface="Roboto"/>
              </a:rPr>
              <a:t>Develop a rules engine to govern Euchre gameplay (for both the algorithm and user).</a:t>
            </a:r>
          </a:p>
          <a:p>
            <a:pPr lvl="0" rtl="0">
              <a:spcBef>
                <a:spcPts val="0"/>
              </a:spcBef>
              <a:buNone/>
            </a:pPr>
            <a:r>
              <a:rPr b="1" lang="en" sz="1400">
                <a:latin typeface="Roboto"/>
                <a:ea typeface="Roboto"/>
                <a:cs typeface="Roboto"/>
                <a:sym typeface="Roboto"/>
              </a:rPr>
              <a:t>Hoendorf: </a:t>
            </a:r>
          </a:p>
          <a:p>
            <a:pPr indent="-317500" lvl="0" marL="457200" rtl="0">
              <a:spcBef>
                <a:spcPts val="0"/>
              </a:spcBef>
              <a:spcAft>
                <a:spcPts val="0"/>
              </a:spcAft>
              <a:buSzPct val="100000"/>
              <a:buFont typeface="Roboto"/>
            </a:pPr>
            <a:r>
              <a:rPr lang="en" sz="1400">
                <a:latin typeface="Roboto"/>
                <a:ea typeface="Roboto"/>
                <a:cs typeface="Roboto"/>
                <a:sym typeface="Roboto"/>
              </a:rPr>
              <a:t>Research other implementations of machine-learning-based Euchre/card playing algorithms.</a:t>
            </a:r>
          </a:p>
          <a:p>
            <a:pPr indent="-317500" lvl="0" marL="457200" rtl="0">
              <a:spcBef>
                <a:spcPts val="0"/>
              </a:spcBef>
              <a:spcAft>
                <a:spcPts val="0"/>
              </a:spcAft>
              <a:buSzPct val="100000"/>
              <a:buFont typeface="Roboto"/>
            </a:pPr>
            <a:r>
              <a:rPr lang="en" sz="1400">
                <a:latin typeface="Roboto"/>
                <a:ea typeface="Roboto"/>
                <a:cs typeface="Roboto"/>
                <a:sym typeface="Roboto"/>
              </a:rPr>
              <a:t>Investigate the best tools for implementing the algorithm (e.g. language, packagaes, database, neural network).</a:t>
            </a:r>
          </a:p>
          <a:p>
            <a:pPr indent="-317500" lvl="0" marL="457200" rtl="0">
              <a:spcBef>
                <a:spcPts val="0"/>
              </a:spcBef>
              <a:buSzPct val="100000"/>
              <a:buFont typeface="Roboto"/>
            </a:pPr>
            <a:r>
              <a:rPr lang="en" sz="1400">
                <a:latin typeface="Roboto"/>
                <a:ea typeface="Roboto"/>
                <a:cs typeface="Roboto"/>
                <a:sym typeface="Roboto"/>
              </a:rPr>
              <a:t>Determine the best model based on the accuracy of AI gameplay. Information gathered during Task 2 and 3 would lend to this task.</a:t>
            </a:r>
          </a:p>
        </p:txBody>
      </p:sp>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Division of Work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Division of Work con’t</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ct val="45833"/>
              <a:buFont typeface="Arial"/>
              <a:buNone/>
            </a:pPr>
            <a:r>
              <a:rPr b="1" lang="en" sz="2400">
                <a:latin typeface="Roboto"/>
                <a:ea typeface="Roboto"/>
                <a:cs typeface="Roboto"/>
                <a:sym typeface="Roboto"/>
              </a:rPr>
              <a:t>Choi: </a:t>
            </a:r>
          </a:p>
          <a:p>
            <a:pPr indent="-381000" lvl="0" marL="457200" rtl="0">
              <a:spcBef>
                <a:spcPts val="0"/>
              </a:spcBef>
              <a:spcAft>
                <a:spcPts val="0"/>
              </a:spcAft>
              <a:buSzPct val="100000"/>
              <a:buFont typeface="Roboto"/>
            </a:pPr>
            <a:r>
              <a:rPr lang="en" sz="2400">
                <a:latin typeface="Roboto"/>
                <a:ea typeface="Roboto"/>
                <a:cs typeface="Roboto"/>
                <a:sym typeface="Roboto"/>
              </a:rPr>
              <a:t>Design a user interface to interact with computer player(s).</a:t>
            </a:r>
          </a:p>
          <a:p>
            <a:pPr indent="-381000" lvl="0" marL="457200" rtl="0">
              <a:spcBef>
                <a:spcPts val="0"/>
              </a:spcBef>
              <a:spcAft>
                <a:spcPts val="0"/>
              </a:spcAft>
              <a:buSzPct val="100000"/>
              <a:buFont typeface="Roboto"/>
            </a:pPr>
            <a:r>
              <a:rPr lang="en" sz="2400">
                <a:latin typeface="Roboto"/>
                <a:ea typeface="Roboto"/>
                <a:cs typeface="Roboto"/>
                <a:sym typeface="Roboto"/>
              </a:rPr>
              <a:t>Test the model either manually through play or monitor the AI as it plays against itself.</a:t>
            </a:r>
          </a:p>
          <a:p>
            <a:pPr indent="-381000" lvl="0" marL="457200">
              <a:spcBef>
                <a:spcPts val="0"/>
              </a:spcBef>
              <a:buSzPct val="100000"/>
              <a:buFont typeface="Roboto"/>
            </a:pPr>
            <a:r>
              <a:rPr lang="en" sz="2400">
                <a:latin typeface="Roboto"/>
                <a:ea typeface="Roboto"/>
                <a:cs typeface="Roboto"/>
                <a:sym typeface="Roboto"/>
              </a:rPr>
              <a:t>Demonstrate usage of the UI and present our findings.</a:t>
            </a:r>
          </a:p>
          <a:p>
            <a:pPr lvl="0">
              <a:spcBef>
                <a:spcPts val="0"/>
              </a:spcBef>
              <a:buNone/>
            </a:pPr>
            <a:r>
              <a:t/>
            </a:r>
            <a:endParaRPr sz="2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