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4" r:id="rId9"/>
    <p:sldId id="262"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郑 先生" initials="郑" lastIdx="1" clrIdx="0">
    <p:extLst>
      <p:ext uri="{19B8F6BF-5375-455C-9EA6-DF929625EA0E}">
        <p15:presenceInfo xmlns:p15="http://schemas.microsoft.com/office/powerpoint/2012/main" userId="f10d936993dc76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58" autoAdjust="0"/>
  </p:normalViewPr>
  <p:slideViewPr>
    <p:cSldViewPr snapToGrid="0">
      <p:cViewPr varScale="1">
        <p:scale>
          <a:sx n="86" d="100"/>
          <a:sy n="86" d="100"/>
        </p:scale>
        <p:origin x="26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5A718-6BA9-4241-B029-7A29E3E7165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D669E6-CD60-4259-86AE-F69B10954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EDAC9EA-A49D-435A-99EC-C1B89885B2FD}"/>
              </a:ext>
            </a:extLst>
          </p:cNvPr>
          <p:cNvSpPr>
            <a:spLocks noGrp="1"/>
          </p:cNvSpPr>
          <p:nvPr>
            <p:ph type="dt" sz="half" idx="10"/>
          </p:nvPr>
        </p:nvSpPr>
        <p:spPr/>
        <p:txBody>
          <a:bodyPr/>
          <a:lstStyle/>
          <a:p>
            <a:fld id="{7622CC85-57CC-43B7-A506-CF697B949C46}" type="datetimeFigureOut">
              <a:rPr lang="zh-CN" altLang="en-US" smtClean="0"/>
              <a:t>2021/8/8</a:t>
            </a:fld>
            <a:endParaRPr lang="zh-CN" altLang="en-US"/>
          </a:p>
        </p:txBody>
      </p:sp>
      <p:sp>
        <p:nvSpPr>
          <p:cNvPr id="5" name="页脚占位符 4">
            <a:extLst>
              <a:ext uri="{FF2B5EF4-FFF2-40B4-BE49-F238E27FC236}">
                <a16:creationId xmlns:a16="http://schemas.microsoft.com/office/drawing/2014/main" id="{9E17CD32-FAAD-4098-A182-22DFC77E6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20C755-D4F4-49F3-98F8-DB9A53EB06CC}"/>
              </a:ext>
            </a:extLst>
          </p:cNvPr>
          <p:cNvSpPr>
            <a:spLocks noGrp="1"/>
          </p:cNvSpPr>
          <p:nvPr>
            <p:ph type="sldNum" sz="quarter" idx="12"/>
          </p:nvPr>
        </p:nvSpPr>
        <p:spPr/>
        <p:txBody>
          <a:bodyPr/>
          <a:lstStyle/>
          <a:p>
            <a:fld id="{A39A587E-9F60-4A76-910A-AD53C963667C}" type="slidenum">
              <a:rPr lang="zh-CN" altLang="en-US" smtClean="0"/>
              <a:t>‹#›</a:t>
            </a:fld>
            <a:endParaRPr lang="zh-CN" altLang="en-US"/>
          </a:p>
        </p:txBody>
      </p:sp>
    </p:spTree>
    <p:extLst>
      <p:ext uri="{BB962C8B-B14F-4D97-AF65-F5344CB8AC3E}">
        <p14:creationId xmlns:p14="http://schemas.microsoft.com/office/powerpoint/2010/main" val="58534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D3C48-5A5E-483B-A4B5-301916DF7DC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533E7A0-0616-489E-ADE6-E7A2ACD6B30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2D6187-67A8-48FA-8C42-B7681C514F34}"/>
              </a:ext>
            </a:extLst>
          </p:cNvPr>
          <p:cNvSpPr>
            <a:spLocks noGrp="1"/>
          </p:cNvSpPr>
          <p:nvPr>
            <p:ph type="dt" sz="half" idx="10"/>
          </p:nvPr>
        </p:nvSpPr>
        <p:spPr/>
        <p:txBody>
          <a:bodyPr/>
          <a:lstStyle/>
          <a:p>
            <a:fld id="{7622CC85-57CC-43B7-A506-CF697B949C46}" type="datetimeFigureOut">
              <a:rPr lang="zh-CN" altLang="en-US" smtClean="0"/>
              <a:t>2021/8/8</a:t>
            </a:fld>
            <a:endParaRPr lang="zh-CN" altLang="en-US"/>
          </a:p>
        </p:txBody>
      </p:sp>
      <p:sp>
        <p:nvSpPr>
          <p:cNvPr id="5" name="页脚占位符 4">
            <a:extLst>
              <a:ext uri="{FF2B5EF4-FFF2-40B4-BE49-F238E27FC236}">
                <a16:creationId xmlns:a16="http://schemas.microsoft.com/office/drawing/2014/main" id="{6C5D9C20-BA70-4FA8-8090-8749FFA543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E13AEF-4440-4294-8C3A-E80F53E0A6C8}"/>
              </a:ext>
            </a:extLst>
          </p:cNvPr>
          <p:cNvSpPr>
            <a:spLocks noGrp="1"/>
          </p:cNvSpPr>
          <p:nvPr>
            <p:ph type="sldNum" sz="quarter" idx="12"/>
          </p:nvPr>
        </p:nvSpPr>
        <p:spPr/>
        <p:txBody>
          <a:bodyPr/>
          <a:lstStyle/>
          <a:p>
            <a:fld id="{A39A587E-9F60-4A76-910A-AD53C963667C}" type="slidenum">
              <a:rPr lang="zh-CN" altLang="en-US" smtClean="0"/>
              <a:t>‹#›</a:t>
            </a:fld>
            <a:endParaRPr lang="zh-CN" altLang="en-US"/>
          </a:p>
        </p:txBody>
      </p:sp>
    </p:spTree>
    <p:extLst>
      <p:ext uri="{BB962C8B-B14F-4D97-AF65-F5344CB8AC3E}">
        <p14:creationId xmlns:p14="http://schemas.microsoft.com/office/powerpoint/2010/main" val="21885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B141C90-5193-4244-934F-59BFD791506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9548E1-DA80-4F08-882E-A10B07D768C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A2A8B6-5EC9-446D-B9A4-1A715D1645EE}"/>
              </a:ext>
            </a:extLst>
          </p:cNvPr>
          <p:cNvSpPr>
            <a:spLocks noGrp="1"/>
          </p:cNvSpPr>
          <p:nvPr>
            <p:ph type="dt" sz="half" idx="10"/>
          </p:nvPr>
        </p:nvSpPr>
        <p:spPr/>
        <p:txBody>
          <a:bodyPr/>
          <a:lstStyle/>
          <a:p>
            <a:fld id="{7622CC85-57CC-43B7-A506-CF697B949C46}" type="datetimeFigureOut">
              <a:rPr lang="zh-CN" altLang="en-US" smtClean="0"/>
              <a:t>2021/8/8</a:t>
            </a:fld>
            <a:endParaRPr lang="zh-CN" altLang="en-US"/>
          </a:p>
        </p:txBody>
      </p:sp>
      <p:sp>
        <p:nvSpPr>
          <p:cNvPr id="5" name="页脚占位符 4">
            <a:extLst>
              <a:ext uri="{FF2B5EF4-FFF2-40B4-BE49-F238E27FC236}">
                <a16:creationId xmlns:a16="http://schemas.microsoft.com/office/drawing/2014/main" id="{1069F1F1-4DF5-4D44-AFA5-F60419A371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E8C430-308C-4B59-9BA9-B1BEB7909380}"/>
              </a:ext>
            </a:extLst>
          </p:cNvPr>
          <p:cNvSpPr>
            <a:spLocks noGrp="1"/>
          </p:cNvSpPr>
          <p:nvPr>
            <p:ph type="sldNum" sz="quarter" idx="12"/>
          </p:nvPr>
        </p:nvSpPr>
        <p:spPr/>
        <p:txBody>
          <a:bodyPr/>
          <a:lstStyle/>
          <a:p>
            <a:fld id="{A39A587E-9F60-4A76-910A-AD53C963667C}" type="slidenum">
              <a:rPr lang="zh-CN" altLang="en-US" smtClean="0"/>
              <a:t>‹#›</a:t>
            </a:fld>
            <a:endParaRPr lang="zh-CN" altLang="en-US"/>
          </a:p>
        </p:txBody>
      </p:sp>
    </p:spTree>
    <p:extLst>
      <p:ext uri="{BB962C8B-B14F-4D97-AF65-F5344CB8AC3E}">
        <p14:creationId xmlns:p14="http://schemas.microsoft.com/office/powerpoint/2010/main" val="249295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90ED6-604A-4924-B3DC-212E137954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98DC0E-3406-4F31-88EA-A91C3C2A85E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E0D48C-0E5D-4DC2-B392-42E75F7DCFAB}"/>
              </a:ext>
            </a:extLst>
          </p:cNvPr>
          <p:cNvSpPr>
            <a:spLocks noGrp="1"/>
          </p:cNvSpPr>
          <p:nvPr>
            <p:ph type="dt" sz="half" idx="10"/>
          </p:nvPr>
        </p:nvSpPr>
        <p:spPr/>
        <p:txBody>
          <a:bodyPr/>
          <a:lstStyle/>
          <a:p>
            <a:fld id="{7622CC85-57CC-43B7-A506-CF697B949C46}" type="datetimeFigureOut">
              <a:rPr lang="zh-CN" altLang="en-US" smtClean="0"/>
              <a:t>2021/8/8</a:t>
            </a:fld>
            <a:endParaRPr lang="zh-CN" altLang="en-US"/>
          </a:p>
        </p:txBody>
      </p:sp>
      <p:sp>
        <p:nvSpPr>
          <p:cNvPr id="5" name="页脚占位符 4">
            <a:extLst>
              <a:ext uri="{FF2B5EF4-FFF2-40B4-BE49-F238E27FC236}">
                <a16:creationId xmlns:a16="http://schemas.microsoft.com/office/drawing/2014/main" id="{B059600B-B68F-4155-BF2E-3DA61F68D3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74AB37-B30A-45D4-82A1-78C885A93E2F}"/>
              </a:ext>
            </a:extLst>
          </p:cNvPr>
          <p:cNvSpPr>
            <a:spLocks noGrp="1"/>
          </p:cNvSpPr>
          <p:nvPr>
            <p:ph type="sldNum" sz="quarter" idx="12"/>
          </p:nvPr>
        </p:nvSpPr>
        <p:spPr/>
        <p:txBody>
          <a:bodyPr/>
          <a:lstStyle/>
          <a:p>
            <a:fld id="{A39A587E-9F60-4A76-910A-AD53C963667C}" type="slidenum">
              <a:rPr lang="zh-CN" altLang="en-US" smtClean="0"/>
              <a:t>‹#›</a:t>
            </a:fld>
            <a:endParaRPr lang="zh-CN" altLang="en-US"/>
          </a:p>
        </p:txBody>
      </p:sp>
    </p:spTree>
    <p:extLst>
      <p:ext uri="{BB962C8B-B14F-4D97-AF65-F5344CB8AC3E}">
        <p14:creationId xmlns:p14="http://schemas.microsoft.com/office/powerpoint/2010/main" val="285961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591DD-7BBB-4B46-AFCE-831D955F1B9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E9398F-4C3B-432E-923F-AECA283DA7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9E492C2-6B5A-4BEF-9AFA-7941B677BBA0}"/>
              </a:ext>
            </a:extLst>
          </p:cNvPr>
          <p:cNvSpPr>
            <a:spLocks noGrp="1"/>
          </p:cNvSpPr>
          <p:nvPr>
            <p:ph type="dt" sz="half" idx="10"/>
          </p:nvPr>
        </p:nvSpPr>
        <p:spPr/>
        <p:txBody>
          <a:bodyPr/>
          <a:lstStyle/>
          <a:p>
            <a:fld id="{7622CC85-57CC-43B7-A506-CF697B949C46}" type="datetimeFigureOut">
              <a:rPr lang="zh-CN" altLang="en-US" smtClean="0"/>
              <a:t>2021/8/8</a:t>
            </a:fld>
            <a:endParaRPr lang="zh-CN" altLang="en-US"/>
          </a:p>
        </p:txBody>
      </p:sp>
      <p:sp>
        <p:nvSpPr>
          <p:cNvPr id="5" name="页脚占位符 4">
            <a:extLst>
              <a:ext uri="{FF2B5EF4-FFF2-40B4-BE49-F238E27FC236}">
                <a16:creationId xmlns:a16="http://schemas.microsoft.com/office/drawing/2014/main" id="{5BF7A1E3-B8B7-4647-84F6-4CC39D161B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206C42-6241-42C1-A0A6-B2B3DE67E012}"/>
              </a:ext>
            </a:extLst>
          </p:cNvPr>
          <p:cNvSpPr>
            <a:spLocks noGrp="1"/>
          </p:cNvSpPr>
          <p:nvPr>
            <p:ph type="sldNum" sz="quarter" idx="12"/>
          </p:nvPr>
        </p:nvSpPr>
        <p:spPr/>
        <p:txBody>
          <a:bodyPr/>
          <a:lstStyle/>
          <a:p>
            <a:fld id="{A39A587E-9F60-4A76-910A-AD53C963667C}" type="slidenum">
              <a:rPr lang="zh-CN" altLang="en-US" smtClean="0"/>
              <a:t>‹#›</a:t>
            </a:fld>
            <a:endParaRPr lang="zh-CN" altLang="en-US"/>
          </a:p>
        </p:txBody>
      </p:sp>
    </p:spTree>
    <p:extLst>
      <p:ext uri="{BB962C8B-B14F-4D97-AF65-F5344CB8AC3E}">
        <p14:creationId xmlns:p14="http://schemas.microsoft.com/office/powerpoint/2010/main" val="333300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1CE3C-E56A-4736-A7C9-9EDA96252A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5D75DC-D6CC-401D-AABA-1D8B334548B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E9CAF0C-D60C-48F4-B476-76E4455BDAB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7D8ACC4-F0EE-4AFF-BDA0-1A961B10433D}"/>
              </a:ext>
            </a:extLst>
          </p:cNvPr>
          <p:cNvSpPr>
            <a:spLocks noGrp="1"/>
          </p:cNvSpPr>
          <p:nvPr>
            <p:ph type="dt" sz="half" idx="10"/>
          </p:nvPr>
        </p:nvSpPr>
        <p:spPr/>
        <p:txBody>
          <a:bodyPr/>
          <a:lstStyle/>
          <a:p>
            <a:fld id="{7622CC85-57CC-43B7-A506-CF697B949C46}" type="datetimeFigureOut">
              <a:rPr lang="zh-CN" altLang="en-US" smtClean="0"/>
              <a:t>2021/8/8</a:t>
            </a:fld>
            <a:endParaRPr lang="zh-CN" altLang="en-US"/>
          </a:p>
        </p:txBody>
      </p:sp>
      <p:sp>
        <p:nvSpPr>
          <p:cNvPr id="6" name="页脚占位符 5">
            <a:extLst>
              <a:ext uri="{FF2B5EF4-FFF2-40B4-BE49-F238E27FC236}">
                <a16:creationId xmlns:a16="http://schemas.microsoft.com/office/drawing/2014/main" id="{98F6404C-CDED-4196-ADF6-1BCA84D0E5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03728C-A090-4202-954D-873726FF4250}"/>
              </a:ext>
            </a:extLst>
          </p:cNvPr>
          <p:cNvSpPr>
            <a:spLocks noGrp="1"/>
          </p:cNvSpPr>
          <p:nvPr>
            <p:ph type="sldNum" sz="quarter" idx="12"/>
          </p:nvPr>
        </p:nvSpPr>
        <p:spPr/>
        <p:txBody>
          <a:bodyPr/>
          <a:lstStyle/>
          <a:p>
            <a:fld id="{A39A587E-9F60-4A76-910A-AD53C963667C}" type="slidenum">
              <a:rPr lang="zh-CN" altLang="en-US" smtClean="0"/>
              <a:t>‹#›</a:t>
            </a:fld>
            <a:endParaRPr lang="zh-CN" altLang="en-US"/>
          </a:p>
        </p:txBody>
      </p:sp>
    </p:spTree>
    <p:extLst>
      <p:ext uri="{BB962C8B-B14F-4D97-AF65-F5344CB8AC3E}">
        <p14:creationId xmlns:p14="http://schemas.microsoft.com/office/powerpoint/2010/main" val="365506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1B35D-1EBB-4F9E-9C33-788CCDCDD2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AF75C3B-3444-4E5F-AA2D-5291F161EC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79B7891-A010-4009-9FC9-A80C5D1D9A1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0B0DF21-669E-45B7-94FE-0CE29D7243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95C190B-F93E-46A9-9CF2-97703C92A90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8862721-23A3-4985-9AE4-B9EE2E016397}"/>
              </a:ext>
            </a:extLst>
          </p:cNvPr>
          <p:cNvSpPr>
            <a:spLocks noGrp="1"/>
          </p:cNvSpPr>
          <p:nvPr>
            <p:ph type="dt" sz="half" idx="10"/>
          </p:nvPr>
        </p:nvSpPr>
        <p:spPr/>
        <p:txBody>
          <a:bodyPr/>
          <a:lstStyle/>
          <a:p>
            <a:fld id="{7622CC85-57CC-43B7-A506-CF697B949C46}" type="datetimeFigureOut">
              <a:rPr lang="zh-CN" altLang="en-US" smtClean="0"/>
              <a:t>2021/8/8</a:t>
            </a:fld>
            <a:endParaRPr lang="zh-CN" altLang="en-US"/>
          </a:p>
        </p:txBody>
      </p:sp>
      <p:sp>
        <p:nvSpPr>
          <p:cNvPr id="8" name="页脚占位符 7">
            <a:extLst>
              <a:ext uri="{FF2B5EF4-FFF2-40B4-BE49-F238E27FC236}">
                <a16:creationId xmlns:a16="http://schemas.microsoft.com/office/drawing/2014/main" id="{A7E03C24-76CE-4AA2-8719-0D3722010F0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3E6564-6C7C-4A8A-B132-7A666AE0BD68}"/>
              </a:ext>
            </a:extLst>
          </p:cNvPr>
          <p:cNvSpPr>
            <a:spLocks noGrp="1"/>
          </p:cNvSpPr>
          <p:nvPr>
            <p:ph type="sldNum" sz="quarter" idx="12"/>
          </p:nvPr>
        </p:nvSpPr>
        <p:spPr/>
        <p:txBody>
          <a:bodyPr/>
          <a:lstStyle/>
          <a:p>
            <a:fld id="{A39A587E-9F60-4A76-910A-AD53C963667C}" type="slidenum">
              <a:rPr lang="zh-CN" altLang="en-US" smtClean="0"/>
              <a:t>‹#›</a:t>
            </a:fld>
            <a:endParaRPr lang="zh-CN" altLang="en-US"/>
          </a:p>
        </p:txBody>
      </p:sp>
    </p:spTree>
    <p:extLst>
      <p:ext uri="{BB962C8B-B14F-4D97-AF65-F5344CB8AC3E}">
        <p14:creationId xmlns:p14="http://schemas.microsoft.com/office/powerpoint/2010/main" val="102557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E38F3-E72C-4E46-BC25-778F199A7A3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249AD47-464E-45D5-BF1A-2565DF9D6440}"/>
              </a:ext>
            </a:extLst>
          </p:cNvPr>
          <p:cNvSpPr>
            <a:spLocks noGrp="1"/>
          </p:cNvSpPr>
          <p:nvPr>
            <p:ph type="dt" sz="half" idx="10"/>
          </p:nvPr>
        </p:nvSpPr>
        <p:spPr/>
        <p:txBody>
          <a:bodyPr/>
          <a:lstStyle/>
          <a:p>
            <a:fld id="{7622CC85-57CC-43B7-A506-CF697B949C46}" type="datetimeFigureOut">
              <a:rPr lang="zh-CN" altLang="en-US" smtClean="0"/>
              <a:t>2021/8/8</a:t>
            </a:fld>
            <a:endParaRPr lang="zh-CN" altLang="en-US"/>
          </a:p>
        </p:txBody>
      </p:sp>
      <p:sp>
        <p:nvSpPr>
          <p:cNvPr id="4" name="页脚占位符 3">
            <a:extLst>
              <a:ext uri="{FF2B5EF4-FFF2-40B4-BE49-F238E27FC236}">
                <a16:creationId xmlns:a16="http://schemas.microsoft.com/office/drawing/2014/main" id="{C4BEFBB0-73A7-4326-B509-A6916D8D6A3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E5959E-3CB9-4184-AF41-0E2E8878E091}"/>
              </a:ext>
            </a:extLst>
          </p:cNvPr>
          <p:cNvSpPr>
            <a:spLocks noGrp="1"/>
          </p:cNvSpPr>
          <p:nvPr>
            <p:ph type="sldNum" sz="quarter" idx="12"/>
          </p:nvPr>
        </p:nvSpPr>
        <p:spPr/>
        <p:txBody>
          <a:bodyPr/>
          <a:lstStyle/>
          <a:p>
            <a:fld id="{A39A587E-9F60-4A76-910A-AD53C963667C}" type="slidenum">
              <a:rPr lang="zh-CN" altLang="en-US" smtClean="0"/>
              <a:t>‹#›</a:t>
            </a:fld>
            <a:endParaRPr lang="zh-CN" altLang="en-US"/>
          </a:p>
        </p:txBody>
      </p:sp>
    </p:spTree>
    <p:extLst>
      <p:ext uri="{BB962C8B-B14F-4D97-AF65-F5344CB8AC3E}">
        <p14:creationId xmlns:p14="http://schemas.microsoft.com/office/powerpoint/2010/main" val="353198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71DDCB6-82AA-4EBE-A0E1-2CF489D97DE0}"/>
              </a:ext>
            </a:extLst>
          </p:cNvPr>
          <p:cNvSpPr>
            <a:spLocks noGrp="1"/>
          </p:cNvSpPr>
          <p:nvPr>
            <p:ph type="dt" sz="half" idx="10"/>
          </p:nvPr>
        </p:nvSpPr>
        <p:spPr/>
        <p:txBody>
          <a:bodyPr/>
          <a:lstStyle/>
          <a:p>
            <a:fld id="{7622CC85-57CC-43B7-A506-CF697B949C46}" type="datetimeFigureOut">
              <a:rPr lang="zh-CN" altLang="en-US" smtClean="0"/>
              <a:t>2021/8/8</a:t>
            </a:fld>
            <a:endParaRPr lang="zh-CN" altLang="en-US"/>
          </a:p>
        </p:txBody>
      </p:sp>
      <p:sp>
        <p:nvSpPr>
          <p:cNvPr id="3" name="页脚占位符 2">
            <a:extLst>
              <a:ext uri="{FF2B5EF4-FFF2-40B4-BE49-F238E27FC236}">
                <a16:creationId xmlns:a16="http://schemas.microsoft.com/office/drawing/2014/main" id="{BF08E018-87AB-4C49-AE4D-A72EBA2B28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17C28C9-5AB4-4406-BC47-387EEE21C4BF}"/>
              </a:ext>
            </a:extLst>
          </p:cNvPr>
          <p:cNvSpPr>
            <a:spLocks noGrp="1"/>
          </p:cNvSpPr>
          <p:nvPr>
            <p:ph type="sldNum" sz="quarter" idx="12"/>
          </p:nvPr>
        </p:nvSpPr>
        <p:spPr/>
        <p:txBody>
          <a:bodyPr/>
          <a:lstStyle/>
          <a:p>
            <a:fld id="{A39A587E-9F60-4A76-910A-AD53C963667C}" type="slidenum">
              <a:rPr lang="zh-CN" altLang="en-US" smtClean="0"/>
              <a:t>‹#›</a:t>
            </a:fld>
            <a:endParaRPr lang="zh-CN" altLang="en-US"/>
          </a:p>
        </p:txBody>
      </p:sp>
    </p:spTree>
    <p:extLst>
      <p:ext uri="{BB962C8B-B14F-4D97-AF65-F5344CB8AC3E}">
        <p14:creationId xmlns:p14="http://schemas.microsoft.com/office/powerpoint/2010/main" val="421959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0A902-EC02-4A7B-8E0F-5863E67326A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672DF0-FB8D-4AAD-A2C1-FAA96931D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15178B4-CC3B-44AB-9F7C-A614AE57A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6CB824-C498-4927-8FA9-F8FF37F3FF68}"/>
              </a:ext>
            </a:extLst>
          </p:cNvPr>
          <p:cNvSpPr>
            <a:spLocks noGrp="1"/>
          </p:cNvSpPr>
          <p:nvPr>
            <p:ph type="dt" sz="half" idx="10"/>
          </p:nvPr>
        </p:nvSpPr>
        <p:spPr/>
        <p:txBody>
          <a:bodyPr/>
          <a:lstStyle/>
          <a:p>
            <a:fld id="{7622CC85-57CC-43B7-A506-CF697B949C46}" type="datetimeFigureOut">
              <a:rPr lang="zh-CN" altLang="en-US" smtClean="0"/>
              <a:t>2021/8/8</a:t>
            </a:fld>
            <a:endParaRPr lang="zh-CN" altLang="en-US"/>
          </a:p>
        </p:txBody>
      </p:sp>
      <p:sp>
        <p:nvSpPr>
          <p:cNvPr id="6" name="页脚占位符 5">
            <a:extLst>
              <a:ext uri="{FF2B5EF4-FFF2-40B4-BE49-F238E27FC236}">
                <a16:creationId xmlns:a16="http://schemas.microsoft.com/office/drawing/2014/main" id="{8C4564EF-C306-41F5-B80A-9F0BF5BF93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057FA4-767C-4FA1-B624-180C5A3E0072}"/>
              </a:ext>
            </a:extLst>
          </p:cNvPr>
          <p:cNvSpPr>
            <a:spLocks noGrp="1"/>
          </p:cNvSpPr>
          <p:nvPr>
            <p:ph type="sldNum" sz="quarter" idx="12"/>
          </p:nvPr>
        </p:nvSpPr>
        <p:spPr/>
        <p:txBody>
          <a:bodyPr/>
          <a:lstStyle/>
          <a:p>
            <a:fld id="{A39A587E-9F60-4A76-910A-AD53C963667C}" type="slidenum">
              <a:rPr lang="zh-CN" altLang="en-US" smtClean="0"/>
              <a:t>‹#›</a:t>
            </a:fld>
            <a:endParaRPr lang="zh-CN" altLang="en-US"/>
          </a:p>
        </p:txBody>
      </p:sp>
    </p:spTree>
    <p:extLst>
      <p:ext uri="{BB962C8B-B14F-4D97-AF65-F5344CB8AC3E}">
        <p14:creationId xmlns:p14="http://schemas.microsoft.com/office/powerpoint/2010/main" val="535464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AF11B-80E7-4812-B86F-B905DFF623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A03099-44F2-4E52-BB35-1E84771ED0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5323C3D-E719-47F7-A914-D428AA92A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6C98A5-512C-4A8E-B098-247F1271F358}"/>
              </a:ext>
            </a:extLst>
          </p:cNvPr>
          <p:cNvSpPr>
            <a:spLocks noGrp="1"/>
          </p:cNvSpPr>
          <p:nvPr>
            <p:ph type="dt" sz="half" idx="10"/>
          </p:nvPr>
        </p:nvSpPr>
        <p:spPr/>
        <p:txBody>
          <a:bodyPr/>
          <a:lstStyle/>
          <a:p>
            <a:fld id="{7622CC85-57CC-43B7-A506-CF697B949C46}" type="datetimeFigureOut">
              <a:rPr lang="zh-CN" altLang="en-US" smtClean="0"/>
              <a:t>2021/8/8</a:t>
            </a:fld>
            <a:endParaRPr lang="zh-CN" altLang="en-US"/>
          </a:p>
        </p:txBody>
      </p:sp>
      <p:sp>
        <p:nvSpPr>
          <p:cNvPr id="6" name="页脚占位符 5">
            <a:extLst>
              <a:ext uri="{FF2B5EF4-FFF2-40B4-BE49-F238E27FC236}">
                <a16:creationId xmlns:a16="http://schemas.microsoft.com/office/drawing/2014/main" id="{A29443D0-AA5D-4E8F-9C6A-6681092378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C16225-F437-4746-8FFB-557BDBB125B1}"/>
              </a:ext>
            </a:extLst>
          </p:cNvPr>
          <p:cNvSpPr>
            <a:spLocks noGrp="1"/>
          </p:cNvSpPr>
          <p:nvPr>
            <p:ph type="sldNum" sz="quarter" idx="12"/>
          </p:nvPr>
        </p:nvSpPr>
        <p:spPr/>
        <p:txBody>
          <a:bodyPr/>
          <a:lstStyle/>
          <a:p>
            <a:fld id="{A39A587E-9F60-4A76-910A-AD53C963667C}" type="slidenum">
              <a:rPr lang="zh-CN" altLang="en-US" smtClean="0"/>
              <a:t>‹#›</a:t>
            </a:fld>
            <a:endParaRPr lang="zh-CN" altLang="en-US"/>
          </a:p>
        </p:txBody>
      </p:sp>
    </p:spTree>
    <p:extLst>
      <p:ext uri="{BB962C8B-B14F-4D97-AF65-F5344CB8AC3E}">
        <p14:creationId xmlns:p14="http://schemas.microsoft.com/office/powerpoint/2010/main" val="2341338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8500845-3A74-45FD-B672-8C692495E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022CF0-24C4-497D-A074-2C209E3D3E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C89F7-8AF7-4150-B04B-A8D4F08538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2CC85-57CC-43B7-A506-CF697B949C46}" type="datetimeFigureOut">
              <a:rPr lang="zh-CN" altLang="en-US" smtClean="0"/>
              <a:t>2021/8/8</a:t>
            </a:fld>
            <a:endParaRPr lang="zh-CN" altLang="en-US"/>
          </a:p>
        </p:txBody>
      </p:sp>
      <p:sp>
        <p:nvSpPr>
          <p:cNvPr id="5" name="页脚占位符 4">
            <a:extLst>
              <a:ext uri="{FF2B5EF4-FFF2-40B4-BE49-F238E27FC236}">
                <a16:creationId xmlns:a16="http://schemas.microsoft.com/office/drawing/2014/main" id="{887EA76B-90CC-4D81-85D5-638FA03E9A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0048098-01E7-4B87-9055-68D78BF5B2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9A587E-9F60-4A76-910A-AD53C963667C}" type="slidenum">
              <a:rPr lang="zh-CN" altLang="en-US" smtClean="0"/>
              <a:t>‹#›</a:t>
            </a:fld>
            <a:endParaRPr lang="zh-CN" altLang="en-US"/>
          </a:p>
        </p:txBody>
      </p:sp>
    </p:spTree>
    <p:extLst>
      <p:ext uri="{BB962C8B-B14F-4D97-AF65-F5344CB8AC3E}">
        <p14:creationId xmlns:p14="http://schemas.microsoft.com/office/powerpoint/2010/main" val="266616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1463D-72A6-46BE-89B5-7089276FBD0F}"/>
              </a:ext>
            </a:extLst>
          </p:cNvPr>
          <p:cNvSpPr>
            <a:spLocks noGrp="1"/>
          </p:cNvSpPr>
          <p:nvPr>
            <p:ph type="ctrTitle"/>
          </p:nvPr>
        </p:nvSpPr>
        <p:spPr/>
        <p:txBody>
          <a:bodyPr/>
          <a:lstStyle/>
          <a:p>
            <a:r>
              <a:rPr lang="zh-CN" altLang="en-US" dirty="0"/>
              <a:t>秒杀系统架构设计</a:t>
            </a:r>
          </a:p>
        </p:txBody>
      </p:sp>
      <p:sp>
        <p:nvSpPr>
          <p:cNvPr id="3" name="副标题 2">
            <a:extLst>
              <a:ext uri="{FF2B5EF4-FFF2-40B4-BE49-F238E27FC236}">
                <a16:creationId xmlns:a16="http://schemas.microsoft.com/office/drawing/2014/main" id="{117E42B0-7E85-49DD-AD58-4B88C3D2F33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29429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515CCB-A18F-43AC-9097-7ECD200876D5}"/>
              </a:ext>
            </a:extLst>
          </p:cNvPr>
          <p:cNvSpPr>
            <a:spLocks noGrp="1"/>
          </p:cNvSpPr>
          <p:nvPr>
            <p:ph idx="1"/>
          </p:nvPr>
        </p:nvSpPr>
        <p:spPr>
          <a:xfrm>
            <a:off x="838200" y="292963"/>
            <a:ext cx="10515600" cy="5884000"/>
          </a:xfrm>
        </p:spPr>
        <p:txBody>
          <a:bodyPr/>
          <a:lstStyle/>
          <a:p>
            <a:pPr marL="0" indent="0">
              <a:buNone/>
            </a:pPr>
            <a:endParaRPr lang="en-US" altLang="zh-CN" dirty="0"/>
          </a:p>
          <a:p>
            <a:pPr marL="0" indent="0">
              <a:buNone/>
            </a:pPr>
            <a:r>
              <a:rPr lang="zh-CN" altLang="en-US" dirty="0"/>
              <a:t>自动化部署：待研究。。。</a:t>
            </a:r>
            <a:endParaRPr lang="en-US" altLang="zh-CN" dirty="0"/>
          </a:p>
          <a:p>
            <a:endParaRPr lang="en-US" altLang="zh-CN" dirty="0"/>
          </a:p>
          <a:p>
            <a:r>
              <a:rPr lang="en-US" altLang="zh-CN" dirty="0"/>
              <a:t>2.4 </a:t>
            </a:r>
            <a:r>
              <a:rPr lang="zh-CN" altLang="en-US" dirty="0"/>
              <a:t>技术选型</a:t>
            </a:r>
            <a:endParaRPr lang="en-US" altLang="zh-CN" dirty="0"/>
          </a:p>
          <a:p>
            <a:r>
              <a:rPr lang="zh-CN" altLang="en-US" dirty="0"/>
              <a:t>消息队列：</a:t>
            </a:r>
            <a:r>
              <a:rPr lang="en-US" altLang="zh-CN" dirty="0" err="1"/>
              <a:t>kafka</a:t>
            </a:r>
            <a:r>
              <a:rPr lang="en-US" altLang="zh-CN" dirty="0"/>
              <a:t>:</a:t>
            </a:r>
            <a:r>
              <a:rPr lang="zh-CN" altLang="en-US" dirty="0"/>
              <a:t>对于消息堆积比较友好</a:t>
            </a:r>
          </a:p>
        </p:txBody>
      </p:sp>
    </p:spTree>
    <p:extLst>
      <p:ext uri="{BB962C8B-B14F-4D97-AF65-F5344CB8AC3E}">
        <p14:creationId xmlns:p14="http://schemas.microsoft.com/office/powerpoint/2010/main" val="404020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A5251-C280-45F7-9169-FD39137B8095}"/>
              </a:ext>
            </a:extLst>
          </p:cNvPr>
          <p:cNvSpPr>
            <a:spLocks noGrp="1"/>
          </p:cNvSpPr>
          <p:nvPr>
            <p:ph type="title"/>
          </p:nvPr>
        </p:nvSpPr>
        <p:spPr/>
        <p:txBody>
          <a:bodyPr/>
          <a:lstStyle/>
          <a:p>
            <a:r>
              <a:rPr lang="zh-CN" altLang="en-US" dirty="0"/>
              <a:t>一、需求分析</a:t>
            </a:r>
          </a:p>
        </p:txBody>
      </p:sp>
      <p:sp>
        <p:nvSpPr>
          <p:cNvPr id="3" name="内容占位符 2">
            <a:extLst>
              <a:ext uri="{FF2B5EF4-FFF2-40B4-BE49-F238E27FC236}">
                <a16:creationId xmlns:a16="http://schemas.microsoft.com/office/drawing/2014/main" id="{81C8CD5E-EC48-4697-BE64-A72F35927530}"/>
              </a:ext>
            </a:extLst>
          </p:cNvPr>
          <p:cNvSpPr>
            <a:spLocks noGrp="1"/>
          </p:cNvSpPr>
          <p:nvPr>
            <p:ph idx="1"/>
          </p:nvPr>
        </p:nvSpPr>
        <p:spPr/>
        <p:txBody>
          <a:bodyPr>
            <a:normAutofit/>
          </a:bodyPr>
          <a:lstStyle/>
          <a:p>
            <a:r>
              <a:rPr lang="en-US" altLang="zh-CN" dirty="0"/>
              <a:t>1.1 </a:t>
            </a:r>
            <a:r>
              <a:rPr lang="zh-CN" altLang="en-US" dirty="0"/>
              <a:t>需求背景</a:t>
            </a:r>
            <a:endParaRPr lang="en-US" altLang="zh-CN" dirty="0"/>
          </a:p>
          <a:p>
            <a:pPr marL="0" indent="0">
              <a:buNone/>
            </a:pPr>
            <a:r>
              <a:rPr lang="zh-CN" altLang="en-US" dirty="0"/>
              <a:t>据市场研究表明，展开商品秒杀活动可以快速有效地为我们的商城平台引流，提升公司产品知名度。经市场部规划决定，我们的商城平台需要不定期的展开各种商品项目的秒杀活动，具体活动方式参考淘宝的活动形式。</a:t>
            </a:r>
            <a:endParaRPr lang="en-US" altLang="zh-CN" dirty="0"/>
          </a:p>
          <a:p>
            <a:r>
              <a:rPr lang="en-US" altLang="zh-CN" dirty="0"/>
              <a:t>1.2 </a:t>
            </a:r>
            <a:r>
              <a:rPr lang="zh-CN" altLang="en-US" dirty="0"/>
              <a:t>功能性需求</a:t>
            </a:r>
            <a:endParaRPr lang="en-US" altLang="zh-CN" dirty="0"/>
          </a:p>
          <a:p>
            <a:pPr marL="514350" indent="-514350">
              <a:buAutoNum type="alphaLcPeriod"/>
            </a:pPr>
            <a:r>
              <a:rPr lang="zh-CN" altLang="en-US" dirty="0"/>
              <a:t>支持同时开展不同商品的秒杀活动</a:t>
            </a:r>
            <a:endParaRPr lang="en-US" altLang="zh-CN" dirty="0"/>
          </a:p>
          <a:p>
            <a:pPr marL="514350" indent="-514350">
              <a:buAutoNum type="alphaLcPeriod"/>
            </a:pPr>
            <a:r>
              <a:rPr lang="zh-CN" altLang="en-US" dirty="0"/>
              <a:t>支持运营自行开启秒杀活动，无需开发支撑</a:t>
            </a:r>
            <a:endParaRPr lang="en-US" altLang="zh-CN" dirty="0"/>
          </a:p>
          <a:p>
            <a:pPr marL="514350" indent="-514350">
              <a:buFont typeface="Arial" panose="020B0604020202020204" pitchFamily="34" charset="0"/>
              <a:buAutoNum type="alphaLcPeriod"/>
            </a:pPr>
            <a:r>
              <a:rPr lang="zh-CN" altLang="en-US" dirty="0"/>
              <a:t>能够自动估算秒杀活动预计参与人数</a:t>
            </a:r>
          </a:p>
          <a:p>
            <a:pPr marL="514350" indent="-514350">
              <a:buAutoNum type="alphaLcPeriod"/>
            </a:pPr>
            <a:endParaRPr lang="en-US" altLang="zh-CN" dirty="0"/>
          </a:p>
        </p:txBody>
      </p:sp>
    </p:spTree>
    <p:extLst>
      <p:ext uri="{BB962C8B-B14F-4D97-AF65-F5344CB8AC3E}">
        <p14:creationId xmlns:p14="http://schemas.microsoft.com/office/powerpoint/2010/main" val="415761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A8ACC-BE3D-4A63-BE90-8D233AADC510}"/>
              </a:ext>
            </a:extLst>
          </p:cNvPr>
          <p:cNvSpPr>
            <a:spLocks noGrp="1"/>
          </p:cNvSpPr>
          <p:nvPr>
            <p:ph type="title"/>
          </p:nvPr>
        </p:nvSpPr>
        <p:spPr/>
        <p:txBody>
          <a:bodyPr/>
          <a:lstStyle/>
          <a:p>
            <a:r>
              <a:rPr lang="zh-CN" altLang="en-US" dirty="0"/>
              <a:t>一、需求分析</a:t>
            </a:r>
          </a:p>
        </p:txBody>
      </p:sp>
      <p:sp>
        <p:nvSpPr>
          <p:cNvPr id="3" name="内容占位符 2">
            <a:extLst>
              <a:ext uri="{FF2B5EF4-FFF2-40B4-BE49-F238E27FC236}">
                <a16:creationId xmlns:a16="http://schemas.microsoft.com/office/drawing/2014/main" id="{401E1024-0FB9-4AEF-A362-E617A07B1435}"/>
              </a:ext>
            </a:extLst>
          </p:cNvPr>
          <p:cNvSpPr>
            <a:spLocks noGrp="1"/>
          </p:cNvSpPr>
          <p:nvPr>
            <p:ph idx="1"/>
          </p:nvPr>
        </p:nvSpPr>
        <p:spPr/>
        <p:txBody>
          <a:bodyPr/>
          <a:lstStyle/>
          <a:p>
            <a:r>
              <a:rPr lang="en-US" altLang="zh-CN" dirty="0"/>
              <a:t>1.3 </a:t>
            </a:r>
            <a:r>
              <a:rPr lang="zh-CN" altLang="en-US" dirty="0"/>
              <a:t>非功能性需求</a:t>
            </a:r>
            <a:endParaRPr lang="en-US" altLang="zh-CN" dirty="0"/>
          </a:p>
          <a:p>
            <a:pPr marL="514350" indent="-514350">
              <a:buAutoNum type="alphaLcPeriod"/>
            </a:pPr>
            <a:r>
              <a:rPr lang="zh-CN" altLang="en-US" dirty="0"/>
              <a:t>参加秒杀的用户请求响应时间当在</a:t>
            </a:r>
            <a:r>
              <a:rPr lang="en-US" altLang="zh-CN" dirty="0"/>
              <a:t>5s</a:t>
            </a:r>
            <a:r>
              <a:rPr lang="zh-CN" altLang="en-US" dirty="0"/>
              <a:t>以内</a:t>
            </a:r>
            <a:endParaRPr lang="en-US" altLang="zh-CN" dirty="0"/>
          </a:p>
          <a:p>
            <a:pPr marL="514350" indent="-514350">
              <a:buAutoNum type="alphaLcPeriod"/>
            </a:pPr>
            <a:r>
              <a:rPr lang="zh-CN" altLang="en-US" dirty="0"/>
              <a:t>为节省服务器资源，相关服务需要根据预计用户量进行弹性扩容</a:t>
            </a:r>
            <a:endParaRPr lang="en-US" altLang="zh-CN" dirty="0"/>
          </a:p>
          <a:p>
            <a:pPr marL="514350" indent="-514350">
              <a:buAutoNum type="alphaLcPeriod"/>
            </a:pPr>
            <a:r>
              <a:rPr lang="zh-CN" altLang="en-US" dirty="0"/>
              <a:t>根据实时流量进行弹性扩容</a:t>
            </a:r>
            <a:endParaRPr lang="en-US" altLang="zh-CN" dirty="0"/>
          </a:p>
        </p:txBody>
      </p:sp>
    </p:spTree>
    <p:extLst>
      <p:ext uri="{BB962C8B-B14F-4D97-AF65-F5344CB8AC3E}">
        <p14:creationId xmlns:p14="http://schemas.microsoft.com/office/powerpoint/2010/main" val="2086776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6086-9ED4-46F3-AE1D-7562B01BF9B4}"/>
              </a:ext>
            </a:extLst>
          </p:cNvPr>
          <p:cNvSpPr>
            <a:spLocks noGrp="1"/>
          </p:cNvSpPr>
          <p:nvPr>
            <p:ph type="title"/>
          </p:nvPr>
        </p:nvSpPr>
        <p:spPr/>
        <p:txBody>
          <a:bodyPr/>
          <a:lstStyle/>
          <a:p>
            <a:r>
              <a:rPr lang="zh-CN" altLang="en-US" dirty="0"/>
              <a:t>二、整体设计</a:t>
            </a:r>
          </a:p>
        </p:txBody>
      </p:sp>
      <p:sp>
        <p:nvSpPr>
          <p:cNvPr id="3" name="内容占位符 2">
            <a:extLst>
              <a:ext uri="{FF2B5EF4-FFF2-40B4-BE49-F238E27FC236}">
                <a16:creationId xmlns:a16="http://schemas.microsoft.com/office/drawing/2014/main" id="{BD49EAB4-D5DA-4DF3-88C2-B17512D7B651}"/>
              </a:ext>
            </a:extLst>
          </p:cNvPr>
          <p:cNvSpPr>
            <a:spLocks noGrp="1"/>
          </p:cNvSpPr>
          <p:nvPr>
            <p:ph idx="1"/>
          </p:nvPr>
        </p:nvSpPr>
        <p:spPr>
          <a:xfrm>
            <a:off x="838200" y="1825625"/>
            <a:ext cx="10515600" cy="4667250"/>
          </a:xfrm>
        </p:spPr>
        <p:txBody>
          <a:bodyPr>
            <a:normAutofit fontScale="92500" lnSpcReduction="10000"/>
          </a:bodyPr>
          <a:lstStyle/>
          <a:p>
            <a:r>
              <a:rPr lang="en-US" altLang="zh-CN" dirty="0"/>
              <a:t>2.1 </a:t>
            </a:r>
            <a:r>
              <a:rPr lang="zh-CN" altLang="en-US" dirty="0"/>
              <a:t>功能设计</a:t>
            </a:r>
            <a:endParaRPr lang="en-US" altLang="zh-CN" dirty="0"/>
          </a:p>
          <a:p>
            <a:pPr marL="0" indent="0">
              <a:buNone/>
            </a:pPr>
            <a:r>
              <a:rPr lang="zh-CN" altLang="en-US" dirty="0"/>
              <a:t>买家侧：商品搜索、商品收藏、</a:t>
            </a:r>
            <a:r>
              <a:rPr lang="zh-CN" altLang="en-US" dirty="0">
                <a:solidFill>
                  <a:srgbClr val="FF0000"/>
                </a:solidFill>
              </a:rPr>
              <a:t>订单创建</a:t>
            </a:r>
            <a:r>
              <a:rPr lang="zh-CN" altLang="en-US" dirty="0"/>
              <a:t>、订单支付</a:t>
            </a:r>
            <a:r>
              <a:rPr lang="en-US" altLang="zh-CN" dirty="0"/>
              <a:t>/</a:t>
            </a:r>
            <a:r>
              <a:rPr lang="zh-CN" altLang="en-US" dirty="0"/>
              <a:t>取消</a:t>
            </a:r>
            <a:endParaRPr lang="en-US" altLang="zh-CN" dirty="0"/>
          </a:p>
          <a:p>
            <a:pPr marL="0" indent="0">
              <a:buNone/>
            </a:pPr>
            <a:r>
              <a:rPr lang="zh-CN" altLang="en-US" dirty="0"/>
              <a:t>卖家侧：店铺注册、商品上架、库存管理、订单管理、</a:t>
            </a:r>
            <a:r>
              <a:rPr lang="zh-CN" altLang="en-US" dirty="0">
                <a:solidFill>
                  <a:srgbClr val="FF0000"/>
                </a:solidFill>
              </a:rPr>
              <a:t>促销活动管理</a:t>
            </a:r>
            <a:endParaRPr lang="en-US" altLang="zh-CN" dirty="0">
              <a:solidFill>
                <a:srgbClr val="FF0000"/>
              </a:solidFill>
            </a:endParaRPr>
          </a:p>
          <a:p>
            <a:pPr marL="0" indent="0">
              <a:buNone/>
            </a:pPr>
            <a:r>
              <a:rPr lang="zh-CN" altLang="en-US" dirty="0"/>
              <a:t>为支撑商品秒杀功能，需要对买家侧订单创建功能进行改造，在卖家侧添加促销活动管理功能</a:t>
            </a:r>
            <a:endParaRPr lang="en-US" altLang="zh-CN" dirty="0"/>
          </a:p>
          <a:p>
            <a:pPr marL="0" indent="0">
              <a:buNone/>
            </a:pPr>
            <a:r>
              <a:rPr lang="zh-CN" altLang="en-US" dirty="0"/>
              <a:t>订单创建：当前订单创建不支持海量并发的场景</a:t>
            </a:r>
            <a:endParaRPr lang="en-US" altLang="zh-CN" dirty="0"/>
          </a:p>
          <a:p>
            <a:pPr marL="0" indent="0">
              <a:buNone/>
            </a:pPr>
            <a:r>
              <a:rPr lang="zh-CN" altLang="en-US" dirty="0"/>
              <a:t>促销活动管理：新增功能，新增和查看促销活动，活动类型：秒杀</a:t>
            </a:r>
            <a:endParaRPr lang="en-US" altLang="zh-CN" dirty="0"/>
          </a:p>
          <a:p>
            <a:pPr marL="0" indent="0">
              <a:buNone/>
            </a:pPr>
            <a:r>
              <a:rPr lang="zh-CN" altLang="en-US" dirty="0"/>
              <a:t>就具体商品交易功能而言，秒杀之类促销活动并没有改变商品交易的业务逻辑，所以具体功能上只需要发送活动通知，增加前台活动页面即可。但按照行业相关经验，在平台进行促销活动时访问流量会大幅度增加，所以需要提前录入活动信息，让平台有时间做计算资源的调配。</a:t>
            </a:r>
          </a:p>
        </p:txBody>
      </p:sp>
    </p:spTree>
    <p:extLst>
      <p:ext uri="{BB962C8B-B14F-4D97-AF65-F5344CB8AC3E}">
        <p14:creationId xmlns:p14="http://schemas.microsoft.com/office/powerpoint/2010/main" val="130295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F43FC3-7870-4E3B-8803-3E8ECDD0251B}"/>
              </a:ext>
            </a:extLst>
          </p:cNvPr>
          <p:cNvSpPr>
            <a:spLocks noGrp="1"/>
          </p:cNvSpPr>
          <p:nvPr>
            <p:ph idx="1"/>
          </p:nvPr>
        </p:nvSpPr>
        <p:spPr>
          <a:xfrm>
            <a:off x="838200" y="275208"/>
            <a:ext cx="10515600" cy="5901755"/>
          </a:xfrm>
        </p:spPr>
        <p:txBody>
          <a:bodyPr/>
          <a:lstStyle/>
          <a:p>
            <a:r>
              <a:rPr lang="en-US" altLang="zh-CN" dirty="0"/>
              <a:t>2.1 </a:t>
            </a:r>
            <a:r>
              <a:rPr lang="zh-CN" altLang="en-US" dirty="0"/>
              <a:t>功能设计</a:t>
            </a:r>
            <a:endParaRPr lang="en-US" altLang="zh-CN" dirty="0"/>
          </a:p>
          <a:p>
            <a:pPr marL="0" indent="0">
              <a:buNone/>
            </a:pPr>
            <a:r>
              <a:rPr lang="zh-CN" altLang="en-US" dirty="0"/>
              <a:t>平台系统：</a:t>
            </a:r>
            <a:r>
              <a:rPr lang="zh-CN" altLang="en-US" dirty="0">
                <a:solidFill>
                  <a:srgbClr val="FF0000"/>
                </a:solidFill>
              </a:rPr>
              <a:t>估算秒杀活动参与人数</a:t>
            </a:r>
            <a:r>
              <a:rPr lang="zh-CN" altLang="en-US" dirty="0"/>
              <a:t>、</a:t>
            </a:r>
            <a:r>
              <a:rPr lang="zh-CN" altLang="en-US" dirty="0">
                <a:solidFill>
                  <a:srgbClr val="FF0000"/>
                </a:solidFill>
              </a:rPr>
              <a:t>服务弹性扩容</a:t>
            </a:r>
            <a:endParaRPr lang="en-US" altLang="zh-CN" dirty="0">
              <a:solidFill>
                <a:srgbClr val="FF0000"/>
              </a:solidFill>
            </a:endParaRPr>
          </a:p>
          <a:p>
            <a:pPr marL="0" indent="0">
              <a:buNone/>
            </a:pPr>
            <a:r>
              <a:rPr lang="zh-CN" altLang="en-US" dirty="0"/>
              <a:t>估算秒杀活动参与人数：当前策略 </a:t>
            </a:r>
            <a:r>
              <a:rPr lang="en-US" altLang="zh-CN" dirty="0"/>
              <a:t>– </a:t>
            </a:r>
            <a:r>
              <a:rPr lang="zh-CN" altLang="en-US" dirty="0"/>
              <a:t>根据参与活动商品的活动预约人数和商品收藏人数*</a:t>
            </a:r>
            <a:r>
              <a:rPr lang="en-US" altLang="zh-CN" dirty="0"/>
              <a:t>5</a:t>
            </a:r>
            <a:r>
              <a:rPr lang="zh-CN" altLang="en-US" dirty="0"/>
              <a:t>来估算，具体情况需要根据第一次活动开展后再进行调整</a:t>
            </a:r>
            <a:endParaRPr lang="en-US" altLang="zh-CN" dirty="0"/>
          </a:p>
          <a:p>
            <a:pPr marL="0" indent="0">
              <a:buNone/>
            </a:pPr>
            <a:r>
              <a:rPr lang="zh-CN" altLang="en-US" dirty="0"/>
              <a:t>服务弹性扩容：</a:t>
            </a:r>
            <a:r>
              <a:rPr lang="en-US" altLang="zh-CN" dirty="0"/>
              <a:t>1.</a:t>
            </a:r>
            <a:r>
              <a:rPr lang="zh-CN" altLang="en-US" dirty="0"/>
              <a:t>预备扩容 </a:t>
            </a:r>
            <a:r>
              <a:rPr lang="en-US" altLang="zh-CN" dirty="0"/>
              <a:t>-- </a:t>
            </a:r>
            <a:r>
              <a:rPr lang="zh-CN" altLang="en-US" dirty="0"/>
              <a:t>根据以上估算值来对订单相关业务的系统进行扩容，在活动开始</a:t>
            </a:r>
            <a:r>
              <a:rPr lang="en-US" altLang="zh-CN" dirty="0"/>
              <a:t>3</a:t>
            </a:r>
            <a:r>
              <a:rPr lang="zh-CN" altLang="en-US" dirty="0"/>
              <a:t>小时前。</a:t>
            </a:r>
            <a:endParaRPr lang="en-US" altLang="zh-CN" dirty="0"/>
          </a:p>
          <a:p>
            <a:pPr marL="0" indent="0">
              <a:buNone/>
            </a:pPr>
            <a:r>
              <a:rPr lang="en-US" altLang="zh-CN" dirty="0"/>
              <a:t>2. </a:t>
            </a:r>
            <a:r>
              <a:rPr lang="zh-CN" altLang="en-US" dirty="0"/>
              <a:t>实时扩容 </a:t>
            </a:r>
            <a:r>
              <a:rPr lang="en-US" altLang="zh-CN" dirty="0"/>
              <a:t>– </a:t>
            </a:r>
            <a:r>
              <a:rPr lang="zh-CN" altLang="en-US" dirty="0"/>
              <a:t>根据当前网关或服务统计的业务流量进行服务扩容，具体阈值需进行压测决定</a:t>
            </a:r>
          </a:p>
        </p:txBody>
      </p:sp>
    </p:spTree>
    <p:extLst>
      <p:ext uri="{BB962C8B-B14F-4D97-AF65-F5344CB8AC3E}">
        <p14:creationId xmlns:p14="http://schemas.microsoft.com/office/powerpoint/2010/main" val="266911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3E681FF-30E4-483E-9D7B-28D7E8667104}"/>
              </a:ext>
            </a:extLst>
          </p:cNvPr>
          <p:cNvSpPr>
            <a:spLocks noGrp="1"/>
          </p:cNvSpPr>
          <p:nvPr>
            <p:ph idx="1"/>
          </p:nvPr>
        </p:nvSpPr>
        <p:spPr>
          <a:xfrm>
            <a:off x="838200" y="248575"/>
            <a:ext cx="10515600" cy="5928388"/>
          </a:xfrm>
        </p:spPr>
        <p:txBody>
          <a:bodyPr/>
          <a:lstStyle/>
          <a:p>
            <a:r>
              <a:rPr lang="en-US" altLang="zh-CN" dirty="0"/>
              <a:t>2.2 </a:t>
            </a:r>
            <a:r>
              <a:rPr lang="zh-CN" altLang="en-US" dirty="0"/>
              <a:t>业务逻辑</a:t>
            </a:r>
            <a:endParaRPr lang="en-US" altLang="zh-CN" dirty="0"/>
          </a:p>
        </p:txBody>
      </p:sp>
      <p:sp>
        <p:nvSpPr>
          <p:cNvPr id="4" name="矩形 3">
            <a:extLst>
              <a:ext uri="{FF2B5EF4-FFF2-40B4-BE49-F238E27FC236}">
                <a16:creationId xmlns:a16="http://schemas.microsoft.com/office/drawing/2014/main" id="{4D270672-537E-4CBB-AFFB-F3795CCE9A0F}"/>
              </a:ext>
            </a:extLst>
          </p:cNvPr>
          <p:cNvSpPr/>
          <p:nvPr/>
        </p:nvSpPr>
        <p:spPr>
          <a:xfrm>
            <a:off x="631054" y="2876364"/>
            <a:ext cx="1615736" cy="82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买家</a:t>
            </a:r>
          </a:p>
        </p:txBody>
      </p:sp>
      <p:sp>
        <p:nvSpPr>
          <p:cNvPr id="8" name="矩形 7">
            <a:extLst>
              <a:ext uri="{FF2B5EF4-FFF2-40B4-BE49-F238E27FC236}">
                <a16:creationId xmlns:a16="http://schemas.microsoft.com/office/drawing/2014/main" id="{892218C7-1F92-48ED-AD47-90867A361E35}"/>
              </a:ext>
            </a:extLst>
          </p:cNvPr>
          <p:cNvSpPr/>
          <p:nvPr/>
        </p:nvSpPr>
        <p:spPr>
          <a:xfrm>
            <a:off x="9738064" y="2898556"/>
            <a:ext cx="1615736" cy="82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卖家</a:t>
            </a:r>
          </a:p>
        </p:txBody>
      </p:sp>
      <p:sp>
        <p:nvSpPr>
          <p:cNvPr id="9" name="矩形 8">
            <a:extLst>
              <a:ext uri="{FF2B5EF4-FFF2-40B4-BE49-F238E27FC236}">
                <a16:creationId xmlns:a16="http://schemas.microsoft.com/office/drawing/2014/main" id="{763D8279-EB97-4500-827B-2E731CFDECFB}"/>
              </a:ext>
            </a:extLst>
          </p:cNvPr>
          <p:cNvSpPr/>
          <p:nvPr/>
        </p:nvSpPr>
        <p:spPr>
          <a:xfrm>
            <a:off x="3062796" y="1309456"/>
            <a:ext cx="5859262" cy="46474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0FE17C62-7AB7-4DC3-A321-35A3304FFD97}"/>
              </a:ext>
            </a:extLst>
          </p:cNvPr>
          <p:cNvSpPr txBox="1"/>
          <p:nvPr/>
        </p:nvSpPr>
        <p:spPr>
          <a:xfrm>
            <a:off x="3151573" y="1553592"/>
            <a:ext cx="1296140" cy="369332"/>
          </a:xfrm>
          <a:prstGeom prst="rect">
            <a:avLst/>
          </a:prstGeom>
          <a:noFill/>
        </p:spPr>
        <p:txBody>
          <a:bodyPr wrap="square" rtlCol="0">
            <a:spAutoFit/>
          </a:bodyPr>
          <a:lstStyle/>
          <a:p>
            <a:r>
              <a:rPr lang="zh-CN" altLang="en-US" dirty="0"/>
              <a:t>商城平台</a:t>
            </a:r>
          </a:p>
        </p:txBody>
      </p:sp>
      <p:sp>
        <p:nvSpPr>
          <p:cNvPr id="11" name="矩形 10">
            <a:extLst>
              <a:ext uri="{FF2B5EF4-FFF2-40B4-BE49-F238E27FC236}">
                <a16:creationId xmlns:a16="http://schemas.microsoft.com/office/drawing/2014/main" id="{42C96CCD-CFE6-44B5-934A-3608267204B1}"/>
              </a:ext>
            </a:extLst>
          </p:cNvPr>
          <p:cNvSpPr/>
          <p:nvPr/>
        </p:nvSpPr>
        <p:spPr>
          <a:xfrm>
            <a:off x="5246703" y="1655515"/>
            <a:ext cx="1438182" cy="46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用户管理</a:t>
            </a:r>
          </a:p>
        </p:txBody>
      </p:sp>
      <p:sp>
        <p:nvSpPr>
          <p:cNvPr id="12" name="矩形 11">
            <a:extLst>
              <a:ext uri="{FF2B5EF4-FFF2-40B4-BE49-F238E27FC236}">
                <a16:creationId xmlns:a16="http://schemas.microsoft.com/office/drawing/2014/main" id="{6A675176-89F7-4720-AECC-FAFDD399CB30}"/>
              </a:ext>
            </a:extLst>
          </p:cNvPr>
          <p:cNvSpPr/>
          <p:nvPr/>
        </p:nvSpPr>
        <p:spPr>
          <a:xfrm>
            <a:off x="5246703" y="2445628"/>
            <a:ext cx="1438182" cy="46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商品管理</a:t>
            </a:r>
          </a:p>
        </p:txBody>
      </p:sp>
      <p:sp>
        <p:nvSpPr>
          <p:cNvPr id="13" name="矩形 12">
            <a:extLst>
              <a:ext uri="{FF2B5EF4-FFF2-40B4-BE49-F238E27FC236}">
                <a16:creationId xmlns:a16="http://schemas.microsoft.com/office/drawing/2014/main" id="{30E74F68-EA22-41D3-BE9C-9875A21C5B1F}"/>
              </a:ext>
            </a:extLst>
          </p:cNvPr>
          <p:cNvSpPr/>
          <p:nvPr/>
        </p:nvSpPr>
        <p:spPr>
          <a:xfrm>
            <a:off x="5246703" y="3235741"/>
            <a:ext cx="1438182" cy="46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订单管理</a:t>
            </a:r>
          </a:p>
        </p:txBody>
      </p:sp>
      <p:sp>
        <p:nvSpPr>
          <p:cNvPr id="14" name="矩形 13">
            <a:extLst>
              <a:ext uri="{FF2B5EF4-FFF2-40B4-BE49-F238E27FC236}">
                <a16:creationId xmlns:a16="http://schemas.microsoft.com/office/drawing/2014/main" id="{A7C2BD39-730A-44D0-9FB2-7F5E59A68130}"/>
              </a:ext>
            </a:extLst>
          </p:cNvPr>
          <p:cNvSpPr/>
          <p:nvPr/>
        </p:nvSpPr>
        <p:spPr>
          <a:xfrm>
            <a:off x="5246703" y="4025854"/>
            <a:ext cx="1438182" cy="46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交易系统</a:t>
            </a:r>
          </a:p>
        </p:txBody>
      </p:sp>
      <p:sp>
        <p:nvSpPr>
          <p:cNvPr id="15" name="矩形 14">
            <a:extLst>
              <a:ext uri="{FF2B5EF4-FFF2-40B4-BE49-F238E27FC236}">
                <a16:creationId xmlns:a16="http://schemas.microsoft.com/office/drawing/2014/main" id="{16D6BB3D-1ED0-4978-AD90-438221B27BD3}"/>
              </a:ext>
            </a:extLst>
          </p:cNvPr>
          <p:cNvSpPr/>
          <p:nvPr/>
        </p:nvSpPr>
        <p:spPr>
          <a:xfrm>
            <a:off x="5246703" y="4838330"/>
            <a:ext cx="1438182" cy="416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活动管理</a:t>
            </a:r>
          </a:p>
        </p:txBody>
      </p:sp>
      <p:cxnSp>
        <p:nvCxnSpPr>
          <p:cNvPr id="20" name="直接箭头连接符 19">
            <a:extLst>
              <a:ext uri="{FF2B5EF4-FFF2-40B4-BE49-F238E27FC236}">
                <a16:creationId xmlns:a16="http://schemas.microsoft.com/office/drawing/2014/main" id="{90CD4CA3-F945-472D-A024-A015479FB66F}"/>
              </a:ext>
            </a:extLst>
          </p:cNvPr>
          <p:cNvCxnSpPr>
            <a:stCxn id="4" idx="3"/>
            <a:endCxn id="11" idx="1"/>
          </p:cNvCxnSpPr>
          <p:nvPr/>
        </p:nvCxnSpPr>
        <p:spPr>
          <a:xfrm flipV="1">
            <a:off x="2246790" y="1886335"/>
            <a:ext cx="2999913" cy="1402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A81FD40-42A8-4E84-BA70-5BCAA7A03BD9}"/>
              </a:ext>
            </a:extLst>
          </p:cNvPr>
          <p:cNvSpPr txBox="1"/>
          <p:nvPr/>
        </p:nvSpPr>
        <p:spPr>
          <a:xfrm>
            <a:off x="3151573" y="2441103"/>
            <a:ext cx="1338828" cy="369332"/>
          </a:xfrm>
          <a:prstGeom prst="rect">
            <a:avLst/>
          </a:prstGeom>
          <a:noFill/>
        </p:spPr>
        <p:txBody>
          <a:bodyPr wrap="none" rtlCol="0">
            <a:spAutoFit/>
          </a:bodyPr>
          <a:lstStyle/>
          <a:p>
            <a:r>
              <a:rPr lang="zh-CN" altLang="en-US" dirty="0"/>
              <a:t>注册、登录</a:t>
            </a:r>
          </a:p>
        </p:txBody>
      </p:sp>
      <p:cxnSp>
        <p:nvCxnSpPr>
          <p:cNvPr id="23" name="直接箭头连接符 22">
            <a:extLst>
              <a:ext uri="{FF2B5EF4-FFF2-40B4-BE49-F238E27FC236}">
                <a16:creationId xmlns:a16="http://schemas.microsoft.com/office/drawing/2014/main" id="{A58F9FC8-1F09-44FF-B4A9-5681EBA7B0C0}"/>
              </a:ext>
            </a:extLst>
          </p:cNvPr>
          <p:cNvCxnSpPr>
            <a:stCxn id="4" idx="3"/>
            <a:endCxn id="12" idx="1"/>
          </p:cNvCxnSpPr>
          <p:nvPr/>
        </p:nvCxnSpPr>
        <p:spPr>
          <a:xfrm flipV="1">
            <a:off x="2246790" y="2676448"/>
            <a:ext cx="2999913" cy="612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EC2BEBCA-1EF1-472E-B40E-865F24B89512}"/>
              </a:ext>
            </a:extLst>
          </p:cNvPr>
          <p:cNvSpPr txBox="1"/>
          <p:nvPr/>
        </p:nvSpPr>
        <p:spPr>
          <a:xfrm>
            <a:off x="3434411" y="2793938"/>
            <a:ext cx="1338827" cy="369332"/>
          </a:xfrm>
          <a:prstGeom prst="rect">
            <a:avLst/>
          </a:prstGeom>
          <a:noFill/>
        </p:spPr>
        <p:txBody>
          <a:bodyPr wrap="square" rtlCol="0">
            <a:spAutoFit/>
          </a:bodyPr>
          <a:lstStyle/>
          <a:p>
            <a:r>
              <a:rPr lang="zh-CN" altLang="en-US" dirty="0"/>
              <a:t>浏览、收藏</a:t>
            </a:r>
          </a:p>
        </p:txBody>
      </p:sp>
      <p:cxnSp>
        <p:nvCxnSpPr>
          <p:cNvPr id="27" name="直接箭头连接符 26">
            <a:extLst>
              <a:ext uri="{FF2B5EF4-FFF2-40B4-BE49-F238E27FC236}">
                <a16:creationId xmlns:a16="http://schemas.microsoft.com/office/drawing/2014/main" id="{4F1B3922-6C5A-4510-9F4D-D06CBD75718F}"/>
              </a:ext>
            </a:extLst>
          </p:cNvPr>
          <p:cNvCxnSpPr>
            <a:stCxn id="4" idx="3"/>
            <a:endCxn id="13" idx="1"/>
          </p:cNvCxnSpPr>
          <p:nvPr/>
        </p:nvCxnSpPr>
        <p:spPr>
          <a:xfrm>
            <a:off x="2246790" y="3289176"/>
            <a:ext cx="2999913" cy="17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2EAD2C09-F8AD-4488-BB22-7915BEF1C0AF}"/>
              </a:ext>
            </a:extLst>
          </p:cNvPr>
          <p:cNvCxnSpPr>
            <a:stCxn id="4" idx="3"/>
            <a:endCxn id="14" idx="1"/>
          </p:cNvCxnSpPr>
          <p:nvPr/>
        </p:nvCxnSpPr>
        <p:spPr>
          <a:xfrm>
            <a:off x="2246790" y="3289176"/>
            <a:ext cx="2999913" cy="96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49F2D992-946C-467A-B412-AF61C3AC6C02}"/>
              </a:ext>
            </a:extLst>
          </p:cNvPr>
          <p:cNvCxnSpPr>
            <a:cxnSpLocks/>
            <a:stCxn id="4" idx="3"/>
            <a:endCxn id="15" idx="1"/>
          </p:cNvCxnSpPr>
          <p:nvPr/>
        </p:nvCxnSpPr>
        <p:spPr>
          <a:xfrm>
            <a:off x="2246790" y="3289176"/>
            <a:ext cx="2999913" cy="175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8FAC73A8-5107-4078-8320-6480E3180B41}"/>
              </a:ext>
            </a:extLst>
          </p:cNvPr>
          <p:cNvSpPr txBox="1"/>
          <p:nvPr/>
        </p:nvSpPr>
        <p:spPr>
          <a:xfrm>
            <a:off x="3516296" y="3212769"/>
            <a:ext cx="1136342" cy="369332"/>
          </a:xfrm>
          <a:prstGeom prst="rect">
            <a:avLst/>
          </a:prstGeom>
          <a:noFill/>
        </p:spPr>
        <p:txBody>
          <a:bodyPr wrap="square" rtlCol="0">
            <a:spAutoFit/>
          </a:bodyPr>
          <a:lstStyle/>
          <a:p>
            <a:r>
              <a:rPr lang="zh-CN" altLang="en-US" dirty="0"/>
              <a:t>购买</a:t>
            </a:r>
          </a:p>
        </p:txBody>
      </p:sp>
      <p:sp>
        <p:nvSpPr>
          <p:cNvPr id="33" name="文本框 32">
            <a:extLst>
              <a:ext uri="{FF2B5EF4-FFF2-40B4-BE49-F238E27FC236}">
                <a16:creationId xmlns:a16="http://schemas.microsoft.com/office/drawing/2014/main" id="{CE82C711-D54A-4753-B597-F272ADC1B0A6}"/>
              </a:ext>
            </a:extLst>
          </p:cNvPr>
          <p:cNvSpPr txBox="1"/>
          <p:nvPr/>
        </p:nvSpPr>
        <p:spPr>
          <a:xfrm>
            <a:off x="3561423" y="3642011"/>
            <a:ext cx="851518" cy="369332"/>
          </a:xfrm>
          <a:prstGeom prst="rect">
            <a:avLst/>
          </a:prstGeom>
          <a:noFill/>
        </p:spPr>
        <p:txBody>
          <a:bodyPr wrap="square" rtlCol="0">
            <a:spAutoFit/>
          </a:bodyPr>
          <a:lstStyle/>
          <a:p>
            <a:r>
              <a:rPr lang="zh-CN" altLang="en-US" dirty="0"/>
              <a:t>支付</a:t>
            </a:r>
          </a:p>
        </p:txBody>
      </p:sp>
      <p:sp>
        <p:nvSpPr>
          <p:cNvPr id="34" name="文本框 33">
            <a:extLst>
              <a:ext uri="{FF2B5EF4-FFF2-40B4-BE49-F238E27FC236}">
                <a16:creationId xmlns:a16="http://schemas.microsoft.com/office/drawing/2014/main" id="{82460283-0573-4515-93EF-6E3E843B4401}"/>
              </a:ext>
            </a:extLst>
          </p:cNvPr>
          <p:cNvSpPr txBox="1"/>
          <p:nvPr/>
        </p:nvSpPr>
        <p:spPr>
          <a:xfrm>
            <a:off x="3609348" y="4381123"/>
            <a:ext cx="1363572" cy="369332"/>
          </a:xfrm>
          <a:prstGeom prst="rect">
            <a:avLst/>
          </a:prstGeom>
          <a:noFill/>
        </p:spPr>
        <p:txBody>
          <a:bodyPr wrap="square" rtlCol="0">
            <a:spAutoFit/>
          </a:bodyPr>
          <a:lstStyle/>
          <a:p>
            <a:r>
              <a:rPr lang="zh-CN" altLang="en-US" dirty="0"/>
              <a:t>查看、预约</a:t>
            </a:r>
          </a:p>
        </p:txBody>
      </p:sp>
      <p:cxnSp>
        <p:nvCxnSpPr>
          <p:cNvPr id="36" name="直接箭头连接符 35">
            <a:extLst>
              <a:ext uri="{FF2B5EF4-FFF2-40B4-BE49-F238E27FC236}">
                <a16:creationId xmlns:a16="http://schemas.microsoft.com/office/drawing/2014/main" id="{7A263246-B926-4A27-B7F1-1879329EF8CC}"/>
              </a:ext>
            </a:extLst>
          </p:cNvPr>
          <p:cNvCxnSpPr>
            <a:stCxn id="8" idx="1"/>
            <a:endCxn id="11" idx="3"/>
          </p:cNvCxnSpPr>
          <p:nvPr/>
        </p:nvCxnSpPr>
        <p:spPr>
          <a:xfrm flipH="1" flipV="1">
            <a:off x="6684885" y="1886335"/>
            <a:ext cx="3053179" cy="142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B2A44175-508A-471D-8649-8C92253EAC58}"/>
              </a:ext>
            </a:extLst>
          </p:cNvPr>
          <p:cNvCxnSpPr>
            <a:stCxn id="8" idx="1"/>
          </p:cNvCxnSpPr>
          <p:nvPr/>
        </p:nvCxnSpPr>
        <p:spPr>
          <a:xfrm flipH="1" flipV="1">
            <a:off x="6684885" y="2676447"/>
            <a:ext cx="3053179" cy="634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16F222FA-71B1-4A37-A5E2-8DAE9F9365CA}"/>
              </a:ext>
            </a:extLst>
          </p:cNvPr>
          <p:cNvCxnSpPr>
            <a:stCxn id="8" idx="1"/>
            <a:endCxn id="13" idx="3"/>
          </p:cNvCxnSpPr>
          <p:nvPr/>
        </p:nvCxnSpPr>
        <p:spPr>
          <a:xfrm flipH="1">
            <a:off x="6684885" y="3311368"/>
            <a:ext cx="3053179" cy="155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060C95AB-9C18-4507-B1C9-A66BE260450D}"/>
              </a:ext>
            </a:extLst>
          </p:cNvPr>
          <p:cNvCxnSpPr>
            <a:stCxn id="8" idx="1"/>
            <a:endCxn id="14" idx="3"/>
          </p:cNvCxnSpPr>
          <p:nvPr/>
        </p:nvCxnSpPr>
        <p:spPr>
          <a:xfrm flipH="1">
            <a:off x="6684885" y="3311368"/>
            <a:ext cx="3053179" cy="945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3972AEE8-09AC-42DF-A679-8A19E15D62F6}"/>
              </a:ext>
            </a:extLst>
          </p:cNvPr>
          <p:cNvCxnSpPr>
            <a:cxnSpLocks/>
            <a:stCxn id="8" idx="1"/>
            <a:endCxn id="15" idx="3"/>
          </p:cNvCxnSpPr>
          <p:nvPr/>
        </p:nvCxnSpPr>
        <p:spPr>
          <a:xfrm flipH="1">
            <a:off x="6684885" y="3311368"/>
            <a:ext cx="3053179" cy="1735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6AF2C517-5AC2-4490-BD49-BFB7A304FE0F}"/>
              </a:ext>
            </a:extLst>
          </p:cNvPr>
          <p:cNvSpPr txBox="1"/>
          <p:nvPr/>
        </p:nvSpPr>
        <p:spPr>
          <a:xfrm>
            <a:off x="7692500" y="2196141"/>
            <a:ext cx="1436703" cy="369332"/>
          </a:xfrm>
          <a:prstGeom prst="rect">
            <a:avLst/>
          </a:prstGeom>
          <a:noFill/>
        </p:spPr>
        <p:txBody>
          <a:bodyPr wrap="square" rtlCol="0">
            <a:spAutoFit/>
          </a:bodyPr>
          <a:lstStyle/>
          <a:p>
            <a:r>
              <a:rPr lang="zh-CN" altLang="en-US" dirty="0"/>
              <a:t>注册、登录</a:t>
            </a:r>
          </a:p>
        </p:txBody>
      </p:sp>
      <p:sp>
        <p:nvSpPr>
          <p:cNvPr id="46" name="文本框 45">
            <a:extLst>
              <a:ext uri="{FF2B5EF4-FFF2-40B4-BE49-F238E27FC236}">
                <a16:creationId xmlns:a16="http://schemas.microsoft.com/office/drawing/2014/main" id="{00D90513-CE56-44EC-A293-53729F6336BC}"/>
              </a:ext>
            </a:extLst>
          </p:cNvPr>
          <p:cNvSpPr txBox="1"/>
          <p:nvPr/>
        </p:nvSpPr>
        <p:spPr>
          <a:xfrm>
            <a:off x="6714997" y="2793938"/>
            <a:ext cx="2295838" cy="369332"/>
          </a:xfrm>
          <a:prstGeom prst="rect">
            <a:avLst/>
          </a:prstGeom>
          <a:noFill/>
        </p:spPr>
        <p:txBody>
          <a:bodyPr wrap="square" rtlCol="0">
            <a:spAutoFit/>
          </a:bodyPr>
          <a:lstStyle/>
          <a:p>
            <a:r>
              <a:rPr lang="zh-CN" altLang="en-US" dirty="0"/>
              <a:t>商品登记、库存管理</a:t>
            </a:r>
          </a:p>
        </p:txBody>
      </p:sp>
      <p:sp>
        <p:nvSpPr>
          <p:cNvPr id="47" name="文本框 46">
            <a:extLst>
              <a:ext uri="{FF2B5EF4-FFF2-40B4-BE49-F238E27FC236}">
                <a16:creationId xmlns:a16="http://schemas.microsoft.com/office/drawing/2014/main" id="{51BD4970-E5FE-49CE-97E7-9E745899865D}"/>
              </a:ext>
            </a:extLst>
          </p:cNvPr>
          <p:cNvSpPr txBox="1"/>
          <p:nvPr/>
        </p:nvSpPr>
        <p:spPr>
          <a:xfrm>
            <a:off x="6933089" y="3251842"/>
            <a:ext cx="1740765" cy="369332"/>
          </a:xfrm>
          <a:prstGeom prst="rect">
            <a:avLst/>
          </a:prstGeom>
          <a:noFill/>
        </p:spPr>
        <p:txBody>
          <a:bodyPr wrap="square" rtlCol="0">
            <a:spAutoFit/>
          </a:bodyPr>
          <a:lstStyle/>
          <a:p>
            <a:r>
              <a:rPr lang="zh-CN" altLang="en-US" dirty="0"/>
              <a:t>查看</a:t>
            </a:r>
          </a:p>
        </p:txBody>
      </p:sp>
      <p:sp>
        <p:nvSpPr>
          <p:cNvPr id="48" name="文本框 47">
            <a:extLst>
              <a:ext uri="{FF2B5EF4-FFF2-40B4-BE49-F238E27FC236}">
                <a16:creationId xmlns:a16="http://schemas.microsoft.com/office/drawing/2014/main" id="{B13A5330-7CDE-4110-9BE0-10A6754756CF}"/>
              </a:ext>
            </a:extLst>
          </p:cNvPr>
          <p:cNvSpPr txBox="1"/>
          <p:nvPr/>
        </p:nvSpPr>
        <p:spPr>
          <a:xfrm>
            <a:off x="7051828" y="3818086"/>
            <a:ext cx="1115627" cy="369332"/>
          </a:xfrm>
          <a:prstGeom prst="rect">
            <a:avLst/>
          </a:prstGeom>
          <a:noFill/>
        </p:spPr>
        <p:txBody>
          <a:bodyPr wrap="square" rtlCol="0">
            <a:spAutoFit/>
          </a:bodyPr>
          <a:lstStyle/>
          <a:p>
            <a:r>
              <a:rPr lang="zh-CN" altLang="en-US" dirty="0"/>
              <a:t>收款</a:t>
            </a:r>
          </a:p>
        </p:txBody>
      </p:sp>
      <p:sp>
        <p:nvSpPr>
          <p:cNvPr id="49" name="文本框 48">
            <a:extLst>
              <a:ext uri="{FF2B5EF4-FFF2-40B4-BE49-F238E27FC236}">
                <a16:creationId xmlns:a16="http://schemas.microsoft.com/office/drawing/2014/main" id="{5E8AB0AC-EC91-443A-8513-F68EC0710943}"/>
              </a:ext>
            </a:extLst>
          </p:cNvPr>
          <p:cNvSpPr txBox="1"/>
          <p:nvPr/>
        </p:nvSpPr>
        <p:spPr>
          <a:xfrm>
            <a:off x="6992457" y="4406853"/>
            <a:ext cx="1234367" cy="369332"/>
          </a:xfrm>
          <a:prstGeom prst="rect">
            <a:avLst/>
          </a:prstGeom>
          <a:noFill/>
        </p:spPr>
        <p:txBody>
          <a:bodyPr wrap="square" rtlCol="0">
            <a:spAutoFit/>
          </a:bodyPr>
          <a:lstStyle/>
          <a:p>
            <a:r>
              <a:rPr lang="zh-CN" altLang="en-US" dirty="0"/>
              <a:t>发布活动</a:t>
            </a:r>
          </a:p>
        </p:txBody>
      </p:sp>
    </p:spTree>
    <p:extLst>
      <p:ext uri="{BB962C8B-B14F-4D97-AF65-F5344CB8AC3E}">
        <p14:creationId xmlns:p14="http://schemas.microsoft.com/office/powerpoint/2010/main" val="289628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C55CC97-7627-4BF1-A664-EBDA93E1A99D}"/>
              </a:ext>
            </a:extLst>
          </p:cNvPr>
          <p:cNvSpPr>
            <a:spLocks noGrp="1"/>
          </p:cNvSpPr>
          <p:nvPr>
            <p:ph idx="1"/>
          </p:nvPr>
        </p:nvSpPr>
        <p:spPr>
          <a:xfrm>
            <a:off x="838200" y="514905"/>
            <a:ext cx="10515600" cy="5662058"/>
          </a:xfrm>
        </p:spPr>
        <p:txBody>
          <a:bodyPr/>
          <a:lstStyle/>
          <a:p>
            <a:r>
              <a:rPr lang="zh-CN" altLang="en-US" dirty="0"/>
              <a:t>秒杀活动业务逻辑</a:t>
            </a:r>
            <a:endParaRPr lang="en-US" altLang="zh-CN" dirty="0"/>
          </a:p>
          <a:p>
            <a:pPr marL="0" indent="0">
              <a:buNone/>
            </a:pPr>
            <a:endParaRPr lang="zh-CN" altLang="en-US" dirty="0"/>
          </a:p>
        </p:txBody>
      </p:sp>
      <p:sp>
        <p:nvSpPr>
          <p:cNvPr id="8" name="矩形 7">
            <a:extLst>
              <a:ext uri="{FF2B5EF4-FFF2-40B4-BE49-F238E27FC236}">
                <a16:creationId xmlns:a16="http://schemas.microsoft.com/office/drawing/2014/main" id="{77D220E5-B6F0-496B-BC50-352E67EBE954}"/>
              </a:ext>
            </a:extLst>
          </p:cNvPr>
          <p:cNvSpPr/>
          <p:nvPr/>
        </p:nvSpPr>
        <p:spPr>
          <a:xfrm>
            <a:off x="3205579" y="1508875"/>
            <a:ext cx="1117847" cy="381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买家</a:t>
            </a:r>
          </a:p>
        </p:txBody>
      </p:sp>
      <p:sp>
        <p:nvSpPr>
          <p:cNvPr id="14" name="矩形 13">
            <a:extLst>
              <a:ext uri="{FF2B5EF4-FFF2-40B4-BE49-F238E27FC236}">
                <a16:creationId xmlns:a16="http://schemas.microsoft.com/office/drawing/2014/main" id="{7D53238B-12C5-4B4D-A2A4-B7714D787A93}"/>
              </a:ext>
            </a:extLst>
          </p:cNvPr>
          <p:cNvSpPr/>
          <p:nvPr/>
        </p:nvSpPr>
        <p:spPr>
          <a:xfrm>
            <a:off x="2078114" y="3728359"/>
            <a:ext cx="1438182" cy="46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订单管理</a:t>
            </a:r>
          </a:p>
        </p:txBody>
      </p:sp>
      <p:sp>
        <p:nvSpPr>
          <p:cNvPr id="15" name="矩形 14">
            <a:extLst>
              <a:ext uri="{FF2B5EF4-FFF2-40B4-BE49-F238E27FC236}">
                <a16:creationId xmlns:a16="http://schemas.microsoft.com/office/drawing/2014/main" id="{3CA2DCED-C6D2-4508-B8F7-A4F67B25692F}"/>
              </a:ext>
            </a:extLst>
          </p:cNvPr>
          <p:cNvSpPr/>
          <p:nvPr/>
        </p:nvSpPr>
        <p:spPr>
          <a:xfrm>
            <a:off x="4846464" y="3728359"/>
            <a:ext cx="1438182" cy="46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交易系统</a:t>
            </a:r>
          </a:p>
        </p:txBody>
      </p:sp>
      <p:sp>
        <p:nvSpPr>
          <p:cNvPr id="16" name="矩形 15">
            <a:extLst>
              <a:ext uri="{FF2B5EF4-FFF2-40B4-BE49-F238E27FC236}">
                <a16:creationId xmlns:a16="http://schemas.microsoft.com/office/drawing/2014/main" id="{D10087F1-5762-4BB8-9C6F-107D28B4929A}"/>
              </a:ext>
            </a:extLst>
          </p:cNvPr>
          <p:cNvSpPr/>
          <p:nvPr/>
        </p:nvSpPr>
        <p:spPr>
          <a:xfrm>
            <a:off x="7381041" y="3728359"/>
            <a:ext cx="1438182" cy="442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活动管理</a:t>
            </a:r>
          </a:p>
        </p:txBody>
      </p:sp>
      <p:cxnSp>
        <p:nvCxnSpPr>
          <p:cNvPr id="21" name="直接箭头连接符 20">
            <a:extLst>
              <a:ext uri="{FF2B5EF4-FFF2-40B4-BE49-F238E27FC236}">
                <a16:creationId xmlns:a16="http://schemas.microsoft.com/office/drawing/2014/main" id="{B728B0D3-CDE2-4670-99FB-2C412FA0BCFC}"/>
              </a:ext>
            </a:extLst>
          </p:cNvPr>
          <p:cNvCxnSpPr>
            <a:cxnSpLocks/>
            <a:stCxn id="8" idx="2"/>
            <a:endCxn id="14" idx="0"/>
          </p:cNvCxnSpPr>
          <p:nvPr/>
        </p:nvCxnSpPr>
        <p:spPr>
          <a:xfrm flipH="1">
            <a:off x="2797205" y="1890616"/>
            <a:ext cx="967298" cy="1837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139B1236-8B12-4485-B88E-C01BC48B89AE}"/>
              </a:ext>
            </a:extLst>
          </p:cNvPr>
          <p:cNvSpPr/>
          <p:nvPr/>
        </p:nvSpPr>
        <p:spPr>
          <a:xfrm>
            <a:off x="6263194" y="1551894"/>
            <a:ext cx="1117847" cy="381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买家</a:t>
            </a:r>
          </a:p>
        </p:txBody>
      </p:sp>
      <p:cxnSp>
        <p:nvCxnSpPr>
          <p:cNvPr id="55" name="直接箭头连接符 54">
            <a:extLst>
              <a:ext uri="{FF2B5EF4-FFF2-40B4-BE49-F238E27FC236}">
                <a16:creationId xmlns:a16="http://schemas.microsoft.com/office/drawing/2014/main" id="{BFB8F59B-84A1-4AC4-A090-C382CC31797D}"/>
              </a:ext>
            </a:extLst>
          </p:cNvPr>
          <p:cNvCxnSpPr>
            <a:stCxn id="8" idx="2"/>
            <a:endCxn id="15" idx="0"/>
          </p:cNvCxnSpPr>
          <p:nvPr/>
        </p:nvCxnSpPr>
        <p:spPr>
          <a:xfrm>
            <a:off x="3764503" y="1890616"/>
            <a:ext cx="1801052" cy="1837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89095DE9-44F9-4A40-8D43-E558EBCF0699}"/>
              </a:ext>
            </a:extLst>
          </p:cNvPr>
          <p:cNvCxnSpPr>
            <a:stCxn id="8" idx="2"/>
            <a:endCxn id="16" idx="0"/>
          </p:cNvCxnSpPr>
          <p:nvPr/>
        </p:nvCxnSpPr>
        <p:spPr>
          <a:xfrm>
            <a:off x="3764503" y="1890616"/>
            <a:ext cx="4335629" cy="1837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9ED5A70A-EE58-4DDA-85FC-7816FD00418D}"/>
              </a:ext>
            </a:extLst>
          </p:cNvPr>
          <p:cNvSpPr txBox="1"/>
          <p:nvPr/>
        </p:nvSpPr>
        <p:spPr>
          <a:xfrm>
            <a:off x="6408242" y="2957338"/>
            <a:ext cx="955649" cy="369332"/>
          </a:xfrm>
          <a:prstGeom prst="rect">
            <a:avLst/>
          </a:prstGeom>
          <a:noFill/>
        </p:spPr>
        <p:txBody>
          <a:bodyPr wrap="square" rtlCol="0">
            <a:spAutoFit/>
          </a:bodyPr>
          <a:lstStyle/>
          <a:p>
            <a:r>
              <a:rPr lang="zh-CN" altLang="en-US" dirty="0"/>
              <a:t>预约</a:t>
            </a:r>
          </a:p>
        </p:txBody>
      </p:sp>
      <p:sp>
        <p:nvSpPr>
          <p:cNvPr id="59" name="文本框 58">
            <a:extLst>
              <a:ext uri="{FF2B5EF4-FFF2-40B4-BE49-F238E27FC236}">
                <a16:creationId xmlns:a16="http://schemas.microsoft.com/office/drawing/2014/main" id="{D5F3BAD0-5364-4772-9740-77F3BC962C04}"/>
              </a:ext>
            </a:extLst>
          </p:cNvPr>
          <p:cNvSpPr txBox="1"/>
          <p:nvPr/>
        </p:nvSpPr>
        <p:spPr>
          <a:xfrm>
            <a:off x="4072359" y="2329479"/>
            <a:ext cx="674703" cy="369332"/>
          </a:xfrm>
          <a:prstGeom prst="rect">
            <a:avLst/>
          </a:prstGeom>
          <a:noFill/>
        </p:spPr>
        <p:txBody>
          <a:bodyPr wrap="square" rtlCol="0">
            <a:spAutoFit/>
          </a:bodyPr>
          <a:lstStyle/>
          <a:p>
            <a:r>
              <a:rPr lang="zh-CN" altLang="en-US" dirty="0"/>
              <a:t>支付</a:t>
            </a:r>
          </a:p>
        </p:txBody>
      </p:sp>
      <p:sp>
        <p:nvSpPr>
          <p:cNvPr id="61" name="文本框 60">
            <a:extLst>
              <a:ext uri="{FF2B5EF4-FFF2-40B4-BE49-F238E27FC236}">
                <a16:creationId xmlns:a16="http://schemas.microsoft.com/office/drawing/2014/main" id="{DAC3C9B2-D42E-49E4-98AC-26E1F675E9CA}"/>
              </a:ext>
            </a:extLst>
          </p:cNvPr>
          <p:cNvSpPr txBox="1"/>
          <p:nvPr/>
        </p:nvSpPr>
        <p:spPr>
          <a:xfrm>
            <a:off x="2984615" y="2440155"/>
            <a:ext cx="832510" cy="369332"/>
          </a:xfrm>
          <a:prstGeom prst="rect">
            <a:avLst/>
          </a:prstGeom>
          <a:noFill/>
        </p:spPr>
        <p:txBody>
          <a:bodyPr wrap="square" rtlCol="0">
            <a:spAutoFit/>
          </a:bodyPr>
          <a:lstStyle/>
          <a:p>
            <a:r>
              <a:rPr lang="zh-CN" altLang="en-US" dirty="0"/>
              <a:t>抢购</a:t>
            </a:r>
          </a:p>
        </p:txBody>
      </p:sp>
      <p:cxnSp>
        <p:nvCxnSpPr>
          <p:cNvPr id="63" name="直接箭头连接符 62">
            <a:extLst>
              <a:ext uri="{FF2B5EF4-FFF2-40B4-BE49-F238E27FC236}">
                <a16:creationId xmlns:a16="http://schemas.microsoft.com/office/drawing/2014/main" id="{2EAEF85D-D9AF-49B7-8CBB-94A80E104AD3}"/>
              </a:ext>
            </a:extLst>
          </p:cNvPr>
          <p:cNvCxnSpPr>
            <a:stCxn id="52" idx="2"/>
            <a:endCxn id="14" idx="0"/>
          </p:cNvCxnSpPr>
          <p:nvPr/>
        </p:nvCxnSpPr>
        <p:spPr>
          <a:xfrm flipH="1">
            <a:off x="2797205" y="1933635"/>
            <a:ext cx="4024913" cy="1794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3E8472D9-5238-48AA-9936-4FBE248A4A75}"/>
              </a:ext>
            </a:extLst>
          </p:cNvPr>
          <p:cNvCxnSpPr>
            <a:stCxn id="52" idx="2"/>
            <a:endCxn id="16" idx="0"/>
          </p:cNvCxnSpPr>
          <p:nvPr/>
        </p:nvCxnSpPr>
        <p:spPr>
          <a:xfrm>
            <a:off x="6822118" y="1933635"/>
            <a:ext cx="1278014" cy="1794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F350FE54-2C97-4322-A932-69E6E4F40775}"/>
              </a:ext>
            </a:extLst>
          </p:cNvPr>
          <p:cNvSpPr txBox="1"/>
          <p:nvPr/>
        </p:nvSpPr>
        <p:spPr>
          <a:xfrm>
            <a:off x="5693451" y="2130641"/>
            <a:ext cx="801299" cy="369332"/>
          </a:xfrm>
          <a:prstGeom prst="rect">
            <a:avLst/>
          </a:prstGeom>
          <a:noFill/>
        </p:spPr>
        <p:txBody>
          <a:bodyPr wrap="square" rtlCol="0">
            <a:spAutoFit/>
          </a:bodyPr>
          <a:lstStyle/>
          <a:p>
            <a:r>
              <a:rPr lang="zh-CN" altLang="en-US" dirty="0"/>
              <a:t>抢购</a:t>
            </a:r>
          </a:p>
        </p:txBody>
      </p:sp>
      <p:cxnSp>
        <p:nvCxnSpPr>
          <p:cNvPr id="70" name="直接箭头连接符 69">
            <a:extLst>
              <a:ext uri="{FF2B5EF4-FFF2-40B4-BE49-F238E27FC236}">
                <a16:creationId xmlns:a16="http://schemas.microsoft.com/office/drawing/2014/main" id="{F40A68E6-1A79-4B6F-BA57-A30100E32624}"/>
              </a:ext>
            </a:extLst>
          </p:cNvPr>
          <p:cNvCxnSpPr>
            <a:stCxn id="14" idx="0"/>
            <a:endCxn id="8" idx="1"/>
          </p:cNvCxnSpPr>
          <p:nvPr/>
        </p:nvCxnSpPr>
        <p:spPr>
          <a:xfrm flipV="1">
            <a:off x="2797205" y="1699746"/>
            <a:ext cx="408374" cy="2028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261EB25C-E5BA-46F8-9DF0-A49FBA101BB6}"/>
              </a:ext>
            </a:extLst>
          </p:cNvPr>
          <p:cNvSpPr txBox="1"/>
          <p:nvPr/>
        </p:nvSpPr>
        <p:spPr>
          <a:xfrm>
            <a:off x="2669310" y="2130641"/>
            <a:ext cx="791504" cy="369332"/>
          </a:xfrm>
          <a:prstGeom prst="rect">
            <a:avLst/>
          </a:prstGeom>
          <a:noFill/>
        </p:spPr>
        <p:txBody>
          <a:bodyPr wrap="square" rtlCol="0">
            <a:spAutoFit/>
          </a:bodyPr>
          <a:lstStyle/>
          <a:p>
            <a:r>
              <a:rPr lang="zh-CN" altLang="en-US" dirty="0"/>
              <a:t>成功</a:t>
            </a:r>
          </a:p>
        </p:txBody>
      </p:sp>
      <p:cxnSp>
        <p:nvCxnSpPr>
          <p:cNvPr id="73" name="直接箭头连接符 72">
            <a:extLst>
              <a:ext uri="{FF2B5EF4-FFF2-40B4-BE49-F238E27FC236}">
                <a16:creationId xmlns:a16="http://schemas.microsoft.com/office/drawing/2014/main" id="{29F9C5EE-A11B-4800-89B2-E75A99CBE8B3}"/>
              </a:ext>
            </a:extLst>
          </p:cNvPr>
          <p:cNvCxnSpPr>
            <a:stCxn id="14" idx="0"/>
            <a:endCxn id="52" idx="1"/>
          </p:cNvCxnSpPr>
          <p:nvPr/>
        </p:nvCxnSpPr>
        <p:spPr>
          <a:xfrm flipV="1">
            <a:off x="2797205" y="1742765"/>
            <a:ext cx="3465989" cy="198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94EB1D7F-1A11-4D49-98D2-88732365510C}"/>
              </a:ext>
            </a:extLst>
          </p:cNvPr>
          <p:cNvSpPr txBox="1"/>
          <p:nvPr/>
        </p:nvSpPr>
        <p:spPr>
          <a:xfrm>
            <a:off x="5366083" y="1890616"/>
            <a:ext cx="705773" cy="369332"/>
          </a:xfrm>
          <a:prstGeom prst="rect">
            <a:avLst/>
          </a:prstGeom>
          <a:noFill/>
        </p:spPr>
        <p:txBody>
          <a:bodyPr wrap="square" rtlCol="0">
            <a:spAutoFit/>
          </a:bodyPr>
          <a:lstStyle/>
          <a:p>
            <a:r>
              <a:rPr lang="zh-CN" altLang="en-US" dirty="0"/>
              <a:t>失败</a:t>
            </a:r>
          </a:p>
        </p:txBody>
      </p:sp>
      <p:sp>
        <p:nvSpPr>
          <p:cNvPr id="75" name="文本框 74">
            <a:extLst>
              <a:ext uri="{FF2B5EF4-FFF2-40B4-BE49-F238E27FC236}">
                <a16:creationId xmlns:a16="http://schemas.microsoft.com/office/drawing/2014/main" id="{FE7A3565-9A95-47C6-838A-324D80B66EAA}"/>
              </a:ext>
            </a:extLst>
          </p:cNvPr>
          <p:cNvSpPr txBox="1"/>
          <p:nvPr/>
        </p:nvSpPr>
        <p:spPr>
          <a:xfrm>
            <a:off x="7149486" y="2440155"/>
            <a:ext cx="838385" cy="369332"/>
          </a:xfrm>
          <a:prstGeom prst="rect">
            <a:avLst/>
          </a:prstGeom>
          <a:noFill/>
        </p:spPr>
        <p:txBody>
          <a:bodyPr wrap="square" rtlCol="0">
            <a:spAutoFit/>
          </a:bodyPr>
          <a:lstStyle/>
          <a:p>
            <a:r>
              <a:rPr lang="zh-CN" altLang="en-US" dirty="0"/>
              <a:t>预约</a:t>
            </a:r>
          </a:p>
        </p:txBody>
      </p:sp>
    </p:spTree>
    <p:extLst>
      <p:ext uri="{BB962C8B-B14F-4D97-AF65-F5344CB8AC3E}">
        <p14:creationId xmlns:p14="http://schemas.microsoft.com/office/powerpoint/2010/main" val="3978629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80E689-7320-4915-B319-F4024E3179A9}"/>
              </a:ext>
            </a:extLst>
          </p:cNvPr>
          <p:cNvSpPr>
            <a:spLocks noGrp="1"/>
          </p:cNvSpPr>
          <p:nvPr>
            <p:ph idx="1"/>
          </p:nvPr>
        </p:nvSpPr>
        <p:spPr>
          <a:xfrm>
            <a:off x="838200" y="417250"/>
            <a:ext cx="10515600" cy="5759713"/>
          </a:xfrm>
        </p:spPr>
        <p:txBody>
          <a:bodyPr/>
          <a:lstStyle/>
          <a:p>
            <a:r>
              <a:rPr lang="zh-CN" altLang="en-US" dirty="0"/>
              <a:t>服务扩容</a:t>
            </a:r>
          </a:p>
        </p:txBody>
      </p:sp>
      <p:sp>
        <p:nvSpPr>
          <p:cNvPr id="4" name="矩形 3">
            <a:extLst>
              <a:ext uri="{FF2B5EF4-FFF2-40B4-BE49-F238E27FC236}">
                <a16:creationId xmlns:a16="http://schemas.microsoft.com/office/drawing/2014/main" id="{876908FE-44AE-48C3-AFC0-83ADE3932E3C}"/>
              </a:ext>
            </a:extLst>
          </p:cNvPr>
          <p:cNvSpPr/>
          <p:nvPr/>
        </p:nvSpPr>
        <p:spPr>
          <a:xfrm>
            <a:off x="2379216" y="1793289"/>
            <a:ext cx="1278384" cy="55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活动管理</a:t>
            </a:r>
          </a:p>
        </p:txBody>
      </p:sp>
      <p:sp>
        <p:nvSpPr>
          <p:cNvPr id="5" name="矩形 4">
            <a:extLst>
              <a:ext uri="{FF2B5EF4-FFF2-40B4-BE49-F238E27FC236}">
                <a16:creationId xmlns:a16="http://schemas.microsoft.com/office/drawing/2014/main" id="{C9CC988D-1848-44E8-81EE-F3A59B7C0FA6}"/>
              </a:ext>
            </a:extLst>
          </p:cNvPr>
          <p:cNvSpPr/>
          <p:nvPr/>
        </p:nvSpPr>
        <p:spPr>
          <a:xfrm>
            <a:off x="4358936" y="2938509"/>
            <a:ext cx="1553592" cy="585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自动部署</a:t>
            </a:r>
          </a:p>
        </p:txBody>
      </p:sp>
      <p:sp>
        <p:nvSpPr>
          <p:cNvPr id="6" name="矩形 5">
            <a:extLst>
              <a:ext uri="{FF2B5EF4-FFF2-40B4-BE49-F238E27FC236}">
                <a16:creationId xmlns:a16="http://schemas.microsoft.com/office/drawing/2014/main" id="{82AED758-7BFF-4D74-9278-896AA9E02EBE}"/>
              </a:ext>
            </a:extLst>
          </p:cNvPr>
          <p:cNvSpPr/>
          <p:nvPr/>
        </p:nvSpPr>
        <p:spPr>
          <a:xfrm>
            <a:off x="5660994" y="1793289"/>
            <a:ext cx="1278384" cy="55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服务网关</a:t>
            </a:r>
          </a:p>
        </p:txBody>
      </p:sp>
      <p:sp>
        <p:nvSpPr>
          <p:cNvPr id="7" name="矩形 6">
            <a:extLst>
              <a:ext uri="{FF2B5EF4-FFF2-40B4-BE49-F238E27FC236}">
                <a16:creationId xmlns:a16="http://schemas.microsoft.com/office/drawing/2014/main" id="{3F0DA245-A26B-4B06-B393-96D417BF805B}"/>
              </a:ext>
            </a:extLst>
          </p:cNvPr>
          <p:cNvSpPr/>
          <p:nvPr/>
        </p:nvSpPr>
        <p:spPr>
          <a:xfrm>
            <a:off x="7766112" y="1793289"/>
            <a:ext cx="1278384" cy="55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订单服务</a:t>
            </a:r>
          </a:p>
        </p:txBody>
      </p:sp>
      <p:cxnSp>
        <p:nvCxnSpPr>
          <p:cNvPr id="9" name="直接箭头连接符 8">
            <a:extLst>
              <a:ext uri="{FF2B5EF4-FFF2-40B4-BE49-F238E27FC236}">
                <a16:creationId xmlns:a16="http://schemas.microsoft.com/office/drawing/2014/main" id="{7017F566-B43E-47CC-B9D8-794427D1264D}"/>
              </a:ext>
            </a:extLst>
          </p:cNvPr>
          <p:cNvCxnSpPr>
            <a:stCxn id="4" idx="2"/>
            <a:endCxn id="5" idx="1"/>
          </p:cNvCxnSpPr>
          <p:nvPr/>
        </p:nvCxnSpPr>
        <p:spPr>
          <a:xfrm>
            <a:off x="3018408" y="2352583"/>
            <a:ext cx="1340528" cy="878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2F18CFB2-1890-4337-890E-58277803671B}"/>
              </a:ext>
            </a:extLst>
          </p:cNvPr>
          <p:cNvSpPr/>
          <p:nvPr/>
        </p:nvSpPr>
        <p:spPr>
          <a:xfrm>
            <a:off x="2379216" y="4505418"/>
            <a:ext cx="1278384" cy="55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提前扩容</a:t>
            </a:r>
          </a:p>
        </p:txBody>
      </p:sp>
      <p:cxnSp>
        <p:nvCxnSpPr>
          <p:cNvPr id="12" name="直接箭头连接符 11">
            <a:extLst>
              <a:ext uri="{FF2B5EF4-FFF2-40B4-BE49-F238E27FC236}">
                <a16:creationId xmlns:a16="http://schemas.microsoft.com/office/drawing/2014/main" id="{E6DB80CD-8A0F-4577-8737-AE4CB719A395}"/>
              </a:ext>
            </a:extLst>
          </p:cNvPr>
          <p:cNvCxnSpPr>
            <a:stCxn id="5" idx="1"/>
            <a:endCxn id="10" idx="0"/>
          </p:cNvCxnSpPr>
          <p:nvPr/>
        </p:nvCxnSpPr>
        <p:spPr>
          <a:xfrm flipH="1">
            <a:off x="3018408" y="3231472"/>
            <a:ext cx="1340528" cy="1273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33AB367-DA48-429C-AC3F-CDF8F31D201C}"/>
              </a:ext>
            </a:extLst>
          </p:cNvPr>
          <p:cNvSpPr txBox="1"/>
          <p:nvPr/>
        </p:nvSpPr>
        <p:spPr>
          <a:xfrm>
            <a:off x="2725445" y="2521258"/>
            <a:ext cx="1278384" cy="369332"/>
          </a:xfrm>
          <a:prstGeom prst="rect">
            <a:avLst/>
          </a:prstGeom>
          <a:noFill/>
        </p:spPr>
        <p:txBody>
          <a:bodyPr wrap="square" rtlCol="0">
            <a:spAutoFit/>
          </a:bodyPr>
          <a:lstStyle/>
          <a:p>
            <a:r>
              <a:rPr lang="zh-CN" altLang="en-US" dirty="0"/>
              <a:t>估算流量</a:t>
            </a:r>
          </a:p>
        </p:txBody>
      </p:sp>
      <p:cxnSp>
        <p:nvCxnSpPr>
          <p:cNvPr id="15" name="直接箭头连接符 14">
            <a:extLst>
              <a:ext uri="{FF2B5EF4-FFF2-40B4-BE49-F238E27FC236}">
                <a16:creationId xmlns:a16="http://schemas.microsoft.com/office/drawing/2014/main" id="{2D584DEA-9367-4558-A2EE-44D780A4C561}"/>
              </a:ext>
            </a:extLst>
          </p:cNvPr>
          <p:cNvCxnSpPr>
            <a:cxnSpLocks/>
            <a:stCxn id="6" idx="2"/>
            <a:endCxn id="5" idx="3"/>
          </p:cNvCxnSpPr>
          <p:nvPr/>
        </p:nvCxnSpPr>
        <p:spPr>
          <a:xfrm flipH="1">
            <a:off x="5912528" y="2352583"/>
            <a:ext cx="387658" cy="878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0917073-DD3F-4749-BCE0-09495F3F2936}"/>
              </a:ext>
            </a:extLst>
          </p:cNvPr>
          <p:cNvCxnSpPr>
            <a:endCxn id="5" idx="3"/>
          </p:cNvCxnSpPr>
          <p:nvPr/>
        </p:nvCxnSpPr>
        <p:spPr>
          <a:xfrm flipH="1">
            <a:off x="5912528" y="2352583"/>
            <a:ext cx="1828800" cy="878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E4777073-2A86-4C79-8EF0-102E36135848}"/>
              </a:ext>
            </a:extLst>
          </p:cNvPr>
          <p:cNvSpPr txBox="1"/>
          <p:nvPr/>
        </p:nvSpPr>
        <p:spPr>
          <a:xfrm>
            <a:off x="5344357" y="2521258"/>
            <a:ext cx="1194787" cy="369332"/>
          </a:xfrm>
          <a:prstGeom prst="rect">
            <a:avLst/>
          </a:prstGeom>
          <a:noFill/>
        </p:spPr>
        <p:txBody>
          <a:bodyPr wrap="square" rtlCol="0">
            <a:spAutoFit/>
          </a:bodyPr>
          <a:lstStyle/>
          <a:p>
            <a:r>
              <a:rPr lang="zh-CN" altLang="en-US" dirty="0"/>
              <a:t>统计流量</a:t>
            </a:r>
          </a:p>
        </p:txBody>
      </p:sp>
      <p:sp>
        <p:nvSpPr>
          <p:cNvPr id="22" name="文本框 21">
            <a:extLst>
              <a:ext uri="{FF2B5EF4-FFF2-40B4-BE49-F238E27FC236}">
                <a16:creationId xmlns:a16="http://schemas.microsoft.com/office/drawing/2014/main" id="{5C2AEFFD-9EAA-4903-B1CD-388E95EBE908}"/>
              </a:ext>
            </a:extLst>
          </p:cNvPr>
          <p:cNvSpPr txBox="1"/>
          <p:nvPr/>
        </p:nvSpPr>
        <p:spPr>
          <a:xfrm>
            <a:off x="6705717" y="2539014"/>
            <a:ext cx="1107996" cy="369332"/>
          </a:xfrm>
          <a:prstGeom prst="rect">
            <a:avLst/>
          </a:prstGeom>
          <a:noFill/>
        </p:spPr>
        <p:txBody>
          <a:bodyPr wrap="none" rtlCol="0">
            <a:spAutoFit/>
          </a:bodyPr>
          <a:lstStyle/>
          <a:p>
            <a:r>
              <a:rPr lang="zh-CN" altLang="en-US" dirty="0"/>
              <a:t>统计流量</a:t>
            </a:r>
          </a:p>
        </p:txBody>
      </p:sp>
      <p:sp>
        <p:nvSpPr>
          <p:cNvPr id="23" name="矩形 22">
            <a:extLst>
              <a:ext uri="{FF2B5EF4-FFF2-40B4-BE49-F238E27FC236}">
                <a16:creationId xmlns:a16="http://schemas.microsoft.com/office/drawing/2014/main" id="{25B87149-53BC-40E0-A924-64CFA36929CF}"/>
              </a:ext>
            </a:extLst>
          </p:cNvPr>
          <p:cNvSpPr/>
          <p:nvPr/>
        </p:nvSpPr>
        <p:spPr>
          <a:xfrm>
            <a:off x="5611174" y="4519551"/>
            <a:ext cx="1278384" cy="545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实时扩容</a:t>
            </a:r>
          </a:p>
        </p:txBody>
      </p:sp>
      <p:cxnSp>
        <p:nvCxnSpPr>
          <p:cNvPr id="25" name="直接箭头连接符 24">
            <a:extLst>
              <a:ext uri="{FF2B5EF4-FFF2-40B4-BE49-F238E27FC236}">
                <a16:creationId xmlns:a16="http://schemas.microsoft.com/office/drawing/2014/main" id="{3AED8E54-FDFD-41EC-9363-292A026380D4}"/>
              </a:ext>
            </a:extLst>
          </p:cNvPr>
          <p:cNvCxnSpPr>
            <a:stCxn id="5" idx="3"/>
            <a:endCxn id="23" idx="0"/>
          </p:cNvCxnSpPr>
          <p:nvPr/>
        </p:nvCxnSpPr>
        <p:spPr>
          <a:xfrm>
            <a:off x="5912528" y="3231472"/>
            <a:ext cx="337838" cy="1288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045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E92321-D424-4319-96E5-5F1FCB46894F}"/>
              </a:ext>
            </a:extLst>
          </p:cNvPr>
          <p:cNvSpPr>
            <a:spLocks noGrp="1"/>
          </p:cNvSpPr>
          <p:nvPr>
            <p:ph idx="1"/>
          </p:nvPr>
        </p:nvSpPr>
        <p:spPr>
          <a:xfrm>
            <a:off x="838200" y="239697"/>
            <a:ext cx="10515600" cy="5937266"/>
          </a:xfrm>
        </p:spPr>
        <p:txBody>
          <a:bodyPr>
            <a:normAutofit/>
          </a:bodyPr>
          <a:lstStyle/>
          <a:p>
            <a:r>
              <a:rPr lang="en-US" altLang="zh-CN" dirty="0"/>
              <a:t>2.3 </a:t>
            </a:r>
            <a:r>
              <a:rPr lang="zh-CN" altLang="en-US" dirty="0"/>
              <a:t>系统设计</a:t>
            </a:r>
            <a:endParaRPr lang="en-US" altLang="zh-CN" dirty="0"/>
          </a:p>
          <a:p>
            <a:pPr marL="514350" indent="-514350">
              <a:buAutoNum type="alphaLcPeriod"/>
            </a:pPr>
            <a:r>
              <a:rPr lang="zh-CN" altLang="en-US" dirty="0"/>
              <a:t>业务模型</a:t>
            </a:r>
            <a:endParaRPr lang="en-US" altLang="zh-CN" dirty="0"/>
          </a:p>
          <a:p>
            <a:pPr marL="0" indent="0">
              <a:buNone/>
            </a:pPr>
            <a:r>
              <a:rPr lang="zh-CN" altLang="en-US" dirty="0"/>
              <a:t>无修改、新增促销活动业务模型</a:t>
            </a:r>
            <a:endParaRPr lang="en-US" altLang="zh-CN" dirty="0"/>
          </a:p>
          <a:p>
            <a:pPr marL="0" indent="0">
              <a:buNone/>
            </a:pPr>
            <a:r>
              <a:rPr lang="zh-CN" altLang="en-US" dirty="0"/>
              <a:t>促销活动：数据：促销商品、发布商家、促销商品数量</a:t>
            </a:r>
            <a:endParaRPr lang="en-US" altLang="zh-CN" dirty="0"/>
          </a:p>
          <a:p>
            <a:pPr marL="0" indent="0">
              <a:buNone/>
            </a:pPr>
            <a:r>
              <a:rPr lang="en-US" altLang="zh-CN" dirty="0"/>
              <a:t>		</a:t>
            </a:r>
            <a:r>
              <a:rPr lang="zh-CN" altLang="en-US" dirty="0"/>
              <a:t>行为：活动查询、活动新增</a:t>
            </a:r>
            <a:endParaRPr lang="en-US" altLang="zh-CN" dirty="0"/>
          </a:p>
          <a:p>
            <a:pPr marL="0" indent="0">
              <a:buNone/>
            </a:pPr>
            <a:r>
              <a:rPr lang="en-US" altLang="zh-CN" dirty="0"/>
              <a:t>b. </a:t>
            </a:r>
            <a:r>
              <a:rPr lang="zh-CN" altLang="en-US" dirty="0"/>
              <a:t>架构设计</a:t>
            </a:r>
            <a:endParaRPr lang="en-US" altLang="zh-CN" dirty="0"/>
          </a:p>
          <a:p>
            <a:pPr marL="0" indent="0">
              <a:buNone/>
            </a:pPr>
            <a:r>
              <a:rPr lang="zh-CN" altLang="en-US" dirty="0"/>
              <a:t>订单服务拆分：</a:t>
            </a:r>
            <a:endParaRPr lang="en-US" altLang="zh-CN" dirty="0"/>
          </a:p>
          <a:p>
            <a:pPr marL="0" indent="0">
              <a:buNone/>
            </a:pPr>
            <a:r>
              <a:rPr lang="zh-CN" altLang="en-US" dirty="0"/>
              <a:t>将订单和交易支付业务拆分到两个服务，这两个部分虽然在业务上有连续性但是在秒杀场景中订单业务的流量明显远大于交易支付业务</a:t>
            </a:r>
            <a:endParaRPr lang="en-US" altLang="zh-CN" dirty="0"/>
          </a:p>
          <a:p>
            <a:pPr marL="0" indent="0">
              <a:buNone/>
            </a:pPr>
            <a:r>
              <a:rPr lang="zh-CN" altLang="en-US" dirty="0"/>
              <a:t>使用消息队列：</a:t>
            </a:r>
            <a:endParaRPr lang="en-US" altLang="zh-CN" dirty="0"/>
          </a:p>
          <a:p>
            <a:pPr marL="0" indent="0">
              <a:buNone/>
            </a:pPr>
            <a:r>
              <a:rPr lang="zh-CN" altLang="en-US" dirty="0"/>
              <a:t>消息队列具有削峰、异步、解耦的作用，正好符合当前业务场景。</a:t>
            </a:r>
          </a:p>
        </p:txBody>
      </p:sp>
    </p:spTree>
    <p:extLst>
      <p:ext uri="{BB962C8B-B14F-4D97-AF65-F5344CB8AC3E}">
        <p14:creationId xmlns:p14="http://schemas.microsoft.com/office/powerpoint/2010/main" val="37629077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624</Words>
  <Application>Microsoft Office PowerPoint</Application>
  <PresentationFormat>宽屏</PresentationFormat>
  <Paragraphs>83</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秒杀系统架构设计</vt:lpstr>
      <vt:lpstr>一、需求分析</vt:lpstr>
      <vt:lpstr>一、需求分析</vt:lpstr>
      <vt:lpstr>二、整体设计</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秒杀系统架构设计</dc:title>
  <dc:creator>郑 先生</dc:creator>
  <cp:lastModifiedBy>郑 先生</cp:lastModifiedBy>
  <cp:revision>1</cp:revision>
  <dcterms:created xsi:type="dcterms:W3CDTF">2021-08-08T06:04:27Z</dcterms:created>
  <dcterms:modified xsi:type="dcterms:W3CDTF">2021-08-08T13:52:10Z</dcterms:modified>
</cp:coreProperties>
</file>