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73" r:id="rId9"/>
    <p:sldId id="274" r:id="rId10"/>
    <p:sldId id="272" r:id="rId11"/>
    <p:sldId id="271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5" autoAdjust="0"/>
  </p:normalViewPr>
  <p:slideViewPr>
    <p:cSldViewPr snapToGrid="0" snapToObjects="1">
      <p:cViewPr varScale="1">
        <p:scale>
          <a:sx n="108" d="100"/>
          <a:sy n="108" d="100"/>
        </p:scale>
        <p:origin x="23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FD120-C712-6A4E-8B32-C79725C80320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4CABA-606E-A04B-B624-7809EADD32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63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FD120-C712-6A4E-8B32-C79725C80320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4CABA-606E-A04B-B624-7809EADD3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7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FD120-C712-6A4E-8B32-C79725C80320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4CABA-606E-A04B-B624-7809EADD3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6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FD120-C712-6A4E-8B32-C79725C80320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4CABA-606E-A04B-B624-7809EADD3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4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FD120-C712-6A4E-8B32-C79725C80320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4CABA-606E-A04B-B624-7809EADD32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73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FD120-C712-6A4E-8B32-C79725C80320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4CABA-606E-A04B-B624-7809EADD3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FD120-C712-6A4E-8B32-C79725C80320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4CABA-606E-A04B-B624-7809EADD3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9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FD120-C712-6A4E-8B32-C79725C80320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4CABA-606E-A04B-B624-7809EADD3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7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FD120-C712-6A4E-8B32-C79725C80320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4CABA-606E-A04B-B624-7809EADD3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9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EEFD120-C712-6A4E-8B32-C79725C80320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54CABA-606E-A04B-B624-7809EADD3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FD120-C712-6A4E-8B32-C79725C80320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4CABA-606E-A04B-B624-7809EADD3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6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EFD120-C712-6A4E-8B32-C79725C80320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54CABA-606E-A04B-B624-7809EADD32B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37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lr.cs.umass.edu/ml/datasets/Communities+and+Crime+Unnormalize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602" y="758952"/>
            <a:ext cx="8286244" cy="356616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4050" dirty="0">
                <a:solidFill>
                  <a:schemeClr val="accent1"/>
                </a:solidFill>
                <a:latin typeface="Book Antiqua" charset="0"/>
                <a:ea typeface="Book Antiqua" charset="0"/>
                <a:cs typeface="Book Antiqua" charset="0"/>
              </a:rPr>
              <a:t>ANLY 506-90 Exploratory Data Analysis</a:t>
            </a:r>
            <a:br>
              <a:rPr lang="en-US" sz="4050" dirty="0">
                <a:solidFill>
                  <a:schemeClr val="accent1"/>
                </a:solidFill>
                <a:latin typeface="Book Antiqua" charset="0"/>
                <a:ea typeface="Book Antiqua" charset="0"/>
                <a:cs typeface="Book Antiqua" charset="0"/>
              </a:rPr>
            </a:br>
            <a:r>
              <a:rPr lang="en-US" sz="2700" dirty="0">
                <a:solidFill>
                  <a:schemeClr val="accent1"/>
                </a:solidFill>
                <a:latin typeface="Book Antiqua" charset="0"/>
                <a:ea typeface="Book Antiqua" charset="0"/>
                <a:cs typeface="Book Antiqua" charset="0"/>
              </a:rPr>
              <a:t/>
            </a:r>
            <a:br>
              <a:rPr lang="en-US" sz="2700" dirty="0">
                <a:solidFill>
                  <a:schemeClr val="accent1"/>
                </a:solidFill>
                <a:latin typeface="Book Antiqua" charset="0"/>
                <a:ea typeface="Book Antiqua" charset="0"/>
                <a:cs typeface="Book Antiqua" charset="0"/>
              </a:rPr>
            </a:br>
            <a:r>
              <a:rPr lang="en-US" sz="2700" dirty="0">
                <a:solidFill>
                  <a:schemeClr val="accent1"/>
                </a:solidFill>
                <a:latin typeface="Book Antiqua" charset="0"/>
                <a:ea typeface="Book Antiqua" charset="0"/>
                <a:cs typeface="Book Antiqua" charset="0"/>
              </a:rPr>
              <a:t/>
            </a:r>
            <a:br>
              <a:rPr lang="en-US" sz="2700" dirty="0">
                <a:solidFill>
                  <a:schemeClr val="accent1"/>
                </a:solidFill>
                <a:latin typeface="Book Antiqua" charset="0"/>
                <a:ea typeface="Book Antiqua" charset="0"/>
                <a:cs typeface="Book Antiqua" charset="0"/>
              </a:rPr>
            </a:br>
            <a:r>
              <a:rPr lang="en-US" sz="2700" dirty="0">
                <a:solidFill>
                  <a:schemeClr val="accent1"/>
                </a:solidFill>
                <a:latin typeface="Book Antiqua" charset="0"/>
                <a:ea typeface="Book Antiqua" charset="0"/>
                <a:cs typeface="Book Antiqua" charset="0"/>
              </a:rPr>
              <a:t/>
            </a:r>
            <a:br>
              <a:rPr lang="en-US" sz="2700" dirty="0">
                <a:solidFill>
                  <a:schemeClr val="accent1"/>
                </a:solidFill>
                <a:latin typeface="Book Antiqua" charset="0"/>
                <a:ea typeface="Book Antiqua" charset="0"/>
                <a:cs typeface="Book Antiqua" charset="0"/>
              </a:rPr>
            </a:br>
            <a:r>
              <a:rPr lang="en-US" sz="2700" dirty="0">
                <a:solidFill>
                  <a:schemeClr val="accent1"/>
                </a:solidFill>
                <a:latin typeface="Book Antiqua" charset="0"/>
                <a:ea typeface="Book Antiqua" charset="0"/>
                <a:cs typeface="Book Antiqua" charset="0"/>
              </a:rPr>
              <a:t/>
            </a:r>
            <a:br>
              <a:rPr lang="en-US" sz="2700" dirty="0">
                <a:solidFill>
                  <a:schemeClr val="accent1"/>
                </a:solidFill>
                <a:latin typeface="Book Antiqua" charset="0"/>
                <a:ea typeface="Book Antiqua" charset="0"/>
                <a:cs typeface="Book Antiqua" charset="0"/>
              </a:rPr>
            </a:br>
            <a:r>
              <a:rPr lang="en-US" sz="2700" dirty="0" smtClean="0">
                <a:solidFill>
                  <a:schemeClr val="accent1"/>
                </a:solidFill>
                <a:latin typeface="Book Antiqua" charset="0"/>
                <a:ea typeface="Book Antiqua" charset="0"/>
                <a:cs typeface="Book Antiqua" charset="0"/>
              </a:rPr>
              <a:t/>
            </a:r>
            <a:br>
              <a:rPr lang="en-US" sz="2700" dirty="0" smtClean="0">
                <a:solidFill>
                  <a:schemeClr val="accent1"/>
                </a:solidFill>
                <a:latin typeface="Book Antiqua" charset="0"/>
                <a:ea typeface="Book Antiqua" charset="0"/>
                <a:cs typeface="Book Antiqua" charset="0"/>
              </a:rPr>
            </a:br>
            <a:r>
              <a:rPr lang="en-US" sz="2700" dirty="0">
                <a:solidFill>
                  <a:schemeClr val="accent1"/>
                </a:solidFill>
                <a:latin typeface="Book Antiqua" charset="0"/>
                <a:ea typeface="Book Antiqua" charset="0"/>
                <a:cs typeface="Book Antiqua" charset="0"/>
              </a:rPr>
              <a:t/>
            </a:r>
            <a:br>
              <a:rPr lang="en-US" sz="2700" dirty="0">
                <a:solidFill>
                  <a:schemeClr val="accent1"/>
                </a:solidFill>
                <a:latin typeface="Book Antiqua" charset="0"/>
                <a:ea typeface="Book Antiqua" charset="0"/>
                <a:cs typeface="Book Antiqua" charset="0"/>
              </a:rPr>
            </a:br>
            <a:r>
              <a:rPr lang="en-US" sz="5025" b="1" dirty="0" smtClean="0">
                <a:solidFill>
                  <a:schemeClr val="accent3"/>
                </a:solidFill>
                <a:latin typeface="Papyrus" charset="0"/>
                <a:ea typeface="Papyrus" charset="0"/>
                <a:cs typeface="Papyrus" charset="0"/>
              </a:rPr>
              <a:t>FINAL </a:t>
            </a:r>
            <a:r>
              <a:rPr lang="en-US" sz="5025" b="1" dirty="0">
                <a:solidFill>
                  <a:schemeClr val="accent3"/>
                </a:solidFill>
                <a:latin typeface="Papyrus" charset="0"/>
                <a:ea typeface="Papyrus" charset="0"/>
                <a:cs typeface="Papyrus" charset="0"/>
              </a:rPr>
              <a:t>PRESENTATION</a:t>
            </a:r>
            <a:r>
              <a:rPr lang="en-US" sz="4050" dirty="0">
                <a:solidFill>
                  <a:schemeClr val="accent3"/>
                </a:solidFill>
                <a:latin typeface="Papyrus" charset="0"/>
                <a:ea typeface="Papyrus" charset="0"/>
                <a:cs typeface="Papyrus" charset="0"/>
              </a:rPr>
              <a:t/>
            </a:r>
            <a:br>
              <a:rPr lang="en-US" sz="4050" dirty="0">
                <a:solidFill>
                  <a:schemeClr val="accent3"/>
                </a:solidFill>
                <a:latin typeface="Papyrus" charset="0"/>
                <a:ea typeface="Papyrus" charset="0"/>
                <a:cs typeface="Papyrus" charset="0"/>
              </a:rPr>
            </a:br>
            <a:endParaRPr lang="en-US" sz="4500" dirty="0">
              <a:solidFill>
                <a:schemeClr val="accent3"/>
              </a:solidFill>
              <a:latin typeface="Papyrus" charset="0"/>
              <a:ea typeface="Papyrus" charset="0"/>
              <a:cs typeface="Papyru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4976348"/>
            <a:ext cx="7543800" cy="1216108"/>
          </a:xfrm>
        </p:spPr>
        <p:txBody>
          <a:bodyPr>
            <a:normAutofit fontScale="85000" lnSpcReduction="10000"/>
          </a:bodyPr>
          <a:lstStyle/>
          <a:p>
            <a:endParaRPr lang="en-US" sz="788" b="1" u="sng" dirty="0"/>
          </a:p>
          <a:p>
            <a:r>
              <a:rPr lang="en-US" b="1" u="sng" dirty="0" smtClean="0"/>
              <a:t>Team </a:t>
            </a:r>
            <a:r>
              <a:rPr lang="en-US" b="1" u="sng" dirty="0" smtClean="0"/>
              <a:t>#3 Members</a:t>
            </a:r>
            <a:r>
              <a:rPr lang="en-US" dirty="0" smtClean="0"/>
              <a:t>: </a:t>
            </a:r>
            <a:r>
              <a:rPr lang="en-US" cap="none" spc="0" dirty="0">
                <a:latin typeface="+mn-lt"/>
              </a:rPr>
              <a:t>Alyson Stone, Dinesh Kale, </a:t>
            </a:r>
            <a:r>
              <a:rPr lang="en-US" cap="none" spc="0" dirty="0" err="1">
                <a:latin typeface="+mn-lt"/>
              </a:rPr>
              <a:t>Jiwen</a:t>
            </a:r>
            <a:r>
              <a:rPr lang="en-US" cap="none" spc="0" dirty="0">
                <a:latin typeface="+mn-lt"/>
              </a:rPr>
              <a:t> Li, Shani Bird, </a:t>
            </a:r>
          </a:p>
          <a:p>
            <a:r>
              <a:rPr lang="en-US" cap="none" spc="0" dirty="0">
                <a:latin typeface="+mn-lt"/>
              </a:rPr>
              <a:t>Sri Sai </a:t>
            </a:r>
            <a:r>
              <a:rPr lang="en-US" cap="none" spc="0" dirty="0" err="1">
                <a:latin typeface="+mn-lt"/>
              </a:rPr>
              <a:t>Koteswara</a:t>
            </a:r>
            <a:r>
              <a:rPr lang="en-US" cap="none" spc="0" dirty="0">
                <a:latin typeface="+mn-lt"/>
              </a:rPr>
              <a:t> </a:t>
            </a:r>
            <a:r>
              <a:rPr lang="en-US" cap="none" spc="0" dirty="0" err="1">
                <a:latin typeface="+mn-lt"/>
              </a:rPr>
              <a:t>Kadiyala</a:t>
            </a:r>
            <a:r>
              <a:rPr lang="en-US" cap="none" spc="0" dirty="0">
                <a:latin typeface="+mn-lt"/>
              </a:rPr>
              <a:t>, Vinod </a:t>
            </a:r>
            <a:r>
              <a:rPr lang="en-US" cap="none" spc="0" dirty="0" err="1">
                <a:latin typeface="+mn-lt"/>
              </a:rPr>
              <a:t>Basalalli</a:t>
            </a:r>
            <a:r>
              <a:rPr lang="en-US" cap="none" spc="0" dirty="0">
                <a:latin typeface="+mn-lt"/>
              </a:rPr>
              <a:t>, </a:t>
            </a:r>
            <a:r>
              <a:rPr lang="en-US" cap="none" spc="0" dirty="0" err="1">
                <a:latin typeface="+mn-lt"/>
              </a:rPr>
              <a:t>Xiaowan</a:t>
            </a:r>
            <a:r>
              <a:rPr lang="en-US" cap="none" spc="0" dirty="0">
                <a:latin typeface="+mn-lt"/>
              </a:rPr>
              <a:t> Ouyang</a:t>
            </a:r>
          </a:p>
        </p:txBody>
      </p:sp>
    </p:spTree>
    <p:extLst>
      <p:ext uri="{BB962C8B-B14F-4D97-AF65-F5344CB8AC3E}">
        <p14:creationId xmlns:p14="http://schemas.microsoft.com/office/powerpoint/2010/main" val="459455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09668"/>
          </a:xfrm>
        </p:spPr>
        <p:txBody>
          <a:bodyPr/>
          <a:lstStyle/>
          <a:p>
            <a:r>
              <a:rPr lang="en-US" dirty="0" smtClean="0"/>
              <a:t>Analysis Summary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414532" y="-8102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2960" y="1196273"/>
            <a:ext cx="7543800" cy="55951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 dirty="0" smtClean="0">
                <a:solidFill>
                  <a:schemeClr val="accent1"/>
                </a:solidFill>
              </a:rPr>
              <a:t>Top </a:t>
            </a:r>
            <a:r>
              <a:rPr lang="en-US" u="sng" dirty="0">
                <a:solidFill>
                  <a:schemeClr val="accent1"/>
                </a:solidFill>
              </a:rPr>
              <a:t>5 areas with crime rate higher than national average</a:t>
            </a:r>
          </a:p>
          <a:p>
            <a:pPr marL="0" indent="0" algn="ctr">
              <a:buNone/>
            </a:pPr>
            <a:endParaRPr lang="en-US" sz="1400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sz="14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sz="1400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sz="14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sz="1400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u="sng" dirty="0" smtClean="0">
                <a:solidFill>
                  <a:schemeClr val="accent1"/>
                </a:solidFill>
              </a:rPr>
              <a:t>High Crime Rates &amp; with Race within Safest Cities</a:t>
            </a:r>
          </a:p>
          <a:p>
            <a:pPr marL="0" indent="0" algn="ctr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1" r="3961" b="3629"/>
          <a:stretch/>
        </p:blipFill>
        <p:spPr>
          <a:xfrm>
            <a:off x="1719713" y="3959442"/>
            <a:ext cx="5915082" cy="28319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72"/>
          <a:stretch/>
        </p:blipFill>
        <p:spPr>
          <a:xfrm>
            <a:off x="2339236" y="1546909"/>
            <a:ext cx="4676037" cy="198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&amp; 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04595"/>
          </a:xfrm>
        </p:spPr>
        <p:txBody>
          <a:bodyPr>
            <a:normAutofit fontScale="92500" lnSpcReduction="10000"/>
          </a:bodyPr>
          <a:lstStyle/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600" dirty="0" smtClean="0"/>
              <a:t>Co-ordination between team </a:t>
            </a:r>
          </a:p>
          <a:p>
            <a:pPr marL="522796" lvl="1" indent="-230188">
              <a:buFont typeface="Arial" panose="020B0604020202020204" pitchFamily="34" charset="0"/>
              <a:buChar char="•"/>
            </a:pPr>
            <a:r>
              <a:rPr lang="en-US" sz="2200" dirty="0" smtClean="0"/>
              <a:t>Time Zones</a:t>
            </a:r>
          </a:p>
          <a:p>
            <a:pPr marL="522796" lvl="1" indent="-230188">
              <a:buFont typeface="Arial" panose="020B0604020202020204" pitchFamily="34" charset="0"/>
              <a:buChar char="•"/>
            </a:pPr>
            <a:r>
              <a:rPr lang="en-US" sz="2200" dirty="0" smtClean="0"/>
              <a:t>Work Schedules/Availability 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600" dirty="0" smtClean="0"/>
              <a:t>Limited R Coding Experience 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600" dirty="0" smtClean="0"/>
              <a:t>Updatin</a:t>
            </a:r>
            <a:r>
              <a:rPr lang="en-US" sz="2600" dirty="0" smtClean="0"/>
              <a:t>g Data Set from </a:t>
            </a:r>
            <a:r>
              <a:rPr lang="en-US" sz="2600" dirty="0"/>
              <a:t>neighborhood scout </a:t>
            </a:r>
            <a:r>
              <a:rPr lang="en-US" sz="2600" dirty="0" smtClean="0"/>
              <a:t>website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600" dirty="0"/>
              <a:t>C</a:t>
            </a:r>
            <a:r>
              <a:rPr lang="en-US" sz="2600" dirty="0" smtClean="0"/>
              <a:t>luster </a:t>
            </a:r>
            <a:r>
              <a:rPr lang="en-US" sz="2600" dirty="0"/>
              <a:t>the </a:t>
            </a:r>
            <a:r>
              <a:rPr lang="en-US" sz="2600" dirty="0" smtClean="0"/>
              <a:t>data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600" dirty="0" smtClean="0"/>
              <a:t>Researching </a:t>
            </a:r>
            <a:r>
              <a:rPr lang="en-US" sz="2600" dirty="0"/>
              <a:t>for methods to do regression analysis using </a:t>
            </a:r>
            <a:r>
              <a:rPr lang="en-US" sz="2600" dirty="0" smtClean="0"/>
              <a:t>R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600" dirty="0" smtClean="0"/>
              <a:t>To </a:t>
            </a:r>
            <a:r>
              <a:rPr lang="en-US" sz="2600" dirty="0"/>
              <a:t>avoid </a:t>
            </a:r>
            <a:r>
              <a:rPr lang="en-US" sz="2600" dirty="0" smtClean="0"/>
              <a:t>multi-</a:t>
            </a:r>
            <a:r>
              <a:rPr lang="en-US" sz="2600" dirty="0" err="1" smtClean="0"/>
              <a:t>collinearity</a:t>
            </a:r>
            <a:r>
              <a:rPr lang="en-US" sz="2600" dirty="0" smtClean="0"/>
              <a:t> focus </a:t>
            </a:r>
            <a:r>
              <a:rPr lang="en-US" sz="2600" dirty="0"/>
              <a:t>on feature selection and </a:t>
            </a:r>
            <a:r>
              <a:rPr lang="en-US" sz="2600" dirty="0" err="1"/>
              <a:t>PCA</a:t>
            </a:r>
            <a:r>
              <a:rPr lang="en-US" sz="2600" dirty="0"/>
              <a:t> </a:t>
            </a:r>
            <a:endParaRPr lang="en-US" sz="2600" dirty="0" smtClean="0"/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600" dirty="0" smtClean="0"/>
              <a:t>Feature </a:t>
            </a:r>
            <a:r>
              <a:rPr lang="en-US" sz="2600" dirty="0"/>
              <a:t>to include for an optimal </a:t>
            </a:r>
            <a:r>
              <a:rPr lang="en-US" sz="2600" dirty="0" smtClean="0"/>
              <a:t>model</a:t>
            </a:r>
            <a:endParaRPr lang="en-US" sz="2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-3414532" y="-8102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414532" y="-8102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5644964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2000" b="1" dirty="0" smtClean="0">
                <a:solidFill>
                  <a:schemeClr val="accent1"/>
                </a:solidFill>
                <a:latin typeface="Apple Chancery" charset="0"/>
                <a:ea typeface="Apple Chancery" charset="0"/>
                <a:cs typeface="Apple Chancery" charset="0"/>
              </a:rPr>
              <a:t/>
            </a:r>
            <a:br>
              <a:rPr lang="en-US" sz="2000" b="1" dirty="0" smtClean="0">
                <a:solidFill>
                  <a:schemeClr val="accent1"/>
                </a:solidFill>
                <a:latin typeface="Apple Chancery" charset="0"/>
                <a:ea typeface="Apple Chancery" charset="0"/>
                <a:cs typeface="Apple Chancery" charset="0"/>
              </a:rPr>
            </a:br>
            <a:r>
              <a:rPr lang="en-US" sz="7200" b="1" dirty="0" smtClean="0">
                <a:solidFill>
                  <a:schemeClr val="accent1"/>
                </a:solidFill>
                <a:latin typeface="Apple Chancery" charset="0"/>
                <a:ea typeface="Apple Chancery" charset="0"/>
                <a:cs typeface="Apple Chancery" charset="0"/>
              </a:rPr>
              <a:t>Thank you</a:t>
            </a:r>
            <a:br>
              <a:rPr lang="en-US" sz="7200" b="1" dirty="0" smtClean="0">
                <a:solidFill>
                  <a:schemeClr val="accent1"/>
                </a:solidFill>
                <a:latin typeface="Apple Chancery" charset="0"/>
                <a:ea typeface="Apple Chancery" charset="0"/>
                <a:cs typeface="Apple Chancery" charset="0"/>
              </a:rPr>
            </a:br>
            <a:r>
              <a:rPr lang="en-US" sz="7200" b="1" dirty="0">
                <a:solidFill>
                  <a:schemeClr val="accent1"/>
                </a:solidFill>
                <a:latin typeface="Apple Chancery" charset="0"/>
                <a:ea typeface="Apple Chancery" charset="0"/>
                <a:cs typeface="Apple Chancery" charset="0"/>
              </a:rPr>
              <a:t/>
            </a:r>
            <a:br>
              <a:rPr lang="en-US" sz="7200" b="1" dirty="0">
                <a:solidFill>
                  <a:schemeClr val="accent1"/>
                </a:solidFill>
                <a:latin typeface="Apple Chancery" charset="0"/>
                <a:ea typeface="Apple Chancery" charset="0"/>
                <a:cs typeface="Apple Chancery" charset="0"/>
              </a:rPr>
            </a:br>
            <a:r>
              <a:rPr lang="en-US" sz="7200" b="1" dirty="0" smtClean="0">
                <a:solidFill>
                  <a:schemeClr val="accent1"/>
                </a:solidFill>
                <a:latin typeface="Apple Chancery" charset="0"/>
                <a:ea typeface="Apple Chancery" charset="0"/>
                <a:cs typeface="Apple Chancery" charset="0"/>
              </a:rPr>
              <a:t/>
            </a:r>
            <a:br>
              <a:rPr lang="en-US" sz="7200" b="1" dirty="0" smtClean="0">
                <a:solidFill>
                  <a:schemeClr val="accent1"/>
                </a:solidFill>
                <a:latin typeface="Apple Chancery" charset="0"/>
                <a:ea typeface="Apple Chancery" charset="0"/>
                <a:cs typeface="Apple Chancery" charset="0"/>
              </a:rPr>
            </a:br>
            <a:r>
              <a:rPr lang="en-US" sz="7200" b="1" dirty="0" smtClean="0">
                <a:solidFill>
                  <a:schemeClr val="accent1"/>
                </a:solidFill>
                <a:latin typeface="Apple Chancery" charset="0"/>
                <a:ea typeface="Apple Chancery" charset="0"/>
                <a:cs typeface="Apple Chancery" charset="0"/>
              </a:rPr>
              <a:t/>
            </a:r>
            <a:br>
              <a:rPr lang="en-US" sz="7200" b="1" dirty="0" smtClean="0">
                <a:solidFill>
                  <a:schemeClr val="accent1"/>
                </a:solidFill>
                <a:latin typeface="Apple Chancery" charset="0"/>
                <a:ea typeface="Apple Chancery" charset="0"/>
                <a:cs typeface="Apple Chancery" charset="0"/>
              </a:rPr>
            </a:br>
            <a:r>
              <a:rPr lang="en-US" sz="7200" b="1" dirty="0">
                <a:solidFill>
                  <a:schemeClr val="accent1"/>
                </a:solidFill>
                <a:latin typeface="Apple Chancery" charset="0"/>
                <a:ea typeface="Apple Chancery" charset="0"/>
                <a:cs typeface="Apple Chancery" charset="0"/>
              </a:rPr>
              <a:t/>
            </a:r>
            <a:br>
              <a:rPr lang="en-US" sz="7200" b="1" dirty="0">
                <a:solidFill>
                  <a:schemeClr val="accent1"/>
                </a:solidFill>
                <a:latin typeface="Apple Chancery" charset="0"/>
                <a:ea typeface="Apple Chancery" charset="0"/>
                <a:cs typeface="Apple Chancery" charset="0"/>
              </a:rPr>
            </a:br>
            <a:r>
              <a:rPr lang="en-US" sz="7200" b="1" dirty="0" smtClean="0">
                <a:solidFill>
                  <a:schemeClr val="accent1"/>
                </a:solidFill>
                <a:latin typeface="Apple Chancery" charset="0"/>
                <a:ea typeface="Apple Chancery" charset="0"/>
                <a:cs typeface="Apple Chancery" charset="0"/>
              </a:rPr>
              <a:t>Any Questions? </a:t>
            </a:r>
            <a:endParaRPr lang="en-US" sz="7200" b="1" dirty="0">
              <a:solidFill>
                <a:schemeClr val="accent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424" y="2008196"/>
            <a:ext cx="2770128" cy="277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4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04595"/>
          </a:xfrm>
        </p:spPr>
        <p:txBody>
          <a:bodyPr>
            <a:normAutofit fontScale="92500" lnSpcReduction="20000"/>
          </a:bodyPr>
          <a:lstStyle/>
          <a:p>
            <a:pPr marL="238125" indent="-227013">
              <a:buFont typeface="Arial" charset="0"/>
              <a:buChar char="•"/>
            </a:pPr>
            <a:r>
              <a:rPr lang="en-US" sz="2400" dirty="0" smtClean="0"/>
              <a:t>Research </a:t>
            </a:r>
            <a:r>
              <a:rPr lang="en-US" sz="2400" dirty="0"/>
              <a:t>Goal</a:t>
            </a:r>
          </a:p>
          <a:p>
            <a:pPr marL="238125" indent="-227013">
              <a:buFont typeface="Arial" charset="0"/>
              <a:buChar char="•"/>
            </a:pPr>
            <a:r>
              <a:rPr lang="en-US" sz="2400" dirty="0" smtClean="0"/>
              <a:t>Background </a:t>
            </a:r>
            <a:endParaRPr lang="en-US" sz="2400" dirty="0"/>
          </a:p>
          <a:p>
            <a:pPr marL="238125" indent="-227013">
              <a:buFont typeface="Arial" charset="0"/>
              <a:buChar char="•"/>
            </a:pPr>
            <a:r>
              <a:rPr lang="en-US" sz="2400" dirty="0" smtClean="0"/>
              <a:t>Data Set</a:t>
            </a:r>
            <a:endParaRPr lang="en-US" sz="2400" dirty="0"/>
          </a:p>
          <a:p>
            <a:pPr marL="530733" lvl="1" indent="-227013">
              <a:buFont typeface="Arial" charset="0"/>
              <a:buChar char="•"/>
            </a:pPr>
            <a:r>
              <a:rPr lang="en-US" sz="2200" dirty="0"/>
              <a:t>Preliminary </a:t>
            </a:r>
            <a:r>
              <a:rPr lang="en-US" sz="2200" dirty="0" smtClean="0"/>
              <a:t>Exploration</a:t>
            </a:r>
          </a:p>
          <a:p>
            <a:pPr marL="530733" lvl="1" indent="-227013">
              <a:buFont typeface="Arial" charset="0"/>
              <a:buChar char="•"/>
            </a:pPr>
            <a:r>
              <a:rPr lang="en-US" sz="2200" dirty="0" smtClean="0"/>
              <a:t>Independent Variable</a:t>
            </a:r>
          </a:p>
          <a:p>
            <a:pPr marL="530733" lvl="1" indent="-227013">
              <a:buFont typeface="Arial" charset="0"/>
              <a:buChar char="•"/>
            </a:pPr>
            <a:r>
              <a:rPr lang="en-US" sz="2200" dirty="0" smtClean="0"/>
              <a:t>Dependent Variables </a:t>
            </a:r>
            <a:endParaRPr lang="en-US" sz="2200" dirty="0"/>
          </a:p>
          <a:p>
            <a:pPr marL="238125" indent="-227013">
              <a:buFont typeface="Arial" charset="0"/>
              <a:buChar char="•"/>
            </a:pPr>
            <a:r>
              <a:rPr lang="en-US" sz="2400" dirty="0" smtClean="0"/>
              <a:t>Technical Approach </a:t>
            </a:r>
          </a:p>
          <a:p>
            <a:pPr marL="530733" lvl="1" indent="-227013">
              <a:buFont typeface="Arial" charset="0"/>
              <a:buChar char="•"/>
            </a:pPr>
            <a:r>
              <a:rPr lang="en-US" sz="2200" dirty="0" smtClean="0"/>
              <a:t>Variables Analyzed</a:t>
            </a:r>
          </a:p>
          <a:p>
            <a:pPr marL="530733" lvl="1" indent="-227013">
              <a:buFont typeface="Arial" charset="0"/>
              <a:buChar char="•"/>
            </a:pPr>
            <a:r>
              <a:rPr lang="en-US" sz="2200" dirty="0" smtClean="0"/>
              <a:t>Analysis</a:t>
            </a:r>
            <a:endParaRPr lang="en-US" sz="2200" dirty="0" smtClean="0"/>
          </a:p>
          <a:p>
            <a:pPr marL="530733" lvl="1" indent="-227013">
              <a:buFont typeface="Arial" charset="0"/>
              <a:buChar char="•"/>
            </a:pPr>
            <a:r>
              <a:rPr lang="en-US" sz="2400" dirty="0" smtClean="0"/>
              <a:t>Model </a:t>
            </a:r>
            <a:r>
              <a:rPr lang="en-US" sz="2400" dirty="0"/>
              <a:t>Selection</a:t>
            </a:r>
          </a:p>
          <a:p>
            <a:pPr marL="238125" indent="-227013">
              <a:buFont typeface="Arial" charset="0"/>
              <a:buChar char="•"/>
            </a:pPr>
            <a:r>
              <a:rPr lang="en-US" sz="2400" dirty="0" smtClean="0"/>
              <a:t>Test &amp; Evaluation </a:t>
            </a:r>
          </a:p>
          <a:p>
            <a:pPr marL="238125" indent="-227013">
              <a:buFont typeface="Arial" charset="0"/>
              <a:buChar char="•"/>
            </a:pPr>
            <a:r>
              <a:rPr lang="en-US" sz="2400" dirty="0" smtClean="0"/>
              <a:t>Conclusion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414532" y="-8102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5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04595"/>
          </a:xfrm>
        </p:spPr>
        <p:txBody>
          <a:bodyPr>
            <a:normAutofit lnSpcReduction="10000"/>
          </a:bodyPr>
          <a:lstStyle/>
          <a:p>
            <a:pPr marL="182563" lvl="1" indent="-182563">
              <a:buFont typeface="Arial" charset="0"/>
              <a:buChar char="•"/>
            </a:pPr>
            <a:r>
              <a:rPr lang="en-US" sz="2800" dirty="0"/>
              <a:t>P</a:t>
            </a:r>
            <a:r>
              <a:rPr lang="en-US" sz="2800" dirty="0" smtClean="0"/>
              <a:t>roject </a:t>
            </a:r>
            <a:r>
              <a:rPr lang="en-US" sz="2800" dirty="0"/>
              <a:t>explores the demographics of people living in areas with high violent crime rates compared to the United States average crime rate. </a:t>
            </a:r>
            <a:endParaRPr lang="en-US" sz="2800" dirty="0" smtClean="0"/>
          </a:p>
          <a:p>
            <a:pPr marL="182563" lvl="1" indent="-182563">
              <a:buFont typeface="Arial" charset="0"/>
              <a:buChar char="•"/>
            </a:pPr>
            <a:r>
              <a:rPr lang="en-US" sz="2800" dirty="0" smtClean="0"/>
              <a:t>Purpose: Determine </a:t>
            </a:r>
            <a:r>
              <a:rPr lang="en-US" sz="2800" dirty="0"/>
              <a:t>whether certain demographic characteristics are correlated with violent crime rates</a:t>
            </a:r>
            <a:r>
              <a:rPr lang="en-US" sz="2800" dirty="0" smtClean="0"/>
              <a:t>.</a:t>
            </a:r>
          </a:p>
          <a:p>
            <a:pPr marL="182563" lvl="1" indent="-182563">
              <a:buFont typeface="Arial" charset="0"/>
              <a:buChar char="•"/>
            </a:pPr>
            <a:r>
              <a:rPr lang="en-US" sz="2800" dirty="0"/>
              <a:t>Communities and Crime </a:t>
            </a:r>
            <a:r>
              <a:rPr lang="en-US" sz="2800" dirty="0" smtClean="0"/>
              <a:t>Un-normalized </a:t>
            </a:r>
            <a:r>
              <a:rPr lang="en-US" sz="2800" dirty="0"/>
              <a:t>Data </a:t>
            </a:r>
            <a:r>
              <a:rPr lang="en-US" sz="2800" dirty="0" smtClean="0"/>
              <a:t>Set </a:t>
            </a:r>
            <a:r>
              <a:rPr lang="en-US" sz="2800" dirty="0" smtClean="0"/>
              <a:t>used Exploratory Data Analysis to </a:t>
            </a:r>
            <a:r>
              <a:rPr lang="en-US" sz="2800" dirty="0"/>
              <a:t>conduct Linear Regression Analysis 	</a:t>
            </a:r>
            <a:endParaRPr lang="en-US" sz="2800" dirty="0" smtClean="0"/>
          </a:p>
          <a:p>
            <a:pPr marL="365443" lvl="3" indent="-182563">
              <a:buFont typeface="Arial" charset="0"/>
              <a:buChar char="•"/>
            </a:pPr>
            <a:r>
              <a:rPr lang="en-US" sz="2400" dirty="0" smtClean="0"/>
              <a:t>evaluating crime rates to find cities with high violent crime</a:t>
            </a:r>
          </a:p>
          <a:p>
            <a:pPr marL="365443" lvl="3" indent="-182563">
              <a:buFont typeface="Arial" charset="0"/>
              <a:buChar char="•"/>
            </a:pPr>
            <a:r>
              <a:rPr lang="en-US" sz="2400" dirty="0" smtClean="0"/>
              <a:t>test </a:t>
            </a:r>
            <a:r>
              <a:rPr lang="en-US" sz="2400" dirty="0"/>
              <a:t>for a positive correlation with violent crime rates</a:t>
            </a:r>
            <a:r>
              <a:rPr lang="en-US" sz="28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3414532" y="-8102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7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en-US" dirty="0" smtClean="0"/>
              <a:t>&amp;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04595"/>
          </a:xfrm>
        </p:spPr>
        <p:txBody>
          <a:bodyPr>
            <a:normAutofit/>
          </a:bodyPr>
          <a:lstStyle/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 smtClean="0"/>
              <a:t>Crime is a social entity that disrupts normalcy in a civil setting 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 smtClean="0"/>
              <a:t>Growing Concern over increasing Crime </a:t>
            </a:r>
            <a:r>
              <a:rPr lang="en-US" dirty="0"/>
              <a:t>R</a:t>
            </a:r>
            <a:r>
              <a:rPr lang="en-US" dirty="0" smtClean="0"/>
              <a:t>ate affects the economic activity</a:t>
            </a:r>
            <a:r>
              <a:rPr lang="en-US" dirty="0"/>
              <a:t> </a:t>
            </a:r>
            <a:r>
              <a:rPr lang="en-US" dirty="0" smtClean="0"/>
              <a:t>as well as quality of life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dirty="0" smtClean="0"/>
              <a:t>Researchers have been studying data related to crime rates and discovered </a:t>
            </a:r>
            <a:r>
              <a:rPr lang="en-US" dirty="0"/>
              <a:t>socio-economic variables are the main factors of crime </a:t>
            </a:r>
            <a:r>
              <a:rPr lang="en-US" dirty="0" smtClean="0"/>
              <a:t>rate</a:t>
            </a:r>
          </a:p>
          <a:p>
            <a:pPr marL="522796" lvl="1" indent="-230188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ncluding </a:t>
            </a:r>
            <a:r>
              <a:rPr lang="en-US" dirty="0"/>
              <a:t>level of poverty, marital status, unemployment rate, ethnicity, drug abuse, youth </a:t>
            </a:r>
            <a:r>
              <a:rPr lang="en-US" dirty="0" smtClean="0"/>
              <a:t>education</a:t>
            </a:r>
            <a:endParaRPr lang="en-US" dirty="0"/>
          </a:p>
          <a:p>
            <a:pPr marL="230188" indent="-230188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414532" y="-8102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3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04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The Big Question?</a:t>
            </a:r>
          </a:p>
          <a:p>
            <a:pPr marL="0" indent="0">
              <a:buNone/>
            </a:pPr>
            <a:r>
              <a:rPr lang="en-US" sz="2400" dirty="0" smtClean="0"/>
              <a:t>What </a:t>
            </a:r>
            <a:r>
              <a:rPr lang="en-US" sz="2400" dirty="0"/>
              <a:t>is the background of individuals involved in violent crimes in areas of the United States where the crime rate is greater than the national average?</a:t>
            </a:r>
          </a:p>
          <a:p>
            <a:pPr marL="0" indent="0">
              <a:buNone/>
            </a:pPr>
            <a:r>
              <a:rPr lang="en-US" b="1" dirty="0" smtClean="0"/>
              <a:t>Sub-problems</a:t>
            </a:r>
          </a:p>
          <a:p>
            <a:pPr marL="230188" indent="-227013">
              <a:buFont typeface="+mj-lt"/>
              <a:buAutoNum type="arabicPeriod"/>
            </a:pPr>
            <a:r>
              <a:rPr lang="en-US" dirty="0" smtClean="0"/>
              <a:t>Which </a:t>
            </a:r>
            <a:r>
              <a:rPr lang="en-US" dirty="0"/>
              <a:t>areas have higher crime rates than the national average of violent crimes?</a:t>
            </a:r>
          </a:p>
          <a:p>
            <a:pPr marL="230188" indent="-227013">
              <a:buFont typeface="+mj-lt"/>
              <a:buAutoNum type="arabicPeriod"/>
            </a:pPr>
            <a:r>
              <a:rPr lang="en-US" dirty="0"/>
              <a:t>What is the background of individuals based on ethnicity, education, age, income etc., involved in violent crimes in these particular areas?</a:t>
            </a:r>
          </a:p>
          <a:p>
            <a:pPr marL="230188" indent="-227013">
              <a:buFont typeface="+mj-lt"/>
              <a:buAutoNum type="arabicPeriod"/>
            </a:pPr>
            <a:r>
              <a:rPr lang="en-US" dirty="0"/>
              <a:t>What other factors play a part in contributing to higher rates of violent crimes in the most violent areas of the United States?</a:t>
            </a:r>
          </a:p>
          <a:p>
            <a:pPr marL="230188" indent="-227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414532" y="-8102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2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Set: Preliminary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04595"/>
          </a:xfrm>
        </p:spPr>
        <p:txBody>
          <a:bodyPr>
            <a:normAutofit fontScale="92500" lnSpcReduction="10000"/>
          </a:bodyPr>
          <a:lstStyle/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400" dirty="0"/>
              <a:t>Communities and Crime </a:t>
            </a:r>
            <a:r>
              <a:rPr lang="en-US" sz="2400" dirty="0" err="1"/>
              <a:t>Unnormalized</a:t>
            </a:r>
            <a:r>
              <a:rPr lang="en-US" sz="2400" dirty="0"/>
              <a:t> Data Set 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u="sng" dirty="0" smtClean="0">
                <a:hlinkClick r:id="rId2"/>
              </a:rPr>
              <a:t>http</a:t>
            </a:r>
            <a:r>
              <a:rPr lang="en-US" sz="2400" u="sng" dirty="0">
                <a:hlinkClick r:id="rId2"/>
              </a:rPr>
              <a:t>://mlr.cs.umass.edu/ml/datasets/Communities+and+Crime+Unnormalized</a:t>
            </a:r>
            <a:r>
              <a:rPr lang="en-US" sz="2400" dirty="0"/>
              <a:t> </a:t>
            </a:r>
            <a:r>
              <a:rPr lang="en-US" sz="2400" dirty="0" smtClean="0"/>
              <a:t>)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400" dirty="0" smtClean="0"/>
              <a:t>147 </a:t>
            </a:r>
            <a:r>
              <a:rPr lang="en-US" sz="2400" dirty="0"/>
              <a:t>attributes and 2215 </a:t>
            </a:r>
            <a:r>
              <a:rPr lang="en-US" sz="2400" dirty="0" smtClean="0"/>
              <a:t>instances/observations 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400" dirty="0" smtClean="0"/>
              <a:t>March </a:t>
            </a:r>
            <a:r>
              <a:rPr lang="en-US" sz="2400" dirty="0"/>
              <a:t>2, </a:t>
            </a:r>
            <a:r>
              <a:rPr lang="en-US" sz="2400" dirty="0" smtClean="0"/>
              <a:t>2011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400" dirty="0" smtClean="0"/>
              <a:t>Required </a:t>
            </a:r>
            <a:r>
              <a:rPr lang="en-US" sz="2400" dirty="0"/>
              <a:t>pre-processing </a:t>
            </a:r>
            <a:r>
              <a:rPr lang="en-US" sz="2400" dirty="0" smtClean="0"/>
              <a:t>prior to data mining</a:t>
            </a:r>
            <a:endParaRPr lang="en-US" sz="2400" dirty="0"/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sz="2400" dirty="0" smtClean="0"/>
              <a:t>Main elements </a:t>
            </a:r>
          </a:p>
          <a:p>
            <a:pPr marL="522796" lvl="1" indent="-230188">
              <a:buFont typeface="Arial" panose="020B0604020202020204" pitchFamily="34" charset="0"/>
              <a:buChar char="•"/>
            </a:pPr>
            <a:r>
              <a:rPr lang="en-US" sz="2000" dirty="0" smtClean="0"/>
              <a:t>Population </a:t>
            </a:r>
          </a:p>
          <a:p>
            <a:pPr marL="522796" lvl="1" indent="-230188">
              <a:buFont typeface="Arial" panose="020B0604020202020204" pitchFamily="34" charset="0"/>
              <a:buChar char="•"/>
            </a:pPr>
            <a:r>
              <a:rPr lang="en-US" sz="2000" dirty="0" smtClean="0"/>
              <a:t>Ethnicity</a:t>
            </a:r>
          </a:p>
          <a:p>
            <a:pPr marL="522796" lvl="1" indent="-230188">
              <a:buFont typeface="Arial" panose="020B0604020202020204" pitchFamily="34" charset="0"/>
              <a:buChar char="•"/>
            </a:pPr>
            <a:r>
              <a:rPr lang="en-US" sz="2000" dirty="0" smtClean="0"/>
              <a:t>Age</a:t>
            </a:r>
          </a:p>
          <a:p>
            <a:pPr marL="522796" lvl="1" indent="-230188">
              <a:buFont typeface="Arial" panose="020B0604020202020204" pitchFamily="34" charset="0"/>
              <a:buChar char="•"/>
            </a:pPr>
            <a:r>
              <a:rPr lang="en-US" sz="2000" dirty="0" smtClean="0"/>
              <a:t>income</a:t>
            </a:r>
          </a:p>
          <a:p>
            <a:pPr marL="522796" lvl="1" indent="-230188">
              <a:buFont typeface="Arial" panose="020B0604020202020204" pitchFamily="34" charset="0"/>
              <a:buChar char="•"/>
            </a:pPr>
            <a:r>
              <a:rPr lang="en-US" sz="2000" dirty="0" smtClean="0"/>
              <a:t>education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-3414532" y="-8102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9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450757"/>
          </a:xfrm>
        </p:spPr>
        <p:txBody>
          <a:bodyPr/>
          <a:lstStyle/>
          <a:p>
            <a:r>
              <a:rPr lang="en-US" dirty="0" smtClean="0"/>
              <a:t>Technical Approach: </a:t>
            </a:r>
            <a:r>
              <a:rPr lang="en-US" dirty="0" smtClean="0"/>
              <a:t>Variables Analyzed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22960" y="1835015"/>
            <a:ext cx="3703320" cy="4397109"/>
          </a:xfrm>
          <a:ln w="1905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284163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err="1"/>
              <a:t>Communityname</a:t>
            </a:r>
            <a:r>
              <a:rPr lang="en-US" sz="1400" dirty="0"/>
              <a:t>: Community name</a:t>
            </a:r>
          </a:p>
          <a:p>
            <a:pPr marL="284163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err="1"/>
              <a:t>racepctblack</a:t>
            </a:r>
            <a:r>
              <a:rPr lang="en-US" sz="1400" dirty="0"/>
              <a:t>: percentage of population that is </a:t>
            </a:r>
            <a:r>
              <a:rPr lang="en-US" sz="1400" dirty="0" err="1"/>
              <a:t>african</a:t>
            </a:r>
            <a:r>
              <a:rPr lang="en-US" sz="1400" dirty="0"/>
              <a:t> </a:t>
            </a:r>
            <a:r>
              <a:rPr lang="en-US" sz="1400" dirty="0" err="1"/>
              <a:t>american</a:t>
            </a:r>
            <a:endParaRPr lang="en-US" sz="1400" dirty="0"/>
          </a:p>
          <a:p>
            <a:pPr marL="284163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err="1"/>
              <a:t>racePctWhite</a:t>
            </a:r>
            <a:r>
              <a:rPr lang="en-US" sz="1400" dirty="0"/>
              <a:t>: percentage of population that is </a:t>
            </a:r>
            <a:r>
              <a:rPr lang="en-US" sz="1400" dirty="0" err="1"/>
              <a:t>caucasian</a:t>
            </a:r>
            <a:endParaRPr lang="en-US" sz="1400" dirty="0"/>
          </a:p>
          <a:p>
            <a:pPr marL="284163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err="1"/>
              <a:t>racePctAsian</a:t>
            </a:r>
            <a:r>
              <a:rPr lang="en-US" sz="1400" dirty="0"/>
              <a:t>: percentage of population that is of </a:t>
            </a:r>
            <a:r>
              <a:rPr lang="en-US" sz="1400" dirty="0" err="1"/>
              <a:t>asian</a:t>
            </a:r>
            <a:r>
              <a:rPr lang="en-US" sz="1400" dirty="0"/>
              <a:t> heritage</a:t>
            </a:r>
          </a:p>
          <a:p>
            <a:pPr marL="284163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err="1"/>
              <a:t>racePctHisp</a:t>
            </a:r>
            <a:r>
              <a:rPr lang="en-US" sz="1400" dirty="0"/>
              <a:t>: percentage of population that is of </a:t>
            </a:r>
            <a:r>
              <a:rPr lang="en-US" sz="1400" dirty="0" err="1"/>
              <a:t>hispanic</a:t>
            </a:r>
            <a:r>
              <a:rPr lang="en-US" sz="1400" dirty="0"/>
              <a:t> heritage</a:t>
            </a:r>
          </a:p>
          <a:p>
            <a:pPr marL="284163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err="1"/>
              <a:t>agePct12t21</a:t>
            </a:r>
            <a:r>
              <a:rPr lang="en-US" sz="1400" dirty="0"/>
              <a:t>: percentage of population that is 12-21 in age (REJECTED BECAUSE </a:t>
            </a:r>
            <a:r>
              <a:rPr lang="en-US" sz="1400" dirty="0" err="1"/>
              <a:t>agePct12t29</a:t>
            </a:r>
            <a:r>
              <a:rPr lang="en-US" sz="1400" dirty="0"/>
              <a:t> would account for this)</a:t>
            </a:r>
          </a:p>
          <a:p>
            <a:pPr marL="284163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err="1"/>
              <a:t>agePct12t29</a:t>
            </a:r>
            <a:r>
              <a:rPr lang="en-US" sz="1400" dirty="0"/>
              <a:t>: percentage of population that is 12-29 in age</a:t>
            </a:r>
          </a:p>
          <a:p>
            <a:pPr marL="284163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err="1"/>
              <a:t>agePct16t24</a:t>
            </a:r>
            <a:r>
              <a:rPr lang="en-US" sz="1400" dirty="0"/>
              <a:t>: percentage of population that is 16-24 in age (REJECTED BECAUSE </a:t>
            </a:r>
            <a:r>
              <a:rPr lang="en-US" sz="1400" dirty="0" err="1"/>
              <a:t>agePct12t29</a:t>
            </a:r>
            <a:r>
              <a:rPr lang="en-US" sz="1400" dirty="0"/>
              <a:t> would account for this)</a:t>
            </a:r>
          </a:p>
          <a:p>
            <a:pPr marL="284163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err="1"/>
              <a:t>agePct65up</a:t>
            </a:r>
            <a:r>
              <a:rPr lang="en-US" sz="1400" dirty="0"/>
              <a:t>: percentage of population that is 65 and over in </a:t>
            </a:r>
            <a:r>
              <a:rPr lang="en-US" sz="1400" dirty="0" smtClean="0"/>
              <a:t>age</a:t>
            </a:r>
            <a:endParaRPr lang="en-US" sz="1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63440" y="1835016"/>
            <a:ext cx="3703320" cy="4397109"/>
          </a:xfrm>
          <a:ln w="1905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3984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0"/>
            </a:pPr>
            <a:r>
              <a:rPr lang="en-US" sz="1400" dirty="0" err="1"/>
              <a:t>PctPopUnderPov</a:t>
            </a:r>
            <a:r>
              <a:rPr lang="en-US" sz="1400" dirty="0"/>
              <a:t>: percentage of people under the poverty level</a:t>
            </a:r>
          </a:p>
          <a:p>
            <a:pPr marL="3984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0"/>
            </a:pPr>
            <a:r>
              <a:rPr lang="en-US" sz="1400" dirty="0" err="1"/>
              <a:t>PctLess9thGrade</a:t>
            </a:r>
            <a:r>
              <a:rPr lang="en-US" sz="1400" dirty="0"/>
              <a:t>: percentage of people 25 and over with less than a 9th grade education</a:t>
            </a:r>
          </a:p>
          <a:p>
            <a:pPr marL="3984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0"/>
            </a:pPr>
            <a:r>
              <a:rPr lang="en-US" sz="1400" dirty="0" err="1"/>
              <a:t>PctNotHSGrad</a:t>
            </a:r>
            <a:r>
              <a:rPr lang="en-US" sz="1400" dirty="0"/>
              <a:t>: percentage of people 25 and over that are not high school graduates</a:t>
            </a:r>
          </a:p>
          <a:p>
            <a:pPr marL="3984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0"/>
            </a:pPr>
            <a:r>
              <a:rPr lang="en-US" sz="1400" dirty="0" err="1"/>
              <a:t>PctBSorMore</a:t>
            </a:r>
            <a:r>
              <a:rPr lang="en-US" sz="1400" dirty="0"/>
              <a:t>: percentage of people 25 and over with a bachelor's degree or higher education</a:t>
            </a:r>
          </a:p>
          <a:p>
            <a:pPr marL="3984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0"/>
            </a:pPr>
            <a:r>
              <a:rPr lang="en-US" sz="1400" dirty="0" err="1"/>
              <a:t>PctUnemployed</a:t>
            </a:r>
            <a:r>
              <a:rPr lang="en-US" sz="1400" dirty="0"/>
              <a:t>: percentage of people 16 and over, in the labor force, and unemployed</a:t>
            </a:r>
          </a:p>
          <a:p>
            <a:pPr marL="3984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0"/>
            </a:pPr>
            <a:r>
              <a:rPr lang="en-US" sz="1400" dirty="0" err="1"/>
              <a:t>PolicPerPop</a:t>
            </a:r>
            <a:r>
              <a:rPr lang="en-US" sz="1400" dirty="0"/>
              <a:t>: police officers per </a:t>
            </a:r>
            <a:r>
              <a:rPr lang="en-US" sz="1400" dirty="0" err="1"/>
              <a:t>100K</a:t>
            </a:r>
            <a:r>
              <a:rPr lang="en-US" sz="1400" dirty="0"/>
              <a:t> population</a:t>
            </a:r>
          </a:p>
          <a:p>
            <a:pPr marL="3984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0"/>
            </a:pPr>
            <a:r>
              <a:rPr lang="en-US" sz="1400" dirty="0" err="1"/>
              <a:t>ViolentCrimesPerPop</a:t>
            </a:r>
            <a:r>
              <a:rPr lang="en-US" sz="1400" dirty="0"/>
              <a:t>: total number of violent crimes per </a:t>
            </a:r>
            <a:r>
              <a:rPr lang="en-US" sz="1400" dirty="0" err="1"/>
              <a:t>100K</a:t>
            </a:r>
            <a:r>
              <a:rPr lang="en-US" sz="1400" dirty="0"/>
              <a:t> population (numeric - decimal) GOAL attribute (to be predicted)</a:t>
            </a:r>
          </a:p>
          <a:p>
            <a:pPr marL="39846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10"/>
            </a:pPr>
            <a:r>
              <a:rPr lang="en-US" sz="1400" dirty="0" err="1"/>
              <a:t>nonViolPerPop</a:t>
            </a:r>
            <a:r>
              <a:rPr lang="en-US" sz="1400" dirty="0"/>
              <a:t>: total number of non-violent crimes per </a:t>
            </a:r>
            <a:r>
              <a:rPr lang="en-US" sz="1400" dirty="0" err="1"/>
              <a:t>100K</a:t>
            </a:r>
            <a:r>
              <a:rPr lang="en-US" sz="1400" dirty="0"/>
              <a:t> population (numeric - decimal) potential GOAL attribute (to be predicted</a:t>
            </a:r>
            <a:r>
              <a:rPr lang="en-US" sz="1400" dirty="0"/>
              <a:t>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-3414532" y="-8102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9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Analysis: Co-relation of Violent Crime with age group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414532" y="-8102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87692" y="1737361"/>
            <a:ext cx="3564336" cy="200399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chemeClr val="accent1"/>
                </a:solidFill>
              </a:rPr>
              <a:t>Violent </a:t>
            </a:r>
            <a:r>
              <a:rPr lang="en-US" sz="1400" dirty="0" smtClean="0">
                <a:solidFill>
                  <a:schemeClr val="accent1"/>
                </a:solidFill>
              </a:rPr>
              <a:t>Crime with </a:t>
            </a:r>
            <a:r>
              <a:rPr lang="en-US" sz="1400" dirty="0">
                <a:solidFill>
                  <a:schemeClr val="accent1"/>
                </a:solidFill>
              </a:rPr>
              <a:t>Age </a:t>
            </a:r>
            <a:r>
              <a:rPr lang="en-US" sz="1400" dirty="0" smtClean="0">
                <a:solidFill>
                  <a:schemeClr val="accent1"/>
                </a:solidFill>
              </a:rPr>
              <a:t>Group for Safest Cities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2"/>
          </p:nvPr>
        </p:nvSpPr>
        <p:spPr>
          <a:xfrm>
            <a:off x="4533901" y="1737361"/>
            <a:ext cx="3832859" cy="2003991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400" dirty="0"/>
              <a:t>Violent Crime </a:t>
            </a:r>
            <a:r>
              <a:rPr lang="en-US" sz="1400" dirty="0" smtClean="0">
                <a:solidFill>
                  <a:schemeClr val="accent1"/>
                </a:solidFill>
              </a:rPr>
              <a:t>With </a:t>
            </a:r>
            <a:r>
              <a:rPr lang="en-US" sz="1400" dirty="0">
                <a:solidFill>
                  <a:schemeClr val="accent1"/>
                </a:solidFill>
              </a:rPr>
              <a:t>Age </a:t>
            </a:r>
            <a:r>
              <a:rPr lang="en-US" sz="1400" dirty="0" smtClean="0">
                <a:solidFill>
                  <a:schemeClr val="accent1"/>
                </a:solidFill>
              </a:rPr>
              <a:t>Group for Violent Areas</a:t>
            </a:r>
            <a:endParaRPr lang="en-US" sz="1400" dirty="0">
              <a:solidFill>
                <a:schemeClr val="accent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78" y="2069983"/>
            <a:ext cx="3415450" cy="16938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7" y="2069984"/>
            <a:ext cx="3507570" cy="1671368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sz="half" idx="2"/>
          </p:nvPr>
        </p:nvSpPr>
        <p:spPr>
          <a:xfrm>
            <a:off x="887692" y="3763837"/>
            <a:ext cx="3564336" cy="2523921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Violent </a:t>
            </a:r>
            <a:r>
              <a:rPr lang="en-US" dirty="0">
                <a:solidFill>
                  <a:schemeClr val="accent1"/>
                </a:solidFill>
              </a:rPr>
              <a:t>Crime </a:t>
            </a:r>
            <a:r>
              <a:rPr lang="en-US" dirty="0" smtClean="0">
                <a:solidFill>
                  <a:schemeClr val="accent1"/>
                </a:solidFill>
              </a:rPr>
              <a:t>with Age Group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78" y="4096459"/>
            <a:ext cx="3352112" cy="21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25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Analysis: Crime Rate in Safest Area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414532" y="-8102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2960" y="1737362"/>
            <a:ext cx="3431562" cy="20977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w</a:t>
            </a:r>
            <a:r>
              <a:rPr lang="en-US" dirty="0" smtClean="0">
                <a:solidFill>
                  <a:schemeClr val="accent1"/>
                </a:solidFill>
              </a:rPr>
              <a:t>ith Bachelors degree or more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0" r="6589" b="4644"/>
          <a:stretch/>
        </p:blipFill>
        <p:spPr>
          <a:xfrm>
            <a:off x="966007" y="2141939"/>
            <a:ext cx="3145468" cy="1659335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929890" y="1747720"/>
            <a:ext cx="3431562" cy="20977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900" dirty="0">
                <a:solidFill>
                  <a:schemeClr val="accent1"/>
                </a:solidFill>
              </a:rPr>
              <a:t>w</a:t>
            </a:r>
            <a:r>
              <a:rPr lang="en-US" sz="1900" dirty="0" smtClean="0">
                <a:solidFill>
                  <a:schemeClr val="accent1"/>
                </a:solidFill>
              </a:rPr>
              <a:t>ith unemployment</a:t>
            </a:r>
            <a:endParaRPr lang="en-US" sz="1900" dirty="0">
              <a:solidFill>
                <a:schemeClr val="accent1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22960" y="4191741"/>
            <a:ext cx="3431562" cy="20977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w</a:t>
            </a:r>
            <a:r>
              <a:rPr lang="en-US" dirty="0" smtClean="0">
                <a:solidFill>
                  <a:schemeClr val="accent1"/>
                </a:solidFill>
              </a:rPr>
              <a:t>ith per capita income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968970" y="4191741"/>
            <a:ext cx="3431562" cy="20977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/>
                </a:solidFill>
              </a:rPr>
              <a:t>w</a:t>
            </a:r>
            <a:r>
              <a:rPr lang="en-US" dirty="0" smtClean="0">
                <a:solidFill>
                  <a:schemeClr val="accent1"/>
                </a:solidFill>
              </a:rPr>
              <a:t>ith poverty levels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0" r="6421" b="5428"/>
          <a:stretch/>
        </p:blipFill>
        <p:spPr>
          <a:xfrm>
            <a:off x="1028558" y="4682675"/>
            <a:ext cx="3082917" cy="16068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88" r="6254" b="5428"/>
          <a:stretch/>
        </p:blipFill>
        <p:spPr>
          <a:xfrm>
            <a:off x="5006603" y="4573054"/>
            <a:ext cx="3296389" cy="17268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32" r="6421" b="4122"/>
          <a:stretch/>
        </p:blipFill>
        <p:spPr>
          <a:xfrm>
            <a:off x="4968970" y="2084794"/>
            <a:ext cx="3259634" cy="17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611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</TotalTime>
  <Words>662</Words>
  <Application>Microsoft Office PowerPoint</Application>
  <PresentationFormat>On-screen Show (4:3)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Apple Chancery</vt:lpstr>
      <vt:lpstr>Arial</vt:lpstr>
      <vt:lpstr>Book Antiqua</vt:lpstr>
      <vt:lpstr>Calibri</vt:lpstr>
      <vt:lpstr>Calibri Light</vt:lpstr>
      <vt:lpstr>Papyrus</vt:lpstr>
      <vt:lpstr>Retrospect</vt:lpstr>
      <vt:lpstr>ANLY 506-90 Exploratory Data Analysis       FINAL PRESENTATION </vt:lpstr>
      <vt:lpstr>AGENDA</vt:lpstr>
      <vt:lpstr>Research Goal</vt:lpstr>
      <vt:lpstr>Background &amp; Issue</vt:lpstr>
      <vt:lpstr>The Problem </vt:lpstr>
      <vt:lpstr>Data Set: Preliminary Exploration</vt:lpstr>
      <vt:lpstr>Technical Approach: Variables Analyzed</vt:lpstr>
      <vt:lpstr>Analysis: Co-relation of Violent Crime with age group </vt:lpstr>
      <vt:lpstr>Analysis: Crime Rate in Safest Area</vt:lpstr>
      <vt:lpstr>Analysis Summary</vt:lpstr>
      <vt:lpstr>Challenges &amp; Limitation</vt:lpstr>
      <vt:lpstr> Thank you     Any Questions?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ANLY 506-90 Exploratory Data Analysis       FINAL PRESENTATION </dc:title>
  <dc:creator>Dinesh V. Kale</dc:creator>
  <cp:lastModifiedBy>Dino Kale</cp:lastModifiedBy>
  <cp:revision>19</cp:revision>
  <dcterms:created xsi:type="dcterms:W3CDTF">2016-12-04T17:48:31Z</dcterms:created>
  <dcterms:modified xsi:type="dcterms:W3CDTF">2016-12-04T20:13:12Z</dcterms:modified>
</cp:coreProperties>
</file>