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2" r:id="rId3"/>
    <p:sldId id="261" r:id="rId4"/>
    <p:sldId id="263" r:id="rId5"/>
    <p:sldId id="264" r:id="rId6"/>
    <p:sldId id="265" r:id="rId7"/>
    <p:sldId id="270" r:id="rId8"/>
    <p:sldId id="266" r:id="rId9"/>
    <p:sldId id="271" r:id="rId10"/>
    <p:sldId id="267" r:id="rId11"/>
    <p:sldId id="272" r:id="rId12"/>
    <p:sldId id="268"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21" autoAdjust="0"/>
    <p:restoredTop sz="94660"/>
  </p:normalViewPr>
  <p:slideViewPr>
    <p:cSldViewPr snapToGrid="0">
      <p:cViewPr varScale="1">
        <p:scale>
          <a:sx n="76" d="100"/>
          <a:sy n="76" d="100"/>
        </p:scale>
        <p:origin x="32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EFF43F-71A6-461B-9093-C8484F439321}" type="doc">
      <dgm:prSet loTypeId="urn:microsoft.com/office/officeart/2005/8/layout/chevron1" loCatId="process" qsTypeId="urn:microsoft.com/office/officeart/2005/8/quickstyle/simple1" qsCatId="simple" csTypeId="urn:microsoft.com/office/officeart/2005/8/colors/accent1_2" csCatId="accent1" phldr="1"/>
      <dgm:spPr/>
    </dgm:pt>
    <dgm:pt modelId="{DC83AF72-4DF3-4A97-B6D3-0460797F5F51}">
      <dgm:prSet phldrT="[Text]"/>
      <dgm:spPr/>
      <dgm:t>
        <a:bodyPr/>
        <a:lstStyle/>
        <a:p>
          <a:r>
            <a:rPr lang="en-US" dirty="0"/>
            <a:t>Learn kana</a:t>
          </a:r>
        </a:p>
      </dgm:t>
    </dgm:pt>
    <dgm:pt modelId="{20054F86-B38E-47AE-A89B-1DFD00DCD15A}" type="parTrans" cxnId="{668012CF-2C78-4305-8579-01E731AEF5A4}">
      <dgm:prSet/>
      <dgm:spPr/>
      <dgm:t>
        <a:bodyPr/>
        <a:lstStyle/>
        <a:p>
          <a:endParaRPr lang="en-US"/>
        </a:p>
      </dgm:t>
    </dgm:pt>
    <dgm:pt modelId="{3C250924-5720-4A36-A3A6-9ACF8D7BB3F4}" type="sibTrans" cxnId="{668012CF-2C78-4305-8579-01E731AEF5A4}">
      <dgm:prSet/>
      <dgm:spPr/>
      <dgm:t>
        <a:bodyPr/>
        <a:lstStyle/>
        <a:p>
          <a:endParaRPr lang="en-US"/>
        </a:p>
      </dgm:t>
    </dgm:pt>
    <dgm:pt modelId="{154C2AD4-3996-4AF3-B817-450368FC8685}">
      <dgm:prSet phldrT="[Text]"/>
      <dgm:spPr/>
      <dgm:t>
        <a:bodyPr/>
        <a:lstStyle/>
        <a:p>
          <a:r>
            <a:rPr lang="en-US" dirty="0"/>
            <a:t>Learn words</a:t>
          </a:r>
        </a:p>
      </dgm:t>
    </dgm:pt>
    <dgm:pt modelId="{5399DC8E-7FC4-4968-8223-C6B68413B4D2}" type="parTrans" cxnId="{3BA44789-E3F4-491B-A1AD-1B2BD56489A8}">
      <dgm:prSet/>
      <dgm:spPr/>
      <dgm:t>
        <a:bodyPr/>
        <a:lstStyle/>
        <a:p>
          <a:endParaRPr lang="en-US"/>
        </a:p>
      </dgm:t>
    </dgm:pt>
    <dgm:pt modelId="{D9B4B5CC-B513-4617-ACF1-EFF455D64F55}" type="sibTrans" cxnId="{3BA44789-E3F4-491B-A1AD-1B2BD56489A8}">
      <dgm:prSet/>
      <dgm:spPr/>
      <dgm:t>
        <a:bodyPr/>
        <a:lstStyle/>
        <a:p>
          <a:endParaRPr lang="en-US"/>
        </a:p>
      </dgm:t>
    </dgm:pt>
    <dgm:pt modelId="{111220C3-12BF-43C9-8D2A-271D6FC6CC6D}">
      <dgm:prSet phldrT="[Text]"/>
      <dgm:spPr/>
      <dgm:t>
        <a:bodyPr/>
        <a:lstStyle/>
        <a:p>
          <a:r>
            <a:rPr lang="en-US" dirty="0"/>
            <a:t>Meet basic needs</a:t>
          </a:r>
        </a:p>
      </dgm:t>
    </dgm:pt>
    <dgm:pt modelId="{D7206CCC-B735-4F11-B6A2-A36D0681D066}" type="parTrans" cxnId="{2560024A-97D4-4BAE-9833-1CA761D47070}">
      <dgm:prSet/>
      <dgm:spPr/>
      <dgm:t>
        <a:bodyPr/>
        <a:lstStyle/>
        <a:p>
          <a:endParaRPr lang="en-US"/>
        </a:p>
      </dgm:t>
    </dgm:pt>
    <dgm:pt modelId="{4BFD95C2-A088-4336-AAF3-DCA5F58C65BA}" type="sibTrans" cxnId="{2560024A-97D4-4BAE-9833-1CA761D47070}">
      <dgm:prSet/>
      <dgm:spPr/>
      <dgm:t>
        <a:bodyPr/>
        <a:lstStyle/>
        <a:p>
          <a:endParaRPr lang="en-US"/>
        </a:p>
      </dgm:t>
    </dgm:pt>
    <dgm:pt modelId="{68211550-3DC6-4D32-8B2C-46E8457459F2}">
      <dgm:prSet phldrT="[Text]"/>
      <dgm:spPr/>
      <dgm:t>
        <a:bodyPr/>
        <a:lstStyle/>
        <a:p>
          <a:r>
            <a:rPr lang="en-US" dirty="0"/>
            <a:t>Complete tasks</a:t>
          </a:r>
        </a:p>
      </dgm:t>
    </dgm:pt>
    <dgm:pt modelId="{FAC7FB25-3BDD-4555-B3A1-0A135BD9A105}" type="parTrans" cxnId="{97F235FD-F6E2-4CFF-A129-89663638C8CB}">
      <dgm:prSet/>
      <dgm:spPr/>
      <dgm:t>
        <a:bodyPr/>
        <a:lstStyle/>
        <a:p>
          <a:endParaRPr lang="en-US"/>
        </a:p>
      </dgm:t>
    </dgm:pt>
    <dgm:pt modelId="{57AF054B-1D50-466B-8C28-A90588203394}" type="sibTrans" cxnId="{97F235FD-F6E2-4CFF-A129-89663638C8CB}">
      <dgm:prSet/>
      <dgm:spPr/>
      <dgm:t>
        <a:bodyPr/>
        <a:lstStyle/>
        <a:p>
          <a:endParaRPr lang="en-US"/>
        </a:p>
      </dgm:t>
    </dgm:pt>
    <dgm:pt modelId="{0603CCF8-4F5D-41AE-AE39-B14CE01CCB0C}">
      <dgm:prSet phldrT="[Text]"/>
      <dgm:spPr/>
      <dgm:t>
        <a:bodyPr/>
        <a:lstStyle/>
        <a:p>
          <a:r>
            <a:rPr lang="en-US" dirty="0"/>
            <a:t>Success!</a:t>
          </a:r>
        </a:p>
      </dgm:t>
    </dgm:pt>
    <dgm:pt modelId="{EB97C622-9B62-4362-804A-112A17E216A9}" type="parTrans" cxnId="{A413EEFB-A627-4DC1-B5CE-4B6276483817}">
      <dgm:prSet/>
      <dgm:spPr/>
      <dgm:t>
        <a:bodyPr/>
        <a:lstStyle/>
        <a:p>
          <a:endParaRPr lang="en-US"/>
        </a:p>
      </dgm:t>
    </dgm:pt>
    <dgm:pt modelId="{FFDE2D77-00B5-41FC-A673-42AD8BE9FB18}" type="sibTrans" cxnId="{A413EEFB-A627-4DC1-B5CE-4B6276483817}">
      <dgm:prSet/>
      <dgm:spPr/>
      <dgm:t>
        <a:bodyPr/>
        <a:lstStyle/>
        <a:p>
          <a:endParaRPr lang="en-US"/>
        </a:p>
      </dgm:t>
    </dgm:pt>
    <dgm:pt modelId="{D43AC8A0-2B4D-49E8-BEEF-C44584F78753}" type="pres">
      <dgm:prSet presAssocID="{87EFF43F-71A6-461B-9093-C8484F439321}" presName="Name0" presStyleCnt="0">
        <dgm:presLayoutVars>
          <dgm:dir/>
          <dgm:animLvl val="lvl"/>
          <dgm:resizeHandles val="exact"/>
        </dgm:presLayoutVars>
      </dgm:prSet>
      <dgm:spPr/>
    </dgm:pt>
    <dgm:pt modelId="{A7588DBE-EB97-4F0E-9039-B0A355943784}" type="pres">
      <dgm:prSet presAssocID="{DC83AF72-4DF3-4A97-B6D3-0460797F5F51}" presName="parTxOnly" presStyleLbl="node1" presStyleIdx="0" presStyleCnt="5">
        <dgm:presLayoutVars>
          <dgm:chMax val="0"/>
          <dgm:chPref val="0"/>
          <dgm:bulletEnabled val="1"/>
        </dgm:presLayoutVars>
      </dgm:prSet>
      <dgm:spPr/>
    </dgm:pt>
    <dgm:pt modelId="{B9FE032A-4474-4C8A-816A-181E144822C5}" type="pres">
      <dgm:prSet presAssocID="{3C250924-5720-4A36-A3A6-9ACF8D7BB3F4}" presName="parTxOnlySpace" presStyleCnt="0"/>
      <dgm:spPr/>
    </dgm:pt>
    <dgm:pt modelId="{FE00BFA2-DAE6-481A-9161-316632706F8F}" type="pres">
      <dgm:prSet presAssocID="{154C2AD4-3996-4AF3-B817-450368FC8685}" presName="parTxOnly" presStyleLbl="node1" presStyleIdx="1" presStyleCnt="5">
        <dgm:presLayoutVars>
          <dgm:chMax val="0"/>
          <dgm:chPref val="0"/>
          <dgm:bulletEnabled val="1"/>
        </dgm:presLayoutVars>
      </dgm:prSet>
      <dgm:spPr/>
    </dgm:pt>
    <dgm:pt modelId="{35ACA2C8-1F99-4261-992F-090C19D1FEA3}" type="pres">
      <dgm:prSet presAssocID="{D9B4B5CC-B513-4617-ACF1-EFF455D64F55}" presName="parTxOnlySpace" presStyleCnt="0"/>
      <dgm:spPr/>
    </dgm:pt>
    <dgm:pt modelId="{E64D79DE-0605-434D-9A35-5DB956F28589}" type="pres">
      <dgm:prSet presAssocID="{111220C3-12BF-43C9-8D2A-271D6FC6CC6D}" presName="parTxOnly" presStyleLbl="node1" presStyleIdx="2" presStyleCnt="5">
        <dgm:presLayoutVars>
          <dgm:chMax val="0"/>
          <dgm:chPref val="0"/>
          <dgm:bulletEnabled val="1"/>
        </dgm:presLayoutVars>
      </dgm:prSet>
      <dgm:spPr/>
    </dgm:pt>
    <dgm:pt modelId="{85E9F1DE-C551-472E-9072-AAC621816DA5}" type="pres">
      <dgm:prSet presAssocID="{4BFD95C2-A088-4336-AAF3-DCA5F58C65BA}" presName="parTxOnlySpace" presStyleCnt="0"/>
      <dgm:spPr/>
    </dgm:pt>
    <dgm:pt modelId="{20204D30-488A-40D5-BBDE-EDA51F21A5D7}" type="pres">
      <dgm:prSet presAssocID="{68211550-3DC6-4D32-8B2C-46E8457459F2}" presName="parTxOnly" presStyleLbl="node1" presStyleIdx="3" presStyleCnt="5">
        <dgm:presLayoutVars>
          <dgm:chMax val="0"/>
          <dgm:chPref val="0"/>
          <dgm:bulletEnabled val="1"/>
        </dgm:presLayoutVars>
      </dgm:prSet>
      <dgm:spPr/>
    </dgm:pt>
    <dgm:pt modelId="{5C05E80F-0A5B-4273-B438-C8A3FF2D7D58}" type="pres">
      <dgm:prSet presAssocID="{57AF054B-1D50-466B-8C28-A90588203394}" presName="parTxOnlySpace" presStyleCnt="0"/>
      <dgm:spPr/>
    </dgm:pt>
    <dgm:pt modelId="{FDE3B55A-5A4D-4C69-8188-8FD8EDCFCE88}" type="pres">
      <dgm:prSet presAssocID="{0603CCF8-4F5D-41AE-AE39-B14CE01CCB0C}" presName="parTxOnly" presStyleLbl="node1" presStyleIdx="4" presStyleCnt="5">
        <dgm:presLayoutVars>
          <dgm:chMax val="0"/>
          <dgm:chPref val="0"/>
          <dgm:bulletEnabled val="1"/>
        </dgm:presLayoutVars>
      </dgm:prSet>
      <dgm:spPr/>
    </dgm:pt>
  </dgm:ptLst>
  <dgm:cxnLst>
    <dgm:cxn modelId="{C972420C-CF18-4475-BB3F-88FDB7FB43EF}" type="presOf" srcId="{DC83AF72-4DF3-4A97-B6D3-0460797F5F51}" destId="{A7588DBE-EB97-4F0E-9039-B0A355943784}" srcOrd="0" destOrd="0" presId="urn:microsoft.com/office/officeart/2005/8/layout/chevron1"/>
    <dgm:cxn modelId="{E8968268-2CC0-4A23-96F0-7A937C96AB85}" type="presOf" srcId="{68211550-3DC6-4D32-8B2C-46E8457459F2}" destId="{20204D30-488A-40D5-BBDE-EDA51F21A5D7}" srcOrd="0" destOrd="0" presId="urn:microsoft.com/office/officeart/2005/8/layout/chevron1"/>
    <dgm:cxn modelId="{2560024A-97D4-4BAE-9833-1CA761D47070}" srcId="{87EFF43F-71A6-461B-9093-C8484F439321}" destId="{111220C3-12BF-43C9-8D2A-271D6FC6CC6D}" srcOrd="2" destOrd="0" parTransId="{D7206CCC-B735-4F11-B6A2-A36D0681D066}" sibTransId="{4BFD95C2-A088-4336-AAF3-DCA5F58C65BA}"/>
    <dgm:cxn modelId="{3BA44789-E3F4-491B-A1AD-1B2BD56489A8}" srcId="{87EFF43F-71A6-461B-9093-C8484F439321}" destId="{154C2AD4-3996-4AF3-B817-450368FC8685}" srcOrd="1" destOrd="0" parTransId="{5399DC8E-7FC4-4968-8223-C6B68413B4D2}" sibTransId="{D9B4B5CC-B513-4617-ACF1-EFF455D64F55}"/>
    <dgm:cxn modelId="{279E5E9E-63D0-418F-9675-C18F6360A5B1}" type="presOf" srcId="{111220C3-12BF-43C9-8D2A-271D6FC6CC6D}" destId="{E64D79DE-0605-434D-9A35-5DB956F28589}" srcOrd="0" destOrd="0" presId="urn:microsoft.com/office/officeart/2005/8/layout/chevron1"/>
    <dgm:cxn modelId="{5A3C809E-1457-4F06-8401-C415500E53CA}" type="presOf" srcId="{0603CCF8-4F5D-41AE-AE39-B14CE01CCB0C}" destId="{FDE3B55A-5A4D-4C69-8188-8FD8EDCFCE88}" srcOrd="0" destOrd="0" presId="urn:microsoft.com/office/officeart/2005/8/layout/chevron1"/>
    <dgm:cxn modelId="{77A61DC3-7082-4E96-AE8C-5350A5907DB5}" type="presOf" srcId="{154C2AD4-3996-4AF3-B817-450368FC8685}" destId="{FE00BFA2-DAE6-481A-9161-316632706F8F}" srcOrd="0" destOrd="0" presId="urn:microsoft.com/office/officeart/2005/8/layout/chevron1"/>
    <dgm:cxn modelId="{668012CF-2C78-4305-8579-01E731AEF5A4}" srcId="{87EFF43F-71A6-461B-9093-C8484F439321}" destId="{DC83AF72-4DF3-4A97-B6D3-0460797F5F51}" srcOrd="0" destOrd="0" parTransId="{20054F86-B38E-47AE-A89B-1DFD00DCD15A}" sibTransId="{3C250924-5720-4A36-A3A6-9ACF8D7BB3F4}"/>
    <dgm:cxn modelId="{F5534CD2-20C1-4C5F-9643-705A3ACA0C23}" type="presOf" srcId="{87EFF43F-71A6-461B-9093-C8484F439321}" destId="{D43AC8A0-2B4D-49E8-BEEF-C44584F78753}" srcOrd="0" destOrd="0" presId="urn:microsoft.com/office/officeart/2005/8/layout/chevron1"/>
    <dgm:cxn modelId="{A413EEFB-A627-4DC1-B5CE-4B6276483817}" srcId="{87EFF43F-71A6-461B-9093-C8484F439321}" destId="{0603CCF8-4F5D-41AE-AE39-B14CE01CCB0C}" srcOrd="4" destOrd="0" parTransId="{EB97C622-9B62-4362-804A-112A17E216A9}" sibTransId="{FFDE2D77-00B5-41FC-A673-42AD8BE9FB18}"/>
    <dgm:cxn modelId="{97F235FD-F6E2-4CFF-A129-89663638C8CB}" srcId="{87EFF43F-71A6-461B-9093-C8484F439321}" destId="{68211550-3DC6-4D32-8B2C-46E8457459F2}" srcOrd="3" destOrd="0" parTransId="{FAC7FB25-3BDD-4555-B3A1-0A135BD9A105}" sibTransId="{57AF054B-1D50-466B-8C28-A90588203394}"/>
    <dgm:cxn modelId="{256468D0-A44D-4B5B-9954-2FF1DA51CCED}" type="presParOf" srcId="{D43AC8A0-2B4D-49E8-BEEF-C44584F78753}" destId="{A7588DBE-EB97-4F0E-9039-B0A355943784}" srcOrd="0" destOrd="0" presId="urn:microsoft.com/office/officeart/2005/8/layout/chevron1"/>
    <dgm:cxn modelId="{DA5250B1-A859-4CBD-83A4-8E9DF52CFA82}" type="presParOf" srcId="{D43AC8A0-2B4D-49E8-BEEF-C44584F78753}" destId="{B9FE032A-4474-4C8A-816A-181E144822C5}" srcOrd="1" destOrd="0" presId="urn:microsoft.com/office/officeart/2005/8/layout/chevron1"/>
    <dgm:cxn modelId="{4BED1855-3176-45B3-B190-86096B63E3D3}" type="presParOf" srcId="{D43AC8A0-2B4D-49E8-BEEF-C44584F78753}" destId="{FE00BFA2-DAE6-481A-9161-316632706F8F}" srcOrd="2" destOrd="0" presId="urn:microsoft.com/office/officeart/2005/8/layout/chevron1"/>
    <dgm:cxn modelId="{1442B469-F390-4016-8505-1FCE177B2DF9}" type="presParOf" srcId="{D43AC8A0-2B4D-49E8-BEEF-C44584F78753}" destId="{35ACA2C8-1F99-4261-992F-090C19D1FEA3}" srcOrd="3" destOrd="0" presId="urn:microsoft.com/office/officeart/2005/8/layout/chevron1"/>
    <dgm:cxn modelId="{6D540C90-11CB-4A64-A286-C5C3EEAE9385}" type="presParOf" srcId="{D43AC8A0-2B4D-49E8-BEEF-C44584F78753}" destId="{E64D79DE-0605-434D-9A35-5DB956F28589}" srcOrd="4" destOrd="0" presId="urn:microsoft.com/office/officeart/2005/8/layout/chevron1"/>
    <dgm:cxn modelId="{35FD1019-64B2-41BE-A802-990C40CD9EB9}" type="presParOf" srcId="{D43AC8A0-2B4D-49E8-BEEF-C44584F78753}" destId="{85E9F1DE-C551-472E-9072-AAC621816DA5}" srcOrd="5" destOrd="0" presId="urn:microsoft.com/office/officeart/2005/8/layout/chevron1"/>
    <dgm:cxn modelId="{0C913DE2-8D31-474C-B6AC-5B267DED0D77}" type="presParOf" srcId="{D43AC8A0-2B4D-49E8-BEEF-C44584F78753}" destId="{20204D30-488A-40D5-BBDE-EDA51F21A5D7}" srcOrd="6" destOrd="0" presId="urn:microsoft.com/office/officeart/2005/8/layout/chevron1"/>
    <dgm:cxn modelId="{6C64949F-8C33-4885-9584-B08DF667A975}" type="presParOf" srcId="{D43AC8A0-2B4D-49E8-BEEF-C44584F78753}" destId="{5C05E80F-0A5B-4273-B438-C8A3FF2D7D58}" srcOrd="7" destOrd="0" presId="urn:microsoft.com/office/officeart/2005/8/layout/chevron1"/>
    <dgm:cxn modelId="{EF4B21DE-942B-4335-A112-FC60898DC158}" type="presParOf" srcId="{D43AC8A0-2B4D-49E8-BEEF-C44584F78753}" destId="{FDE3B55A-5A4D-4C69-8188-8FD8EDCFCE8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88DBE-EB97-4F0E-9039-B0A355943784}">
      <dsp:nvSpPr>
        <dsp:cNvPr id="0" name=""/>
        <dsp:cNvSpPr/>
      </dsp:nvSpPr>
      <dsp:spPr>
        <a:xfrm>
          <a:off x="2565" y="412951"/>
          <a:ext cx="2283307" cy="91332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dsp:txBody>
      <dsp:txXfrm>
        <a:off x="459226" y="412951"/>
        <a:ext cx="1369985" cy="913322"/>
      </dsp:txXfrm>
    </dsp:sp>
    <dsp:sp modelId="{FE00BFA2-DAE6-481A-9161-316632706F8F}">
      <dsp:nvSpPr>
        <dsp:cNvPr id="0" name=""/>
        <dsp:cNvSpPr/>
      </dsp:nvSpPr>
      <dsp:spPr>
        <a:xfrm>
          <a:off x="2057541" y="412951"/>
          <a:ext cx="2283307" cy="91332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dsp:txBody>
      <dsp:txXfrm>
        <a:off x="2514202" y="412951"/>
        <a:ext cx="1369985" cy="913322"/>
      </dsp:txXfrm>
    </dsp:sp>
    <dsp:sp modelId="{E64D79DE-0605-434D-9A35-5DB956F28589}">
      <dsp:nvSpPr>
        <dsp:cNvPr id="0" name=""/>
        <dsp:cNvSpPr/>
      </dsp:nvSpPr>
      <dsp:spPr>
        <a:xfrm>
          <a:off x="4112518" y="412951"/>
          <a:ext cx="2283307" cy="91332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dsp:txBody>
      <dsp:txXfrm>
        <a:off x="4569179" y="412951"/>
        <a:ext cx="1369985" cy="913322"/>
      </dsp:txXfrm>
    </dsp:sp>
    <dsp:sp modelId="{20204D30-488A-40D5-BBDE-EDA51F21A5D7}">
      <dsp:nvSpPr>
        <dsp:cNvPr id="0" name=""/>
        <dsp:cNvSpPr/>
      </dsp:nvSpPr>
      <dsp:spPr>
        <a:xfrm>
          <a:off x="6167494" y="412951"/>
          <a:ext cx="2283307" cy="91332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dsp:txBody>
      <dsp:txXfrm>
        <a:off x="6624155" y="412951"/>
        <a:ext cx="1369985" cy="913322"/>
      </dsp:txXfrm>
    </dsp:sp>
    <dsp:sp modelId="{FDE3B55A-5A4D-4C69-8188-8FD8EDCFCE88}">
      <dsp:nvSpPr>
        <dsp:cNvPr id="0" name=""/>
        <dsp:cNvSpPr/>
      </dsp:nvSpPr>
      <dsp:spPr>
        <a:xfrm>
          <a:off x="8222471" y="412951"/>
          <a:ext cx="2283307" cy="91332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dsp:txBody>
      <dsp:txXfrm>
        <a:off x="8679132" y="412951"/>
        <a:ext cx="1369985" cy="91332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FE5D-11D8-4824-96C2-885A41FEF4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D8BE66D-3AF2-4E2F-8776-CC3B0CAB9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082389C-38BB-4F48-9853-A693CDF2D78D}"/>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5" name="Footer Placeholder 4">
            <a:extLst>
              <a:ext uri="{FF2B5EF4-FFF2-40B4-BE49-F238E27FC236}">
                <a16:creationId xmlns:a16="http://schemas.microsoft.com/office/drawing/2014/main" id="{0D485F21-B9E3-49CE-B181-AC61D0FBB1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A3B3AA-F700-4A45-ABAF-DA9929177754}"/>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387892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BAF6-1C92-46C8-A3A8-EE61BE4CA8D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A525A64-D6DA-464C-971B-F9D8A21005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A0AC966-D2CF-4E7B-BF4E-B7B349C3CA58}"/>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5" name="Footer Placeholder 4">
            <a:extLst>
              <a:ext uri="{FF2B5EF4-FFF2-40B4-BE49-F238E27FC236}">
                <a16:creationId xmlns:a16="http://schemas.microsoft.com/office/drawing/2014/main" id="{1CDEC452-7A33-42B7-B87D-4717EDB6CA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945107F-37EC-4203-B2BA-F6689FD0B876}"/>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144462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C582F-5055-4E05-8064-809C6B5E9B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46A46C3-C68F-4B5E-B5CB-DA5AA93414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DC9CCB-A7EE-4CFF-B1D1-FE05B32D346F}"/>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5" name="Footer Placeholder 4">
            <a:extLst>
              <a:ext uri="{FF2B5EF4-FFF2-40B4-BE49-F238E27FC236}">
                <a16:creationId xmlns:a16="http://schemas.microsoft.com/office/drawing/2014/main" id="{6620B733-8F6A-4274-9253-2C90CA683C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CCC0DA-BCE1-41C7-B26F-460861EC9F69}"/>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319594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F173-9ACA-4F92-9EC4-3FABBD32A99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3C51213-0FE4-4047-B02A-5DF120CBA2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A057A5-E03A-4ADE-8603-8F0E7BFC666D}"/>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5" name="Footer Placeholder 4">
            <a:extLst>
              <a:ext uri="{FF2B5EF4-FFF2-40B4-BE49-F238E27FC236}">
                <a16:creationId xmlns:a16="http://schemas.microsoft.com/office/drawing/2014/main" id="{A4D70A94-A8F8-4B4F-9272-B9EBD596E1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C086957-BAF8-44CC-9AD3-B4F8E2E1975D}"/>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366244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1537-20A3-417C-B545-A447088DEC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7F41B7B-ADA0-4DFE-BE79-B0A3022B0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0CCE2-BF56-4C7F-A3F5-09BA6DABD642}"/>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5" name="Footer Placeholder 4">
            <a:extLst>
              <a:ext uri="{FF2B5EF4-FFF2-40B4-BE49-F238E27FC236}">
                <a16:creationId xmlns:a16="http://schemas.microsoft.com/office/drawing/2014/main" id="{15AB63CE-534F-49AB-8592-EC7EE4FE9B7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32E92D-1396-4F38-B900-539596165FC6}"/>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378808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7012-C6A2-43A9-AC13-73910021406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8D06F8-4CA7-4F12-A23E-2761F53807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875D8B8-0471-4377-AC01-3943E49E07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DC1D423-5879-4829-9651-5E3DACED614A}"/>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6" name="Footer Placeholder 5">
            <a:extLst>
              <a:ext uri="{FF2B5EF4-FFF2-40B4-BE49-F238E27FC236}">
                <a16:creationId xmlns:a16="http://schemas.microsoft.com/office/drawing/2014/main" id="{ACEE6E46-E89E-408F-9716-8CF00B87DF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5B6C01C-80AA-4980-9AAC-A284054DD68B}"/>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367759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9F33-6367-4AE6-87CC-2828C1C6F62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3CB66A9-0090-4739-AAB9-1BF499F62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D31C6F-41EA-44EC-86F4-48EE8DD810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C55943C-3A40-4A9B-852C-546B07F9D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51BC8D-24C7-47BE-B194-74F0E7F810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BC7BCFC-DDE2-4721-8CAC-513E8CD0A288}"/>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8" name="Footer Placeholder 7">
            <a:extLst>
              <a:ext uri="{FF2B5EF4-FFF2-40B4-BE49-F238E27FC236}">
                <a16:creationId xmlns:a16="http://schemas.microsoft.com/office/drawing/2014/main" id="{9E45F168-031D-48C6-B9C4-43DDD7261C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1B3A1E8-1619-4D80-ADFD-9C44CD3D499E}"/>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424997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147C-F26F-4F9B-8143-806E01F164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B423F7D-4231-4663-9DF0-D52E354DCC84}"/>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4" name="Footer Placeholder 3">
            <a:extLst>
              <a:ext uri="{FF2B5EF4-FFF2-40B4-BE49-F238E27FC236}">
                <a16:creationId xmlns:a16="http://schemas.microsoft.com/office/drawing/2014/main" id="{2B61BC40-4C8C-43AC-B5C6-9C1E0B4B2C9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5099400-22D0-4A8D-83A1-F1D633BDE7E0}"/>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6567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2AABC-B0D7-47A3-8CE1-8B1C982C4A67}"/>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3" name="Footer Placeholder 2">
            <a:extLst>
              <a:ext uri="{FF2B5EF4-FFF2-40B4-BE49-F238E27FC236}">
                <a16:creationId xmlns:a16="http://schemas.microsoft.com/office/drawing/2014/main" id="{71ECFECA-F824-41B6-A17D-544E4033FAA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25F07F7-D73D-4B1D-BAFE-5821CEF27FD4}"/>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8175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ED36-8BB5-4A6D-A600-FF97C826C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4457BCC-ED7C-46CE-AC84-19A36C10E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F14BFAB-6F8A-4A49-A8AC-025FBC7E3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B36C0D-E6EF-43FD-8193-CFD09A2B2EF9}"/>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6" name="Footer Placeholder 5">
            <a:extLst>
              <a:ext uri="{FF2B5EF4-FFF2-40B4-BE49-F238E27FC236}">
                <a16:creationId xmlns:a16="http://schemas.microsoft.com/office/drawing/2014/main" id="{45D93A64-9DC1-4BD2-9D7C-076F8AC80D0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7F9BE7F-C5E7-4E74-8DCF-589E243BE3AA}"/>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265106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4FF4-56B8-4F3B-A542-0F72A6FA0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0C773F6-FB25-490B-8C03-9F7A18E0C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0408413-283C-4C60-B8CB-6CFDAA778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6709C1-66D2-477C-9617-E7D66213E918}"/>
              </a:ext>
            </a:extLst>
          </p:cNvPr>
          <p:cNvSpPr>
            <a:spLocks noGrp="1"/>
          </p:cNvSpPr>
          <p:nvPr>
            <p:ph type="dt" sz="half" idx="10"/>
          </p:nvPr>
        </p:nvSpPr>
        <p:spPr/>
        <p:txBody>
          <a:bodyPr/>
          <a:lstStyle/>
          <a:p>
            <a:fld id="{ED0D7AF2-3249-4BB2-8AFE-70501AF270E9}" type="datetimeFigureOut">
              <a:rPr lang="en-AU" smtClean="0"/>
              <a:t>27/10/2017</a:t>
            </a:fld>
            <a:endParaRPr lang="en-AU"/>
          </a:p>
        </p:txBody>
      </p:sp>
      <p:sp>
        <p:nvSpPr>
          <p:cNvPr id="6" name="Footer Placeholder 5">
            <a:extLst>
              <a:ext uri="{FF2B5EF4-FFF2-40B4-BE49-F238E27FC236}">
                <a16:creationId xmlns:a16="http://schemas.microsoft.com/office/drawing/2014/main" id="{9E96DF53-178F-48AD-91ED-F0834B86A56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17D2DD-A1C4-437C-8BA0-B37915BAE6D1}"/>
              </a:ext>
            </a:extLst>
          </p:cNvPr>
          <p:cNvSpPr>
            <a:spLocks noGrp="1"/>
          </p:cNvSpPr>
          <p:nvPr>
            <p:ph type="sldNum" sz="quarter" idx="12"/>
          </p:nvPr>
        </p:nvSpPr>
        <p:spPr/>
        <p:txBody>
          <a:bodyPr/>
          <a:lstStyle/>
          <a:p>
            <a:fld id="{6C412B8D-2EE1-45B9-BDB6-4331CDAAB7D0}" type="slidenum">
              <a:rPr lang="en-AU" smtClean="0"/>
              <a:t>‹#›</a:t>
            </a:fld>
            <a:endParaRPr lang="en-AU"/>
          </a:p>
        </p:txBody>
      </p:sp>
    </p:spTree>
    <p:extLst>
      <p:ext uri="{BB962C8B-B14F-4D97-AF65-F5344CB8AC3E}">
        <p14:creationId xmlns:p14="http://schemas.microsoft.com/office/powerpoint/2010/main" val="298967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9A7AF-67E5-46C0-B34D-C3243742B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116C6B8-9781-4A14-BEC1-EE6A189FC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2F16AB-E622-488C-AA2E-3EAE802C6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D7AF2-3249-4BB2-8AFE-70501AF270E9}" type="datetimeFigureOut">
              <a:rPr lang="en-AU" smtClean="0"/>
              <a:t>27/10/2017</a:t>
            </a:fld>
            <a:endParaRPr lang="en-AU"/>
          </a:p>
        </p:txBody>
      </p:sp>
      <p:sp>
        <p:nvSpPr>
          <p:cNvPr id="5" name="Footer Placeholder 4">
            <a:extLst>
              <a:ext uri="{FF2B5EF4-FFF2-40B4-BE49-F238E27FC236}">
                <a16:creationId xmlns:a16="http://schemas.microsoft.com/office/drawing/2014/main" id="{D4BF7765-001E-4F8F-8CFA-1A792DD1E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D38C8C9-D616-4AB0-B86C-4CE2C3EA2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12B8D-2EE1-45B9-BDB6-4331CDAAB7D0}" type="slidenum">
              <a:rPr lang="en-AU" smtClean="0"/>
              <a:t>‹#›</a:t>
            </a:fld>
            <a:endParaRPr lang="en-AU"/>
          </a:p>
        </p:txBody>
      </p:sp>
    </p:spTree>
    <p:extLst>
      <p:ext uri="{BB962C8B-B14F-4D97-AF65-F5344CB8AC3E}">
        <p14:creationId xmlns:p14="http://schemas.microsoft.com/office/powerpoint/2010/main" val="3572524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299C864-2375-4045-ACF1-993EE11F707E}"/>
              </a:ext>
            </a:extLst>
          </p:cNvPr>
          <p:cNvPicPr>
            <a:picLocks noChangeAspect="1"/>
          </p:cNvPicPr>
          <p:nvPr/>
        </p:nvPicPr>
        <p:blipFill>
          <a:blip r:embed="rId2"/>
          <a:stretch>
            <a:fillRect/>
          </a:stretch>
        </p:blipFill>
        <p:spPr>
          <a:xfrm>
            <a:off x="2851334" y="1183930"/>
            <a:ext cx="5900781" cy="1500198"/>
          </a:xfrm>
          <a:prstGeom prst="rect">
            <a:avLst/>
          </a:prstGeom>
        </p:spPr>
      </p:pic>
      <p:sp>
        <p:nvSpPr>
          <p:cNvPr id="8" name="TextBox 7">
            <a:extLst>
              <a:ext uri="{FF2B5EF4-FFF2-40B4-BE49-F238E27FC236}">
                <a16:creationId xmlns:a16="http://schemas.microsoft.com/office/drawing/2014/main" id="{011926B0-3868-4EC6-AAE3-E60681E8332E}"/>
              </a:ext>
            </a:extLst>
          </p:cNvPr>
          <p:cNvSpPr txBox="1"/>
          <p:nvPr/>
        </p:nvSpPr>
        <p:spPr>
          <a:xfrm>
            <a:off x="2851334" y="3512031"/>
            <a:ext cx="2734958" cy="1477328"/>
          </a:xfrm>
          <a:prstGeom prst="rect">
            <a:avLst/>
          </a:prstGeom>
          <a:noFill/>
        </p:spPr>
        <p:txBody>
          <a:bodyPr wrap="square" rtlCol="0">
            <a:spAutoFit/>
          </a:bodyPr>
          <a:lstStyle/>
          <a:p>
            <a:r>
              <a:rPr lang="en-AU" dirty="0"/>
              <a:t>About the game</a:t>
            </a:r>
          </a:p>
          <a:p>
            <a:endParaRPr lang="en-AU" dirty="0"/>
          </a:p>
          <a:p>
            <a:r>
              <a:rPr lang="en-AU" dirty="0"/>
              <a:t>Story</a:t>
            </a:r>
          </a:p>
          <a:p>
            <a:endParaRPr lang="en-AU" dirty="0"/>
          </a:p>
          <a:p>
            <a:r>
              <a:rPr lang="en-AU" dirty="0"/>
              <a:t>How to play</a:t>
            </a:r>
          </a:p>
        </p:txBody>
      </p:sp>
      <p:sp>
        <p:nvSpPr>
          <p:cNvPr id="9" name="TextBox 8">
            <a:extLst>
              <a:ext uri="{FF2B5EF4-FFF2-40B4-BE49-F238E27FC236}">
                <a16:creationId xmlns:a16="http://schemas.microsoft.com/office/drawing/2014/main" id="{117AB95D-10E4-4B6F-B734-6D18F1C0FBD9}"/>
              </a:ext>
            </a:extLst>
          </p:cNvPr>
          <p:cNvSpPr txBox="1"/>
          <p:nvPr/>
        </p:nvSpPr>
        <p:spPr>
          <a:xfrm>
            <a:off x="8076477" y="3512031"/>
            <a:ext cx="2109641" cy="369332"/>
          </a:xfrm>
          <a:prstGeom prst="rect">
            <a:avLst/>
          </a:prstGeom>
          <a:noFill/>
        </p:spPr>
        <p:txBody>
          <a:bodyPr wrap="square" rtlCol="0">
            <a:spAutoFit/>
          </a:bodyPr>
          <a:lstStyle/>
          <a:p>
            <a:r>
              <a:rPr lang="en-AU" dirty="0" err="1"/>
              <a:t>Leaderboard</a:t>
            </a:r>
            <a:endParaRPr lang="en-AU" dirty="0"/>
          </a:p>
        </p:txBody>
      </p:sp>
    </p:spTree>
    <p:extLst>
      <p:ext uri="{BB962C8B-B14F-4D97-AF65-F5344CB8AC3E}">
        <p14:creationId xmlns:p14="http://schemas.microsoft.com/office/powerpoint/2010/main" val="376276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sp>
        <p:nvSpPr>
          <p:cNvPr id="25" name="Rectangle: Rounded Corners 24">
            <a:extLst>
              <a:ext uri="{FF2B5EF4-FFF2-40B4-BE49-F238E27FC236}">
                <a16:creationId xmlns:a16="http://schemas.microsoft.com/office/drawing/2014/main" id="{5398E0BB-333C-4EE0-9B25-6D2D1F23FB46}"/>
              </a:ext>
            </a:extLst>
          </p:cNvPr>
          <p:cNvSpPr/>
          <p:nvPr/>
        </p:nvSpPr>
        <p:spPr>
          <a:xfrm>
            <a:off x="3557709" y="4248762"/>
            <a:ext cx="2466574" cy="530198"/>
          </a:xfrm>
          <a:prstGeom prst="roundRect">
            <a:avLst>
              <a:gd name="adj" fmla="val 47701"/>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endParaRPr lang="en-AU" sz="2200" kern="1200" dirty="0"/>
          </a:p>
        </p:txBody>
      </p:sp>
      <p:sp>
        <p:nvSpPr>
          <p:cNvPr id="26" name="Rectangle: Rounded Corners 25">
            <a:extLst>
              <a:ext uri="{FF2B5EF4-FFF2-40B4-BE49-F238E27FC236}">
                <a16:creationId xmlns:a16="http://schemas.microsoft.com/office/drawing/2014/main" id="{396630D3-2096-4B25-8EFF-3D06583754B9}"/>
              </a:ext>
            </a:extLst>
          </p:cNvPr>
          <p:cNvSpPr/>
          <p:nvPr/>
        </p:nvSpPr>
        <p:spPr>
          <a:xfrm>
            <a:off x="3565392" y="4248762"/>
            <a:ext cx="1060396" cy="530198"/>
          </a:xfrm>
          <a:prstGeom prst="roundRect">
            <a:avLst>
              <a:gd name="adj" fmla="val 4770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endParaRPr lang="en-AU" sz="2200" kern="1200" dirty="0"/>
          </a:p>
        </p:txBody>
      </p:sp>
      <p:sp>
        <p:nvSpPr>
          <p:cNvPr id="27" name="Rectangle: Rounded Corners 26">
            <a:extLst>
              <a:ext uri="{FF2B5EF4-FFF2-40B4-BE49-F238E27FC236}">
                <a16:creationId xmlns:a16="http://schemas.microsoft.com/office/drawing/2014/main" id="{B83FE569-1EF2-478F-BDB1-F2BB7C585E71}"/>
              </a:ext>
            </a:extLst>
          </p:cNvPr>
          <p:cNvSpPr/>
          <p:nvPr/>
        </p:nvSpPr>
        <p:spPr>
          <a:xfrm>
            <a:off x="3557709" y="3564883"/>
            <a:ext cx="2466574" cy="530198"/>
          </a:xfrm>
          <a:prstGeom prst="roundRect">
            <a:avLst>
              <a:gd name="adj" fmla="val 47701"/>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endParaRPr lang="en-AU" sz="2200" kern="1200" dirty="0"/>
          </a:p>
        </p:txBody>
      </p:sp>
      <p:sp>
        <p:nvSpPr>
          <p:cNvPr id="28" name="Rectangle: Rounded Corners 27">
            <a:extLst>
              <a:ext uri="{FF2B5EF4-FFF2-40B4-BE49-F238E27FC236}">
                <a16:creationId xmlns:a16="http://schemas.microsoft.com/office/drawing/2014/main" id="{EBD137DE-2033-470B-899F-8FB03490B1CD}"/>
              </a:ext>
            </a:extLst>
          </p:cNvPr>
          <p:cNvSpPr/>
          <p:nvPr/>
        </p:nvSpPr>
        <p:spPr>
          <a:xfrm>
            <a:off x="3565392" y="3564883"/>
            <a:ext cx="2197634" cy="530198"/>
          </a:xfrm>
          <a:prstGeom prst="roundRect">
            <a:avLst>
              <a:gd name="adj" fmla="val 4770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endParaRPr lang="en-AU" sz="2200" kern="1200" dirty="0"/>
          </a:p>
        </p:txBody>
      </p:sp>
      <p:sp>
        <p:nvSpPr>
          <p:cNvPr id="29" name="Rectangle: Rounded Corners 28">
            <a:extLst>
              <a:ext uri="{FF2B5EF4-FFF2-40B4-BE49-F238E27FC236}">
                <a16:creationId xmlns:a16="http://schemas.microsoft.com/office/drawing/2014/main" id="{931AD145-75B0-4C79-BE84-1271559DADC2}"/>
              </a:ext>
            </a:extLst>
          </p:cNvPr>
          <p:cNvSpPr/>
          <p:nvPr/>
        </p:nvSpPr>
        <p:spPr>
          <a:xfrm>
            <a:off x="3557709" y="4940325"/>
            <a:ext cx="2466574" cy="530198"/>
          </a:xfrm>
          <a:prstGeom prst="roundRect">
            <a:avLst>
              <a:gd name="adj" fmla="val 47701"/>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endParaRPr lang="en-AU" sz="2200" kern="1200" dirty="0"/>
          </a:p>
        </p:txBody>
      </p:sp>
      <p:sp>
        <p:nvSpPr>
          <p:cNvPr id="30" name="Rectangle: Rounded Corners 29">
            <a:extLst>
              <a:ext uri="{FF2B5EF4-FFF2-40B4-BE49-F238E27FC236}">
                <a16:creationId xmlns:a16="http://schemas.microsoft.com/office/drawing/2014/main" id="{D9FBBE65-E917-49D8-BA91-7A181CD6B105}"/>
              </a:ext>
            </a:extLst>
          </p:cNvPr>
          <p:cNvSpPr/>
          <p:nvPr/>
        </p:nvSpPr>
        <p:spPr>
          <a:xfrm>
            <a:off x="3565392" y="4940325"/>
            <a:ext cx="1605963" cy="530198"/>
          </a:xfrm>
          <a:prstGeom prst="roundRect">
            <a:avLst>
              <a:gd name="adj" fmla="val 4770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endParaRPr lang="en-AU" sz="2200" kern="1200" dirty="0"/>
          </a:p>
        </p:txBody>
      </p:sp>
      <p:sp>
        <p:nvSpPr>
          <p:cNvPr id="31" name="Rectangle: Rounded Corners 30">
            <a:extLst>
              <a:ext uri="{FF2B5EF4-FFF2-40B4-BE49-F238E27FC236}">
                <a16:creationId xmlns:a16="http://schemas.microsoft.com/office/drawing/2014/main" id="{81C73722-DA84-4940-9F37-42CFF07806FA}"/>
              </a:ext>
            </a:extLst>
          </p:cNvPr>
          <p:cNvSpPr/>
          <p:nvPr/>
        </p:nvSpPr>
        <p:spPr>
          <a:xfrm>
            <a:off x="3557709" y="5631888"/>
            <a:ext cx="2466574" cy="530198"/>
          </a:xfrm>
          <a:prstGeom prst="roundRect">
            <a:avLst>
              <a:gd name="adj" fmla="val 47701"/>
            </a:avLst>
          </a:pr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endParaRPr lang="en-AU" sz="2200" kern="1200" dirty="0"/>
          </a:p>
        </p:txBody>
      </p:sp>
      <p:sp>
        <p:nvSpPr>
          <p:cNvPr id="32" name="Rectangle: Rounded Corners 31">
            <a:extLst>
              <a:ext uri="{FF2B5EF4-FFF2-40B4-BE49-F238E27FC236}">
                <a16:creationId xmlns:a16="http://schemas.microsoft.com/office/drawing/2014/main" id="{36B65B23-B991-486C-B8CF-93C8F265EF7C}"/>
              </a:ext>
            </a:extLst>
          </p:cNvPr>
          <p:cNvSpPr/>
          <p:nvPr/>
        </p:nvSpPr>
        <p:spPr>
          <a:xfrm>
            <a:off x="3565392" y="5631888"/>
            <a:ext cx="768403" cy="530198"/>
          </a:xfrm>
          <a:prstGeom prst="roundRect">
            <a:avLst>
              <a:gd name="adj" fmla="val 4770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endParaRPr lang="en-AU" sz="2200" kern="1200" dirty="0"/>
          </a:p>
        </p:txBody>
      </p:sp>
      <p:sp>
        <p:nvSpPr>
          <p:cNvPr id="3" name="TextBox 2">
            <a:extLst>
              <a:ext uri="{FF2B5EF4-FFF2-40B4-BE49-F238E27FC236}">
                <a16:creationId xmlns:a16="http://schemas.microsoft.com/office/drawing/2014/main" id="{E08C1E26-DDA7-4F80-8DC3-D1C69DE22A8F}"/>
              </a:ext>
            </a:extLst>
          </p:cNvPr>
          <p:cNvSpPr txBox="1"/>
          <p:nvPr/>
        </p:nvSpPr>
        <p:spPr>
          <a:xfrm>
            <a:off x="6428475" y="5792754"/>
            <a:ext cx="882104" cy="369332"/>
          </a:xfrm>
          <a:prstGeom prst="rect">
            <a:avLst/>
          </a:prstGeom>
          <a:noFill/>
        </p:spPr>
        <p:txBody>
          <a:bodyPr wrap="square" rtlCol="0">
            <a:spAutoFit/>
          </a:bodyPr>
          <a:lstStyle/>
          <a:p>
            <a:r>
              <a:rPr lang="en-AU" dirty="0"/>
              <a:t>25%</a:t>
            </a:r>
          </a:p>
        </p:txBody>
      </p:sp>
      <p:sp>
        <p:nvSpPr>
          <p:cNvPr id="33" name="TextBox 32">
            <a:extLst>
              <a:ext uri="{FF2B5EF4-FFF2-40B4-BE49-F238E27FC236}">
                <a16:creationId xmlns:a16="http://schemas.microsoft.com/office/drawing/2014/main" id="{02483060-74DC-413C-9B10-DA503FBA6EBC}"/>
              </a:ext>
            </a:extLst>
          </p:cNvPr>
          <p:cNvSpPr txBox="1"/>
          <p:nvPr/>
        </p:nvSpPr>
        <p:spPr>
          <a:xfrm>
            <a:off x="6428475" y="5032034"/>
            <a:ext cx="882104" cy="369332"/>
          </a:xfrm>
          <a:prstGeom prst="rect">
            <a:avLst/>
          </a:prstGeom>
          <a:noFill/>
        </p:spPr>
        <p:txBody>
          <a:bodyPr wrap="square" rtlCol="0">
            <a:spAutoFit/>
          </a:bodyPr>
          <a:lstStyle/>
          <a:p>
            <a:r>
              <a:rPr lang="en-AU" dirty="0"/>
              <a:t>60%</a:t>
            </a:r>
          </a:p>
        </p:txBody>
      </p:sp>
      <p:sp>
        <p:nvSpPr>
          <p:cNvPr id="34" name="TextBox 33">
            <a:extLst>
              <a:ext uri="{FF2B5EF4-FFF2-40B4-BE49-F238E27FC236}">
                <a16:creationId xmlns:a16="http://schemas.microsoft.com/office/drawing/2014/main" id="{772371CF-C5DE-401D-B06B-A1C006EC9854}"/>
              </a:ext>
            </a:extLst>
          </p:cNvPr>
          <p:cNvSpPr txBox="1"/>
          <p:nvPr/>
        </p:nvSpPr>
        <p:spPr>
          <a:xfrm>
            <a:off x="6428475" y="4371208"/>
            <a:ext cx="882104" cy="369332"/>
          </a:xfrm>
          <a:prstGeom prst="rect">
            <a:avLst/>
          </a:prstGeom>
          <a:noFill/>
        </p:spPr>
        <p:txBody>
          <a:bodyPr wrap="square" rtlCol="0">
            <a:spAutoFit/>
          </a:bodyPr>
          <a:lstStyle/>
          <a:p>
            <a:r>
              <a:rPr lang="en-AU" dirty="0"/>
              <a:t>40%</a:t>
            </a:r>
          </a:p>
        </p:txBody>
      </p:sp>
      <p:sp>
        <p:nvSpPr>
          <p:cNvPr id="35" name="TextBox 34">
            <a:extLst>
              <a:ext uri="{FF2B5EF4-FFF2-40B4-BE49-F238E27FC236}">
                <a16:creationId xmlns:a16="http://schemas.microsoft.com/office/drawing/2014/main" id="{75448AF0-B036-4790-AD91-B184D8A5E10F}"/>
              </a:ext>
            </a:extLst>
          </p:cNvPr>
          <p:cNvSpPr txBox="1"/>
          <p:nvPr/>
        </p:nvSpPr>
        <p:spPr>
          <a:xfrm>
            <a:off x="6428475" y="3687329"/>
            <a:ext cx="882104" cy="369332"/>
          </a:xfrm>
          <a:prstGeom prst="rect">
            <a:avLst/>
          </a:prstGeom>
          <a:noFill/>
        </p:spPr>
        <p:txBody>
          <a:bodyPr wrap="square" rtlCol="0">
            <a:spAutoFit/>
          </a:bodyPr>
          <a:lstStyle/>
          <a:p>
            <a:r>
              <a:rPr lang="en-AU" dirty="0"/>
              <a:t>90%</a:t>
            </a:r>
          </a:p>
        </p:txBody>
      </p:sp>
      <p:sp>
        <p:nvSpPr>
          <p:cNvPr id="36" name="TextBox 35">
            <a:extLst>
              <a:ext uri="{FF2B5EF4-FFF2-40B4-BE49-F238E27FC236}">
                <a16:creationId xmlns:a16="http://schemas.microsoft.com/office/drawing/2014/main" id="{6A0360CE-48FA-4778-AFAA-4086D25A6453}"/>
              </a:ext>
            </a:extLst>
          </p:cNvPr>
          <p:cNvSpPr txBox="1"/>
          <p:nvPr/>
        </p:nvSpPr>
        <p:spPr>
          <a:xfrm>
            <a:off x="2197632" y="5692860"/>
            <a:ext cx="882104" cy="369332"/>
          </a:xfrm>
          <a:prstGeom prst="rect">
            <a:avLst/>
          </a:prstGeom>
          <a:noFill/>
        </p:spPr>
        <p:txBody>
          <a:bodyPr wrap="square" rtlCol="0">
            <a:spAutoFit/>
          </a:bodyPr>
          <a:lstStyle/>
          <a:p>
            <a:r>
              <a:rPr lang="en-AU" dirty="0"/>
              <a:t>Social</a:t>
            </a:r>
          </a:p>
        </p:txBody>
      </p:sp>
      <p:sp>
        <p:nvSpPr>
          <p:cNvPr id="37" name="TextBox 36">
            <a:extLst>
              <a:ext uri="{FF2B5EF4-FFF2-40B4-BE49-F238E27FC236}">
                <a16:creationId xmlns:a16="http://schemas.microsoft.com/office/drawing/2014/main" id="{341E2099-E29D-43F5-AE14-CF8FCA1B01AA}"/>
              </a:ext>
            </a:extLst>
          </p:cNvPr>
          <p:cNvSpPr txBox="1"/>
          <p:nvPr/>
        </p:nvSpPr>
        <p:spPr>
          <a:xfrm>
            <a:off x="2166897" y="5032034"/>
            <a:ext cx="1186402" cy="369332"/>
          </a:xfrm>
          <a:prstGeom prst="rect">
            <a:avLst/>
          </a:prstGeom>
          <a:noFill/>
        </p:spPr>
        <p:txBody>
          <a:bodyPr wrap="square" rtlCol="0">
            <a:spAutoFit/>
          </a:bodyPr>
          <a:lstStyle/>
          <a:p>
            <a:r>
              <a:rPr lang="en-AU" dirty="0"/>
              <a:t>Hygiene</a:t>
            </a:r>
          </a:p>
        </p:txBody>
      </p:sp>
      <p:sp>
        <p:nvSpPr>
          <p:cNvPr id="38" name="TextBox 37">
            <a:extLst>
              <a:ext uri="{FF2B5EF4-FFF2-40B4-BE49-F238E27FC236}">
                <a16:creationId xmlns:a16="http://schemas.microsoft.com/office/drawing/2014/main" id="{C6025D8D-8752-46D7-9B92-5647A84E44F1}"/>
              </a:ext>
            </a:extLst>
          </p:cNvPr>
          <p:cNvSpPr txBox="1"/>
          <p:nvPr/>
        </p:nvSpPr>
        <p:spPr>
          <a:xfrm>
            <a:off x="2166897" y="4371208"/>
            <a:ext cx="882104" cy="369332"/>
          </a:xfrm>
          <a:prstGeom prst="rect">
            <a:avLst/>
          </a:prstGeom>
          <a:noFill/>
        </p:spPr>
        <p:txBody>
          <a:bodyPr wrap="square" rtlCol="0">
            <a:spAutoFit/>
          </a:bodyPr>
          <a:lstStyle/>
          <a:p>
            <a:r>
              <a:rPr lang="en-AU" dirty="0"/>
              <a:t>Energy</a:t>
            </a:r>
          </a:p>
        </p:txBody>
      </p:sp>
      <p:sp>
        <p:nvSpPr>
          <p:cNvPr id="39" name="TextBox 38">
            <a:extLst>
              <a:ext uri="{FF2B5EF4-FFF2-40B4-BE49-F238E27FC236}">
                <a16:creationId xmlns:a16="http://schemas.microsoft.com/office/drawing/2014/main" id="{BF679B29-27AC-4CDC-B8FF-A760F9F2E098}"/>
              </a:ext>
            </a:extLst>
          </p:cNvPr>
          <p:cNvSpPr txBox="1"/>
          <p:nvPr/>
        </p:nvSpPr>
        <p:spPr>
          <a:xfrm>
            <a:off x="2166897" y="3687329"/>
            <a:ext cx="882104" cy="369332"/>
          </a:xfrm>
          <a:prstGeom prst="rect">
            <a:avLst/>
          </a:prstGeom>
          <a:noFill/>
        </p:spPr>
        <p:txBody>
          <a:bodyPr wrap="square" rtlCol="0">
            <a:spAutoFit/>
          </a:bodyPr>
          <a:lstStyle/>
          <a:p>
            <a:r>
              <a:rPr lang="en-AU" dirty="0"/>
              <a:t>Hunger</a:t>
            </a:r>
          </a:p>
        </p:txBody>
      </p:sp>
      <p:sp>
        <p:nvSpPr>
          <p:cNvPr id="40" name="Freeform: Shape 39">
            <a:extLst>
              <a:ext uri="{FF2B5EF4-FFF2-40B4-BE49-F238E27FC236}">
                <a16:creationId xmlns:a16="http://schemas.microsoft.com/office/drawing/2014/main" id="{C95EC5C9-DC1F-4A3B-8EDA-C06AA1782B39}"/>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41" name="Freeform: Shape 40">
            <a:extLst>
              <a:ext uri="{FF2B5EF4-FFF2-40B4-BE49-F238E27FC236}">
                <a16:creationId xmlns:a16="http://schemas.microsoft.com/office/drawing/2014/main" id="{ACD04806-E15C-4F9C-B716-39CB2746C3DA}"/>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42" name="Freeform: Shape 41">
            <a:extLst>
              <a:ext uri="{FF2B5EF4-FFF2-40B4-BE49-F238E27FC236}">
                <a16:creationId xmlns:a16="http://schemas.microsoft.com/office/drawing/2014/main" id="{5A83A33E-5B6A-4E0A-8038-309C1B7B9565}"/>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43" name="Freeform: Shape 42">
            <a:extLst>
              <a:ext uri="{FF2B5EF4-FFF2-40B4-BE49-F238E27FC236}">
                <a16:creationId xmlns:a16="http://schemas.microsoft.com/office/drawing/2014/main" id="{DDBCFAC8-FB91-4835-AD91-AC55672C2024}"/>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44" name="Freeform: Shape 43">
            <a:extLst>
              <a:ext uri="{FF2B5EF4-FFF2-40B4-BE49-F238E27FC236}">
                <a16:creationId xmlns:a16="http://schemas.microsoft.com/office/drawing/2014/main" id="{F8B7DBBC-6A96-4438-9028-7B74DAE879D8}"/>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45" name="TextBox 44">
            <a:extLst>
              <a:ext uri="{FF2B5EF4-FFF2-40B4-BE49-F238E27FC236}">
                <a16:creationId xmlns:a16="http://schemas.microsoft.com/office/drawing/2014/main" id="{3181A3C9-7A0E-4A04-BB0F-4A0103D2009E}"/>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46" name="TextBox 45">
            <a:extLst>
              <a:ext uri="{FF2B5EF4-FFF2-40B4-BE49-F238E27FC236}">
                <a16:creationId xmlns:a16="http://schemas.microsoft.com/office/drawing/2014/main" id="{2D084362-91ED-4DC3-9515-A3E80F1EDBC7}"/>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47" name="TextBox 46">
            <a:extLst>
              <a:ext uri="{FF2B5EF4-FFF2-40B4-BE49-F238E27FC236}">
                <a16:creationId xmlns:a16="http://schemas.microsoft.com/office/drawing/2014/main" id="{64A92F41-734B-429E-BBE5-D3A8107083AA}"/>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48" name="TextBox 47">
            <a:extLst>
              <a:ext uri="{FF2B5EF4-FFF2-40B4-BE49-F238E27FC236}">
                <a16:creationId xmlns:a16="http://schemas.microsoft.com/office/drawing/2014/main" id="{D89A8664-A80E-4613-8BF7-EB7E58E9F116}"/>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49" name="TextBox 48">
            <a:extLst>
              <a:ext uri="{FF2B5EF4-FFF2-40B4-BE49-F238E27FC236}">
                <a16:creationId xmlns:a16="http://schemas.microsoft.com/office/drawing/2014/main" id="{D0367DA0-5A79-4882-A8BE-BC22FF436E51}"/>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50" name="TextBox 49">
            <a:extLst>
              <a:ext uri="{FF2B5EF4-FFF2-40B4-BE49-F238E27FC236}">
                <a16:creationId xmlns:a16="http://schemas.microsoft.com/office/drawing/2014/main" id="{C6ECA737-803D-495B-9A5D-1B9D1C1C080A}"/>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51" name="TextBox 50">
            <a:extLst>
              <a:ext uri="{FF2B5EF4-FFF2-40B4-BE49-F238E27FC236}">
                <a16:creationId xmlns:a16="http://schemas.microsoft.com/office/drawing/2014/main" id="{E5BB4CBE-693A-41C1-B4D1-DCC806BD53E6}"/>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spTree>
    <p:extLst>
      <p:ext uri="{BB962C8B-B14F-4D97-AF65-F5344CB8AC3E}">
        <p14:creationId xmlns:p14="http://schemas.microsoft.com/office/powerpoint/2010/main" val="99966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sp>
        <p:nvSpPr>
          <p:cNvPr id="40" name="Freeform: Shape 39">
            <a:extLst>
              <a:ext uri="{FF2B5EF4-FFF2-40B4-BE49-F238E27FC236}">
                <a16:creationId xmlns:a16="http://schemas.microsoft.com/office/drawing/2014/main" id="{C95EC5C9-DC1F-4A3B-8EDA-C06AA1782B39}"/>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41" name="Freeform: Shape 40">
            <a:extLst>
              <a:ext uri="{FF2B5EF4-FFF2-40B4-BE49-F238E27FC236}">
                <a16:creationId xmlns:a16="http://schemas.microsoft.com/office/drawing/2014/main" id="{ACD04806-E15C-4F9C-B716-39CB2746C3DA}"/>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42" name="Freeform: Shape 41">
            <a:extLst>
              <a:ext uri="{FF2B5EF4-FFF2-40B4-BE49-F238E27FC236}">
                <a16:creationId xmlns:a16="http://schemas.microsoft.com/office/drawing/2014/main" id="{5A83A33E-5B6A-4E0A-8038-309C1B7B9565}"/>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43" name="Freeform: Shape 42">
            <a:extLst>
              <a:ext uri="{FF2B5EF4-FFF2-40B4-BE49-F238E27FC236}">
                <a16:creationId xmlns:a16="http://schemas.microsoft.com/office/drawing/2014/main" id="{DDBCFAC8-FB91-4835-AD91-AC55672C2024}"/>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44" name="Freeform: Shape 43">
            <a:extLst>
              <a:ext uri="{FF2B5EF4-FFF2-40B4-BE49-F238E27FC236}">
                <a16:creationId xmlns:a16="http://schemas.microsoft.com/office/drawing/2014/main" id="{F8B7DBBC-6A96-4438-9028-7B74DAE879D8}"/>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45" name="TextBox 44">
            <a:extLst>
              <a:ext uri="{FF2B5EF4-FFF2-40B4-BE49-F238E27FC236}">
                <a16:creationId xmlns:a16="http://schemas.microsoft.com/office/drawing/2014/main" id="{3181A3C9-7A0E-4A04-BB0F-4A0103D2009E}"/>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46" name="TextBox 45">
            <a:extLst>
              <a:ext uri="{FF2B5EF4-FFF2-40B4-BE49-F238E27FC236}">
                <a16:creationId xmlns:a16="http://schemas.microsoft.com/office/drawing/2014/main" id="{2D084362-91ED-4DC3-9515-A3E80F1EDBC7}"/>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47" name="TextBox 46">
            <a:extLst>
              <a:ext uri="{FF2B5EF4-FFF2-40B4-BE49-F238E27FC236}">
                <a16:creationId xmlns:a16="http://schemas.microsoft.com/office/drawing/2014/main" id="{64A92F41-734B-429E-BBE5-D3A8107083AA}"/>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48" name="TextBox 47">
            <a:extLst>
              <a:ext uri="{FF2B5EF4-FFF2-40B4-BE49-F238E27FC236}">
                <a16:creationId xmlns:a16="http://schemas.microsoft.com/office/drawing/2014/main" id="{D89A8664-A80E-4613-8BF7-EB7E58E9F116}"/>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49" name="TextBox 48">
            <a:extLst>
              <a:ext uri="{FF2B5EF4-FFF2-40B4-BE49-F238E27FC236}">
                <a16:creationId xmlns:a16="http://schemas.microsoft.com/office/drawing/2014/main" id="{D0367DA0-5A79-4882-A8BE-BC22FF436E51}"/>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50" name="TextBox 49">
            <a:extLst>
              <a:ext uri="{FF2B5EF4-FFF2-40B4-BE49-F238E27FC236}">
                <a16:creationId xmlns:a16="http://schemas.microsoft.com/office/drawing/2014/main" id="{C6ECA737-803D-495B-9A5D-1B9D1C1C080A}"/>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51" name="TextBox 50">
            <a:extLst>
              <a:ext uri="{FF2B5EF4-FFF2-40B4-BE49-F238E27FC236}">
                <a16:creationId xmlns:a16="http://schemas.microsoft.com/office/drawing/2014/main" id="{E5BB4CBE-693A-41C1-B4D1-DCC806BD53E6}"/>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sp>
        <p:nvSpPr>
          <p:cNvPr id="2" name="TextBox 1">
            <a:extLst>
              <a:ext uri="{FF2B5EF4-FFF2-40B4-BE49-F238E27FC236}">
                <a16:creationId xmlns:a16="http://schemas.microsoft.com/office/drawing/2014/main" id="{19BF1D3E-717C-499C-8255-341DDBA4DC3E}"/>
              </a:ext>
            </a:extLst>
          </p:cNvPr>
          <p:cNvSpPr txBox="1"/>
          <p:nvPr/>
        </p:nvSpPr>
        <p:spPr>
          <a:xfrm>
            <a:off x="4384575" y="3603812"/>
            <a:ext cx="1800493" cy="369332"/>
          </a:xfrm>
          <a:prstGeom prst="rect">
            <a:avLst/>
          </a:prstGeom>
          <a:noFill/>
        </p:spPr>
        <p:txBody>
          <a:bodyPr wrap="none" rtlCol="0">
            <a:spAutoFit/>
          </a:bodyPr>
          <a:lstStyle/>
          <a:p>
            <a:r>
              <a:rPr lang="ja-JP" altLang="en-US" dirty="0"/>
              <a:t>みずをくどさい</a:t>
            </a:r>
            <a:endParaRPr lang="en-AU" dirty="0"/>
          </a:p>
        </p:txBody>
      </p:sp>
      <p:sp>
        <p:nvSpPr>
          <p:cNvPr id="5" name="TextBox 4">
            <a:extLst>
              <a:ext uri="{FF2B5EF4-FFF2-40B4-BE49-F238E27FC236}">
                <a16:creationId xmlns:a16="http://schemas.microsoft.com/office/drawing/2014/main" id="{FDB1E2E2-807F-4D85-B2FC-53D9926295D6}"/>
              </a:ext>
            </a:extLst>
          </p:cNvPr>
          <p:cNvSpPr txBox="1"/>
          <p:nvPr/>
        </p:nvSpPr>
        <p:spPr>
          <a:xfrm>
            <a:off x="823091" y="3526971"/>
            <a:ext cx="1448345" cy="369332"/>
          </a:xfrm>
          <a:prstGeom prst="rect">
            <a:avLst/>
          </a:prstGeom>
          <a:noFill/>
        </p:spPr>
        <p:txBody>
          <a:bodyPr wrap="none" rtlCol="0">
            <a:spAutoFit/>
          </a:bodyPr>
          <a:lstStyle/>
          <a:p>
            <a:r>
              <a:rPr lang="en-AU" dirty="0"/>
              <a:t>Antagonistic?</a:t>
            </a:r>
          </a:p>
        </p:txBody>
      </p:sp>
      <p:sp>
        <p:nvSpPr>
          <p:cNvPr id="6" name="TextBox 5">
            <a:extLst>
              <a:ext uri="{FF2B5EF4-FFF2-40B4-BE49-F238E27FC236}">
                <a16:creationId xmlns:a16="http://schemas.microsoft.com/office/drawing/2014/main" id="{24C971BB-1066-41E1-9FBB-55FBEED774F1}"/>
              </a:ext>
            </a:extLst>
          </p:cNvPr>
          <p:cNvSpPr txBox="1"/>
          <p:nvPr/>
        </p:nvSpPr>
        <p:spPr>
          <a:xfrm>
            <a:off x="3142770" y="4456739"/>
            <a:ext cx="1329210" cy="369332"/>
          </a:xfrm>
          <a:prstGeom prst="rect">
            <a:avLst/>
          </a:prstGeom>
          <a:noFill/>
        </p:spPr>
        <p:txBody>
          <a:bodyPr wrap="none" rtlCol="0">
            <a:spAutoFit/>
          </a:bodyPr>
          <a:lstStyle/>
          <a:p>
            <a:r>
              <a:rPr lang="en-AU" b="1" dirty="0"/>
              <a:t>Speak only?</a:t>
            </a:r>
          </a:p>
        </p:txBody>
      </p:sp>
    </p:spTree>
    <p:extLst>
      <p:ext uri="{BB962C8B-B14F-4D97-AF65-F5344CB8AC3E}">
        <p14:creationId xmlns:p14="http://schemas.microsoft.com/office/powerpoint/2010/main" val="118956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graphicFrame>
        <p:nvGraphicFramePr>
          <p:cNvPr id="10" name="Table 9">
            <a:extLst>
              <a:ext uri="{FF2B5EF4-FFF2-40B4-BE49-F238E27FC236}">
                <a16:creationId xmlns:a16="http://schemas.microsoft.com/office/drawing/2014/main" id="{4DC1BBAB-C0A3-49F4-BF54-5EED9702F73F}"/>
              </a:ext>
            </a:extLst>
          </p:cNvPr>
          <p:cNvGraphicFramePr>
            <a:graphicFrameLocks noGrp="1"/>
          </p:cNvGraphicFramePr>
          <p:nvPr>
            <p:extLst>
              <p:ext uri="{D42A27DB-BD31-4B8C-83A1-F6EECF244321}">
                <p14:modId xmlns:p14="http://schemas.microsoft.com/office/powerpoint/2010/main" val="3414420023"/>
              </p:ext>
            </p:extLst>
          </p:nvPr>
        </p:nvGraphicFramePr>
        <p:xfrm>
          <a:off x="1670922" y="375485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033154"/>
                    </a:ext>
                  </a:extLst>
                </a:gridCol>
                <a:gridCol w="2709333">
                  <a:extLst>
                    <a:ext uri="{9D8B030D-6E8A-4147-A177-3AD203B41FA5}">
                      <a16:colId xmlns:a16="http://schemas.microsoft.com/office/drawing/2014/main" val="2193691802"/>
                    </a:ext>
                  </a:extLst>
                </a:gridCol>
                <a:gridCol w="2709333">
                  <a:extLst>
                    <a:ext uri="{9D8B030D-6E8A-4147-A177-3AD203B41FA5}">
                      <a16:colId xmlns:a16="http://schemas.microsoft.com/office/drawing/2014/main" val="2745022255"/>
                    </a:ext>
                  </a:extLst>
                </a:gridCol>
              </a:tblGrid>
              <a:tr h="370840">
                <a:tc>
                  <a:txBody>
                    <a:bodyPr/>
                    <a:lstStyle/>
                    <a:p>
                      <a:r>
                        <a:rPr lang="en-AU" dirty="0"/>
                        <a:t>Difficulty</a:t>
                      </a:r>
                    </a:p>
                  </a:txBody>
                  <a:tcPr/>
                </a:tc>
                <a:tc>
                  <a:txBody>
                    <a:bodyPr/>
                    <a:lstStyle/>
                    <a:p>
                      <a:r>
                        <a:rPr lang="en-AU" dirty="0"/>
                        <a:t>Complete</a:t>
                      </a:r>
                    </a:p>
                  </a:txBody>
                  <a:tcPr/>
                </a:tc>
                <a:tc>
                  <a:txBody>
                    <a:bodyPr/>
                    <a:lstStyle/>
                    <a:p>
                      <a:r>
                        <a:rPr lang="en-AU" dirty="0"/>
                        <a:t>Earned</a:t>
                      </a:r>
                    </a:p>
                  </a:txBody>
                  <a:tcPr/>
                </a:tc>
                <a:extLst>
                  <a:ext uri="{0D108BD9-81ED-4DB2-BD59-A6C34878D82A}">
                    <a16:rowId xmlns:a16="http://schemas.microsoft.com/office/drawing/2014/main" val="2616674554"/>
                  </a:ext>
                </a:extLst>
              </a:tr>
              <a:tr h="370840">
                <a:tc>
                  <a:txBody>
                    <a:bodyPr/>
                    <a:lstStyle/>
                    <a:p>
                      <a:r>
                        <a:rPr lang="en-AU" dirty="0"/>
                        <a:t>Easy</a:t>
                      </a:r>
                    </a:p>
                  </a:txBody>
                  <a:tcPr/>
                </a:tc>
                <a:tc>
                  <a:txBody>
                    <a:bodyPr/>
                    <a:lstStyle/>
                    <a:p>
                      <a:r>
                        <a:rPr lang="en-AU" dirty="0"/>
                        <a:t>3</a:t>
                      </a:r>
                    </a:p>
                  </a:txBody>
                  <a:tcPr/>
                </a:tc>
                <a:tc>
                  <a:txBody>
                    <a:bodyPr/>
                    <a:lstStyle/>
                    <a:p>
                      <a:r>
                        <a:rPr lang="en-AU" dirty="0"/>
                        <a:t>90</a:t>
                      </a:r>
                    </a:p>
                  </a:txBody>
                  <a:tcPr/>
                </a:tc>
                <a:extLst>
                  <a:ext uri="{0D108BD9-81ED-4DB2-BD59-A6C34878D82A}">
                    <a16:rowId xmlns:a16="http://schemas.microsoft.com/office/drawing/2014/main" val="665143127"/>
                  </a:ext>
                </a:extLst>
              </a:tr>
              <a:tr h="370840">
                <a:tc>
                  <a:txBody>
                    <a:bodyPr/>
                    <a:lstStyle/>
                    <a:p>
                      <a:r>
                        <a:rPr lang="en-AU" dirty="0"/>
                        <a:t>Medium</a:t>
                      </a:r>
                    </a:p>
                  </a:txBody>
                  <a:tcPr/>
                </a:tc>
                <a:tc>
                  <a:txBody>
                    <a:bodyPr/>
                    <a:lstStyle/>
                    <a:p>
                      <a:r>
                        <a:rPr lang="en-AU" dirty="0"/>
                        <a:t>5</a:t>
                      </a:r>
                    </a:p>
                  </a:txBody>
                  <a:tcPr/>
                </a:tc>
                <a:tc>
                  <a:txBody>
                    <a:bodyPr/>
                    <a:lstStyle/>
                    <a:p>
                      <a:r>
                        <a:rPr lang="en-AU" dirty="0"/>
                        <a:t>200</a:t>
                      </a:r>
                    </a:p>
                  </a:txBody>
                  <a:tcPr/>
                </a:tc>
                <a:extLst>
                  <a:ext uri="{0D108BD9-81ED-4DB2-BD59-A6C34878D82A}">
                    <a16:rowId xmlns:a16="http://schemas.microsoft.com/office/drawing/2014/main" val="3688526617"/>
                  </a:ext>
                </a:extLst>
              </a:tr>
              <a:tr h="370840">
                <a:tc>
                  <a:txBody>
                    <a:bodyPr/>
                    <a:lstStyle/>
                    <a:p>
                      <a:r>
                        <a:rPr lang="en-AU" dirty="0"/>
                        <a:t>Hard</a:t>
                      </a:r>
                    </a:p>
                  </a:txBody>
                  <a:tcPr/>
                </a:tc>
                <a:tc>
                  <a:txBody>
                    <a:bodyPr/>
                    <a:lstStyle/>
                    <a:p>
                      <a:r>
                        <a:rPr lang="en-AU" dirty="0"/>
                        <a:t>2</a:t>
                      </a:r>
                    </a:p>
                  </a:txBody>
                  <a:tcPr/>
                </a:tc>
                <a:tc>
                  <a:txBody>
                    <a:bodyPr/>
                    <a:lstStyle/>
                    <a:p>
                      <a:r>
                        <a:rPr lang="en-AU" dirty="0"/>
                        <a:t>400</a:t>
                      </a:r>
                    </a:p>
                  </a:txBody>
                  <a:tcPr/>
                </a:tc>
                <a:extLst>
                  <a:ext uri="{0D108BD9-81ED-4DB2-BD59-A6C34878D82A}">
                    <a16:rowId xmlns:a16="http://schemas.microsoft.com/office/drawing/2014/main" val="3095726625"/>
                  </a:ext>
                </a:extLst>
              </a:tr>
              <a:tr h="370840">
                <a:tc>
                  <a:txBody>
                    <a:bodyPr/>
                    <a:lstStyle/>
                    <a:p>
                      <a:r>
                        <a:rPr lang="en-AU" b="1" dirty="0"/>
                        <a:t>Total</a:t>
                      </a:r>
                    </a:p>
                  </a:txBody>
                  <a:tcPr/>
                </a:tc>
                <a:tc>
                  <a:txBody>
                    <a:bodyPr/>
                    <a:lstStyle/>
                    <a:p>
                      <a:endParaRPr lang="en-AU" dirty="0"/>
                    </a:p>
                  </a:txBody>
                  <a:tcPr/>
                </a:tc>
                <a:tc>
                  <a:txBody>
                    <a:bodyPr/>
                    <a:lstStyle/>
                    <a:p>
                      <a:r>
                        <a:rPr lang="en-AU" dirty="0"/>
                        <a:t>690 yen</a:t>
                      </a:r>
                    </a:p>
                  </a:txBody>
                  <a:tcPr/>
                </a:tc>
                <a:extLst>
                  <a:ext uri="{0D108BD9-81ED-4DB2-BD59-A6C34878D82A}">
                    <a16:rowId xmlns:a16="http://schemas.microsoft.com/office/drawing/2014/main" val="2160196432"/>
                  </a:ext>
                </a:extLst>
              </a:tr>
            </a:tbl>
          </a:graphicData>
        </a:graphic>
      </p:graphicFrame>
      <p:sp>
        <p:nvSpPr>
          <p:cNvPr id="40" name="Freeform: Shape 39">
            <a:extLst>
              <a:ext uri="{FF2B5EF4-FFF2-40B4-BE49-F238E27FC236}">
                <a16:creationId xmlns:a16="http://schemas.microsoft.com/office/drawing/2014/main" id="{FD43190B-03AE-46BE-8FD7-6089DA2A75E8}"/>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41" name="Freeform: Shape 40">
            <a:extLst>
              <a:ext uri="{FF2B5EF4-FFF2-40B4-BE49-F238E27FC236}">
                <a16:creationId xmlns:a16="http://schemas.microsoft.com/office/drawing/2014/main" id="{725FE4AB-DC58-4395-9DD1-6B54219ECBF9}"/>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42" name="Freeform: Shape 41">
            <a:extLst>
              <a:ext uri="{FF2B5EF4-FFF2-40B4-BE49-F238E27FC236}">
                <a16:creationId xmlns:a16="http://schemas.microsoft.com/office/drawing/2014/main" id="{A4453782-77F3-409E-B01D-558DDABFA39B}"/>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43" name="Freeform: Shape 42">
            <a:extLst>
              <a:ext uri="{FF2B5EF4-FFF2-40B4-BE49-F238E27FC236}">
                <a16:creationId xmlns:a16="http://schemas.microsoft.com/office/drawing/2014/main" id="{388144B0-F573-4994-9BA7-4E2A356F52BA}"/>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44" name="Freeform: Shape 43">
            <a:extLst>
              <a:ext uri="{FF2B5EF4-FFF2-40B4-BE49-F238E27FC236}">
                <a16:creationId xmlns:a16="http://schemas.microsoft.com/office/drawing/2014/main" id="{85C3E8DF-3A36-45E8-8584-800F43DAEF80}"/>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45" name="TextBox 44">
            <a:extLst>
              <a:ext uri="{FF2B5EF4-FFF2-40B4-BE49-F238E27FC236}">
                <a16:creationId xmlns:a16="http://schemas.microsoft.com/office/drawing/2014/main" id="{D095C7DC-237A-4DBE-A69D-7B2874AD021A}"/>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46" name="TextBox 45">
            <a:extLst>
              <a:ext uri="{FF2B5EF4-FFF2-40B4-BE49-F238E27FC236}">
                <a16:creationId xmlns:a16="http://schemas.microsoft.com/office/drawing/2014/main" id="{049F981F-78E4-4650-AE42-0C12B88094BC}"/>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47" name="TextBox 46">
            <a:extLst>
              <a:ext uri="{FF2B5EF4-FFF2-40B4-BE49-F238E27FC236}">
                <a16:creationId xmlns:a16="http://schemas.microsoft.com/office/drawing/2014/main" id="{A38BA605-5503-4C53-BAFB-26834A10E514}"/>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48" name="TextBox 47">
            <a:extLst>
              <a:ext uri="{FF2B5EF4-FFF2-40B4-BE49-F238E27FC236}">
                <a16:creationId xmlns:a16="http://schemas.microsoft.com/office/drawing/2014/main" id="{BB8B8BE0-1CDF-4516-9C81-1A459BC3BFD4}"/>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49" name="TextBox 48">
            <a:extLst>
              <a:ext uri="{FF2B5EF4-FFF2-40B4-BE49-F238E27FC236}">
                <a16:creationId xmlns:a16="http://schemas.microsoft.com/office/drawing/2014/main" id="{77E8ECCE-1DC4-4911-B2C6-D907F10DF581}"/>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50" name="TextBox 49">
            <a:extLst>
              <a:ext uri="{FF2B5EF4-FFF2-40B4-BE49-F238E27FC236}">
                <a16:creationId xmlns:a16="http://schemas.microsoft.com/office/drawing/2014/main" id="{43DCB266-63EE-4032-8D16-E04158FDA872}"/>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51" name="TextBox 50">
            <a:extLst>
              <a:ext uri="{FF2B5EF4-FFF2-40B4-BE49-F238E27FC236}">
                <a16:creationId xmlns:a16="http://schemas.microsoft.com/office/drawing/2014/main" id="{97CEB9E2-075E-4E4C-AD33-3947C64D2289}"/>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spTree>
    <p:extLst>
      <p:ext uri="{BB962C8B-B14F-4D97-AF65-F5344CB8AC3E}">
        <p14:creationId xmlns:p14="http://schemas.microsoft.com/office/powerpoint/2010/main" val="3032962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sp>
        <p:nvSpPr>
          <p:cNvPr id="40" name="Freeform: Shape 39">
            <a:extLst>
              <a:ext uri="{FF2B5EF4-FFF2-40B4-BE49-F238E27FC236}">
                <a16:creationId xmlns:a16="http://schemas.microsoft.com/office/drawing/2014/main" id="{FD43190B-03AE-46BE-8FD7-6089DA2A75E8}"/>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41" name="Freeform: Shape 40">
            <a:extLst>
              <a:ext uri="{FF2B5EF4-FFF2-40B4-BE49-F238E27FC236}">
                <a16:creationId xmlns:a16="http://schemas.microsoft.com/office/drawing/2014/main" id="{725FE4AB-DC58-4395-9DD1-6B54219ECBF9}"/>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42" name="Freeform: Shape 41">
            <a:extLst>
              <a:ext uri="{FF2B5EF4-FFF2-40B4-BE49-F238E27FC236}">
                <a16:creationId xmlns:a16="http://schemas.microsoft.com/office/drawing/2014/main" id="{A4453782-77F3-409E-B01D-558DDABFA39B}"/>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43" name="Freeform: Shape 42">
            <a:extLst>
              <a:ext uri="{FF2B5EF4-FFF2-40B4-BE49-F238E27FC236}">
                <a16:creationId xmlns:a16="http://schemas.microsoft.com/office/drawing/2014/main" id="{388144B0-F573-4994-9BA7-4E2A356F52BA}"/>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44" name="Freeform: Shape 43">
            <a:extLst>
              <a:ext uri="{FF2B5EF4-FFF2-40B4-BE49-F238E27FC236}">
                <a16:creationId xmlns:a16="http://schemas.microsoft.com/office/drawing/2014/main" id="{85C3E8DF-3A36-45E8-8584-800F43DAEF80}"/>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45" name="TextBox 44">
            <a:extLst>
              <a:ext uri="{FF2B5EF4-FFF2-40B4-BE49-F238E27FC236}">
                <a16:creationId xmlns:a16="http://schemas.microsoft.com/office/drawing/2014/main" id="{D095C7DC-237A-4DBE-A69D-7B2874AD021A}"/>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46" name="TextBox 45">
            <a:extLst>
              <a:ext uri="{FF2B5EF4-FFF2-40B4-BE49-F238E27FC236}">
                <a16:creationId xmlns:a16="http://schemas.microsoft.com/office/drawing/2014/main" id="{049F981F-78E4-4650-AE42-0C12B88094BC}"/>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47" name="TextBox 46">
            <a:extLst>
              <a:ext uri="{FF2B5EF4-FFF2-40B4-BE49-F238E27FC236}">
                <a16:creationId xmlns:a16="http://schemas.microsoft.com/office/drawing/2014/main" id="{A38BA605-5503-4C53-BAFB-26834A10E514}"/>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48" name="TextBox 47">
            <a:extLst>
              <a:ext uri="{FF2B5EF4-FFF2-40B4-BE49-F238E27FC236}">
                <a16:creationId xmlns:a16="http://schemas.microsoft.com/office/drawing/2014/main" id="{BB8B8BE0-1CDF-4516-9C81-1A459BC3BFD4}"/>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49" name="TextBox 48">
            <a:extLst>
              <a:ext uri="{FF2B5EF4-FFF2-40B4-BE49-F238E27FC236}">
                <a16:creationId xmlns:a16="http://schemas.microsoft.com/office/drawing/2014/main" id="{77E8ECCE-1DC4-4911-B2C6-D907F10DF581}"/>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50" name="TextBox 49">
            <a:extLst>
              <a:ext uri="{FF2B5EF4-FFF2-40B4-BE49-F238E27FC236}">
                <a16:creationId xmlns:a16="http://schemas.microsoft.com/office/drawing/2014/main" id="{43DCB266-63EE-4032-8D16-E04158FDA872}"/>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51" name="TextBox 50">
            <a:extLst>
              <a:ext uri="{FF2B5EF4-FFF2-40B4-BE49-F238E27FC236}">
                <a16:creationId xmlns:a16="http://schemas.microsoft.com/office/drawing/2014/main" id="{97CEB9E2-075E-4E4C-AD33-3947C64D2289}"/>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graphicFrame>
        <p:nvGraphicFramePr>
          <p:cNvPr id="3" name="Table 2">
            <a:extLst>
              <a:ext uri="{FF2B5EF4-FFF2-40B4-BE49-F238E27FC236}">
                <a16:creationId xmlns:a16="http://schemas.microsoft.com/office/drawing/2014/main" id="{20A914E7-FE8D-4AA0-97C2-9A76E6F8220E}"/>
              </a:ext>
            </a:extLst>
          </p:cNvPr>
          <p:cNvGraphicFramePr>
            <a:graphicFrameLocks noGrp="1"/>
          </p:cNvGraphicFramePr>
          <p:nvPr>
            <p:extLst>
              <p:ext uri="{D42A27DB-BD31-4B8C-83A1-F6EECF244321}">
                <p14:modId xmlns:p14="http://schemas.microsoft.com/office/powerpoint/2010/main" val="4092096702"/>
              </p:ext>
            </p:extLst>
          </p:nvPr>
        </p:nvGraphicFramePr>
        <p:xfrm>
          <a:off x="628167" y="3565392"/>
          <a:ext cx="10529051" cy="2304000"/>
        </p:xfrm>
        <a:graphic>
          <a:graphicData uri="http://schemas.openxmlformats.org/drawingml/2006/table">
            <a:tbl>
              <a:tblPr/>
              <a:tblGrid>
                <a:gridCol w="1338439">
                  <a:extLst>
                    <a:ext uri="{9D8B030D-6E8A-4147-A177-3AD203B41FA5}">
                      <a16:colId xmlns:a16="http://schemas.microsoft.com/office/drawing/2014/main" val="1419651322"/>
                    </a:ext>
                  </a:extLst>
                </a:gridCol>
                <a:gridCol w="3640553">
                  <a:extLst>
                    <a:ext uri="{9D8B030D-6E8A-4147-A177-3AD203B41FA5}">
                      <a16:colId xmlns:a16="http://schemas.microsoft.com/office/drawing/2014/main" val="2549017915"/>
                    </a:ext>
                  </a:extLst>
                </a:gridCol>
                <a:gridCol w="2534111">
                  <a:extLst>
                    <a:ext uri="{9D8B030D-6E8A-4147-A177-3AD203B41FA5}">
                      <a16:colId xmlns:a16="http://schemas.microsoft.com/office/drawing/2014/main" val="1664427772"/>
                    </a:ext>
                  </a:extLst>
                </a:gridCol>
                <a:gridCol w="3015948">
                  <a:extLst>
                    <a:ext uri="{9D8B030D-6E8A-4147-A177-3AD203B41FA5}">
                      <a16:colId xmlns:a16="http://schemas.microsoft.com/office/drawing/2014/main" val="3299481949"/>
                    </a:ext>
                  </a:extLst>
                </a:gridCol>
              </a:tblGrid>
              <a:tr h="288000">
                <a:tc>
                  <a:txBody>
                    <a:bodyPr/>
                    <a:lstStyle/>
                    <a:p>
                      <a:pPr algn="l" fontAlgn="b"/>
                      <a:r>
                        <a:rPr lang="en-AU" sz="1100" b="1" i="0" u="none" strike="noStrike" dirty="0">
                          <a:solidFill>
                            <a:srgbClr val="000000"/>
                          </a:solidFill>
                          <a:effectLst/>
                          <a:latin typeface="Calibri" panose="020F0502020204030204" pitchFamily="34" charset="0"/>
                        </a:rPr>
                        <a:t>Type</a:t>
                      </a:r>
                    </a:p>
                  </a:txBody>
                  <a:tcPr marL="4763" marR="4763" marT="4763" marB="0" anchor="b">
                    <a:lnL>
                      <a:noFill/>
                    </a:lnL>
                    <a:lnR>
                      <a:noFill/>
                    </a:lnR>
                    <a:lnT>
                      <a:noFill/>
                    </a:lnT>
                    <a:lnB>
                      <a:noFill/>
                    </a:lnB>
                  </a:tcPr>
                </a:tc>
                <a:tc>
                  <a:txBody>
                    <a:bodyPr/>
                    <a:lstStyle/>
                    <a:p>
                      <a:pPr algn="l" fontAlgn="b"/>
                      <a:r>
                        <a:rPr lang="en-AU" sz="1100" b="1" i="0" u="none" strike="noStrike">
                          <a:solidFill>
                            <a:srgbClr val="000000"/>
                          </a:solidFill>
                          <a:effectLst/>
                          <a:latin typeface="Calibri" panose="020F0502020204030204" pitchFamily="34" charset="0"/>
                        </a:rPr>
                        <a:t>Task</a:t>
                      </a:r>
                    </a:p>
                  </a:txBody>
                  <a:tcPr marL="4763" marR="4763" marT="4763" marB="0" anchor="b">
                    <a:lnL>
                      <a:noFill/>
                    </a:lnL>
                    <a:lnR>
                      <a:noFill/>
                    </a:lnR>
                    <a:lnT>
                      <a:noFill/>
                    </a:lnT>
                    <a:lnB>
                      <a:noFill/>
                    </a:lnB>
                  </a:tcPr>
                </a:tc>
                <a:tc>
                  <a:txBody>
                    <a:bodyPr/>
                    <a:lstStyle/>
                    <a:p>
                      <a:pPr algn="l" fontAlgn="ctr"/>
                      <a:r>
                        <a:rPr lang="en-AU" sz="1100" b="1" i="0" u="none" strike="noStrike">
                          <a:solidFill>
                            <a:srgbClr val="000000"/>
                          </a:solidFill>
                          <a:effectLst/>
                          <a:latin typeface="Calibri" panose="020F0502020204030204" pitchFamily="34" charset="0"/>
                        </a:rPr>
                        <a:t>Easy</a:t>
                      </a:r>
                    </a:p>
                  </a:txBody>
                  <a:tcPr marL="4763" marR="4763" marT="4763" marB="0" anchor="ctr">
                    <a:lnL>
                      <a:noFill/>
                    </a:lnL>
                    <a:lnR>
                      <a:noFill/>
                    </a:lnR>
                    <a:lnT>
                      <a:noFill/>
                    </a:lnT>
                    <a:lnB>
                      <a:noFill/>
                    </a:lnB>
                  </a:tcPr>
                </a:tc>
                <a:tc>
                  <a:txBody>
                    <a:bodyPr/>
                    <a:lstStyle/>
                    <a:p>
                      <a:pPr algn="l" fontAlgn="ctr"/>
                      <a:r>
                        <a:rPr lang="en-AU" sz="1100" b="1" i="0" u="none" strike="noStrike" dirty="0">
                          <a:solidFill>
                            <a:srgbClr val="000000"/>
                          </a:solidFill>
                          <a:effectLst/>
                          <a:latin typeface="Calibri" panose="020F0502020204030204" pitchFamily="34" charset="0"/>
                        </a:rPr>
                        <a:t>Medium</a:t>
                      </a:r>
                    </a:p>
                  </a:txBody>
                  <a:tcPr marL="4763" marR="4763" marT="4763" marB="0" anchor="ctr">
                    <a:lnL>
                      <a:noFill/>
                    </a:lnL>
                    <a:lnR>
                      <a:noFill/>
                    </a:lnR>
                    <a:lnT>
                      <a:noFill/>
                    </a:lnT>
                    <a:lnB>
                      <a:noFill/>
                    </a:lnB>
                  </a:tcPr>
                </a:tc>
                <a:extLst>
                  <a:ext uri="{0D108BD9-81ED-4DB2-BD59-A6C34878D82A}">
                    <a16:rowId xmlns:a16="http://schemas.microsoft.com/office/drawing/2014/main" val="528774542"/>
                  </a:ext>
                </a:extLst>
              </a:tr>
              <a:tr h="288000">
                <a:tc>
                  <a:txBody>
                    <a:bodyPr/>
                    <a:lstStyle/>
                    <a:p>
                      <a:pPr algn="l" fontAlgn="b"/>
                      <a:r>
                        <a:rPr lang="en-AU" sz="1100" b="0" i="0" u="none" strike="noStrike" dirty="0">
                          <a:solidFill>
                            <a:srgbClr val="000000"/>
                          </a:solidFill>
                          <a:effectLst/>
                          <a:latin typeface="Calibri" panose="020F0502020204030204" pitchFamily="34" charset="0"/>
                        </a:rPr>
                        <a:t>Meeting</a:t>
                      </a:r>
                    </a:p>
                  </a:txBody>
                  <a:tcPr marL="4763" marR="4763" marT="4763"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panose="020F0502020204030204" pitchFamily="34" charset="0"/>
                        </a:rPr>
                        <a:t>Say hello (time matters, morning etc)</a:t>
                      </a:r>
                    </a:p>
                  </a:txBody>
                  <a:tcPr marL="4763" marR="4763" marT="4763" marB="0" anchor="b">
                    <a:lnL>
                      <a:noFill/>
                    </a:lnL>
                    <a:lnR>
                      <a:noFill/>
                    </a:lnR>
                    <a:lnT>
                      <a:noFill/>
                    </a:lnT>
                    <a:lnB>
                      <a:noFill/>
                    </a:lnB>
                  </a:tcPr>
                </a:tc>
                <a:tc>
                  <a:txBody>
                    <a:bodyPr/>
                    <a:lstStyle/>
                    <a:p>
                      <a:pPr algn="l" fontAlgn="ctr"/>
                      <a:r>
                        <a:rPr lang="en-AU" sz="1100" b="0" i="1" u="none" strike="noStrike">
                          <a:solidFill>
                            <a:srgbClr val="000000"/>
                          </a:solidFill>
                          <a:effectLst/>
                          <a:latin typeface="Calibri" panose="020F0502020204030204" pitchFamily="34" charset="0"/>
                        </a:rPr>
                        <a:t>Nice to meet you</a:t>
                      </a:r>
                    </a:p>
                  </a:txBody>
                  <a:tcPr marL="4763" marR="4763" marT="4763" marB="0" anchor="ctr">
                    <a:lnL>
                      <a:noFill/>
                    </a:lnL>
                    <a:lnR>
                      <a:noFill/>
                    </a:lnR>
                    <a:lnT>
                      <a:noFill/>
                    </a:lnT>
                    <a:lnB>
                      <a:noFill/>
                    </a:lnB>
                  </a:tcPr>
                </a:tc>
                <a:tc>
                  <a:txBody>
                    <a:bodyPr/>
                    <a:lstStyle/>
                    <a:p>
                      <a:pPr algn="l" fontAlgn="ctr"/>
                      <a:r>
                        <a:rPr lang="en-AU" sz="1100" b="0" i="1" u="none" strike="noStrike" dirty="0">
                          <a:solidFill>
                            <a:srgbClr val="000000"/>
                          </a:solidFill>
                          <a:effectLst/>
                          <a:latin typeface="Calibri" panose="020F0502020204030204" pitchFamily="34" charset="0"/>
                        </a:rPr>
                        <a:t>Good morning</a:t>
                      </a:r>
                    </a:p>
                  </a:txBody>
                  <a:tcPr marL="4763" marR="4763" marT="4763" marB="0" anchor="ctr">
                    <a:lnL>
                      <a:noFill/>
                    </a:lnL>
                    <a:lnR>
                      <a:noFill/>
                    </a:lnR>
                    <a:lnT>
                      <a:noFill/>
                    </a:lnT>
                    <a:lnB>
                      <a:noFill/>
                    </a:lnB>
                  </a:tcPr>
                </a:tc>
                <a:extLst>
                  <a:ext uri="{0D108BD9-81ED-4DB2-BD59-A6C34878D82A}">
                    <a16:rowId xmlns:a16="http://schemas.microsoft.com/office/drawing/2014/main" val="3790787551"/>
                  </a:ext>
                </a:extLst>
              </a:tr>
              <a:tr h="288000">
                <a:tc>
                  <a:txBody>
                    <a:bodyPr/>
                    <a:lstStyle/>
                    <a:p>
                      <a:pPr algn="l" fontAlgn="b"/>
                      <a:r>
                        <a:rPr lang="en-AU" sz="1100" b="0" i="0" u="none" strike="noStrike" dirty="0">
                          <a:solidFill>
                            <a:srgbClr val="000000"/>
                          </a:solidFill>
                          <a:effectLst/>
                          <a:latin typeface="Calibri" panose="020F0502020204030204" pitchFamily="34" charset="0"/>
                        </a:rPr>
                        <a:t>Mission</a:t>
                      </a:r>
                    </a:p>
                  </a:txBody>
                  <a:tcPr marL="4763" marR="4763" marT="4763"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panose="020F0502020204030204" pitchFamily="34" charset="0"/>
                        </a:rPr>
                        <a:t>What does he want? Multiple choice?</a:t>
                      </a:r>
                    </a:p>
                  </a:txBody>
                  <a:tcPr marL="4763" marR="4763" marT="4763" marB="0" anchor="b">
                    <a:lnL>
                      <a:noFill/>
                    </a:lnL>
                    <a:lnR>
                      <a:noFill/>
                    </a:lnR>
                    <a:lnT>
                      <a:noFill/>
                    </a:lnT>
                    <a:lnB>
                      <a:noFill/>
                    </a:lnB>
                  </a:tcPr>
                </a:tc>
                <a:tc>
                  <a:txBody>
                    <a:bodyPr/>
                    <a:lstStyle/>
                    <a:p>
                      <a:pPr algn="l" fontAlgn="ctr"/>
                      <a:r>
                        <a:rPr lang="en-AU" sz="1100" b="0" i="0" u="none" strike="noStrike" dirty="0">
                          <a:solidFill>
                            <a:srgbClr val="000000"/>
                          </a:solidFill>
                          <a:effectLst/>
                          <a:latin typeface="Calibri" panose="020F0502020204030204" pitchFamily="34" charset="0"/>
                        </a:rPr>
                        <a:t>Hello. I want sushi</a:t>
                      </a:r>
                    </a:p>
                  </a:txBody>
                  <a:tcPr marL="4763" marR="4763" marT="4763" marB="0" anchor="ctr">
                    <a:lnL>
                      <a:noFill/>
                    </a:lnL>
                    <a:lnR>
                      <a:noFill/>
                    </a:lnR>
                    <a:lnT>
                      <a:noFill/>
                    </a:lnT>
                    <a:lnB>
                      <a:noFill/>
                    </a:lnB>
                  </a:tcPr>
                </a:tc>
                <a:tc>
                  <a:txBody>
                    <a:bodyPr/>
                    <a:lstStyle/>
                    <a:p>
                      <a:pPr algn="l" fontAlgn="ctr"/>
                      <a:r>
                        <a:rPr lang="en-GB" sz="1100" b="0" i="0" u="none" strike="noStrike" dirty="0" err="1">
                          <a:solidFill>
                            <a:srgbClr val="000000"/>
                          </a:solidFill>
                          <a:effectLst/>
                          <a:latin typeface="Calibri" panose="020F0502020204030204" pitchFamily="34" charset="0"/>
                        </a:rPr>
                        <a:t>Whatsup</a:t>
                      </a:r>
                      <a:r>
                        <a:rPr lang="en-GB" sz="1100" b="0" i="0" u="none" strike="noStrike" dirty="0">
                          <a:solidFill>
                            <a:srgbClr val="000000"/>
                          </a:solidFill>
                          <a:effectLst/>
                          <a:latin typeface="Calibri" panose="020F0502020204030204" pitchFamily="34" charset="0"/>
                        </a:rPr>
                        <a:t>. I want a large green tea.</a:t>
                      </a:r>
                    </a:p>
                  </a:txBody>
                  <a:tcPr marL="4763" marR="4763" marT="4763" marB="0" anchor="ctr">
                    <a:lnL>
                      <a:noFill/>
                    </a:lnL>
                    <a:lnR>
                      <a:noFill/>
                    </a:lnR>
                    <a:lnT>
                      <a:noFill/>
                    </a:lnT>
                    <a:lnB>
                      <a:noFill/>
                    </a:lnB>
                  </a:tcPr>
                </a:tc>
                <a:extLst>
                  <a:ext uri="{0D108BD9-81ED-4DB2-BD59-A6C34878D82A}">
                    <a16:rowId xmlns:a16="http://schemas.microsoft.com/office/drawing/2014/main" val="683896356"/>
                  </a:ext>
                </a:extLst>
              </a:tr>
              <a:tr h="288000">
                <a:tc>
                  <a:txBody>
                    <a:bodyPr/>
                    <a:lstStyle/>
                    <a:p>
                      <a:pPr algn="l" fontAlgn="b"/>
                      <a:r>
                        <a:rPr lang="en-AU" sz="1100" b="0" i="0" u="none" strike="noStrike" dirty="0">
                          <a:solidFill>
                            <a:srgbClr val="000000"/>
                          </a:solidFill>
                          <a:effectLst/>
                          <a:latin typeface="Calibri" panose="020F0502020204030204" pitchFamily="34" charset="0"/>
                        </a:rPr>
                        <a:t>Transport</a:t>
                      </a:r>
                    </a:p>
                  </a:txBody>
                  <a:tcPr marL="4763" marR="4763" marT="4763"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panose="020F0502020204030204" pitchFamily="34" charset="0"/>
                        </a:rPr>
                        <a:t>Where do you need to go? Multiple choice</a:t>
                      </a:r>
                    </a:p>
                  </a:txBody>
                  <a:tcPr marL="4763" marR="4763" marT="4763" marB="0" anchor="b">
                    <a:lnL>
                      <a:noFill/>
                    </a:lnL>
                    <a:lnR>
                      <a:noFill/>
                    </a:lnR>
                    <a:lnT>
                      <a:noFill/>
                    </a:lnT>
                    <a:lnB>
                      <a:noFill/>
                    </a:lnB>
                  </a:tcPr>
                </a:tc>
                <a:tc>
                  <a:txBody>
                    <a:bodyPr/>
                    <a:lstStyle/>
                    <a:p>
                      <a:pPr algn="l" fontAlgn="ctr"/>
                      <a:r>
                        <a:rPr lang="en-AU" sz="1100" b="0" i="0" u="none" strike="noStrike">
                          <a:solidFill>
                            <a:srgbClr val="000000"/>
                          </a:solidFill>
                          <a:effectLst/>
                          <a:latin typeface="Calibri" panose="020F0502020204030204" pitchFamily="34" charset="0"/>
                        </a:rPr>
                        <a:t>Go to convienience store</a:t>
                      </a:r>
                    </a:p>
                  </a:txBody>
                  <a:tcPr marL="4763" marR="4763" marT="4763" marB="0" anchor="ctr">
                    <a:lnL>
                      <a:noFill/>
                    </a:lnL>
                    <a:lnR>
                      <a:noFill/>
                    </a:lnR>
                    <a:lnT>
                      <a:noFill/>
                    </a:lnT>
                    <a:lnB>
                      <a:noFill/>
                    </a:lnB>
                  </a:tcPr>
                </a:tc>
                <a:tc>
                  <a:txBody>
                    <a:bodyPr/>
                    <a:lstStyle/>
                    <a:p>
                      <a:pPr algn="l" fontAlgn="ctr"/>
                      <a:r>
                        <a:rPr lang="en-GB" sz="1100" b="0" i="0" u="none" strike="noStrike">
                          <a:solidFill>
                            <a:srgbClr val="000000"/>
                          </a:solidFill>
                          <a:effectLst/>
                          <a:latin typeface="Calibri" panose="020F0502020204030204" pitchFamily="34" charset="0"/>
                        </a:rPr>
                        <a:t>Go to the vending machine north of the hospital</a:t>
                      </a:r>
                    </a:p>
                  </a:txBody>
                  <a:tcPr marL="4763" marR="4763" marT="4763" marB="0" anchor="ctr">
                    <a:lnL>
                      <a:noFill/>
                    </a:lnL>
                    <a:lnR>
                      <a:noFill/>
                    </a:lnR>
                    <a:lnT>
                      <a:noFill/>
                    </a:lnT>
                    <a:lnB>
                      <a:noFill/>
                    </a:lnB>
                  </a:tcPr>
                </a:tc>
                <a:extLst>
                  <a:ext uri="{0D108BD9-81ED-4DB2-BD59-A6C34878D82A}">
                    <a16:rowId xmlns:a16="http://schemas.microsoft.com/office/drawing/2014/main" val="2387413756"/>
                  </a:ext>
                </a:extLst>
              </a:tr>
              <a:tr h="288000">
                <a:tc>
                  <a:txBody>
                    <a:bodyPr/>
                    <a:lstStyle/>
                    <a:p>
                      <a:pPr algn="l" fontAlgn="b"/>
                      <a:r>
                        <a:rPr lang="en-AU" sz="1100" b="0" i="0" u="none" strike="noStrike">
                          <a:solidFill>
                            <a:srgbClr val="000000"/>
                          </a:solidFill>
                          <a:effectLst/>
                          <a:latin typeface="Calibri" panose="020F0502020204030204" pitchFamily="34" charset="0"/>
                        </a:rPr>
                        <a:t>Date and Time</a:t>
                      </a:r>
                    </a:p>
                  </a:txBody>
                  <a:tcPr marL="4763" marR="4763" marT="4763"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When? Enter time/date field</a:t>
                      </a:r>
                    </a:p>
                  </a:txBody>
                  <a:tcPr marL="4763" marR="4763" marT="4763" marB="0" anchor="b">
                    <a:lnL>
                      <a:noFill/>
                    </a:lnL>
                    <a:lnR>
                      <a:noFill/>
                    </a:lnR>
                    <a:lnT>
                      <a:noFill/>
                    </a:lnT>
                    <a:lnB>
                      <a:noFill/>
                    </a:lnB>
                  </a:tcPr>
                </a:tc>
                <a:tc>
                  <a:txBody>
                    <a:bodyPr/>
                    <a:lstStyle/>
                    <a:p>
                      <a:pPr algn="l" fontAlgn="ctr"/>
                      <a:r>
                        <a:rPr lang="en-AU" sz="1100" b="0" i="0" u="none" strike="noStrike">
                          <a:solidFill>
                            <a:srgbClr val="000000"/>
                          </a:solidFill>
                          <a:effectLst/>
                          <a:latin typeface="Calibri" panose="020F0502020204030204" pitchFamily="34" charset="0"/>
                        </a:rPr>
                        <a:t>Please go now</a:t>
                      </a:r>
                    </a:p>
                  </a:txBody>
                  <a:tcPr marL="4763" marR="4763" marT="4763" marB="0" anchor="ctr">
                    <a:lnL>
                      <a:noFill/>
                    </a:lnL>
                    <a:lnR>
                      <a:noFill/>
                    </a:lnR>
                    <a:lnT>
                      <a:noFill/>
                    </a:lnT>
                    <a:lnB>
                      <a:noFill/>
                    </a:lnB>
                  </a:tcPr>
                </a:tc>
                <a:tc>
                  <a:txBody>
                    <a:bodyPr/>
                    <a:lstStyle/>
                    <a:p>
                      <a:pPr algn="l" fontAlgn="ctr"/>
                      <a:r>
                        <a:rPr lang="en-GB" sz="1100" b="0" i="0" u="none" strike="noStrike">
                          <a:solidFill>
                            <a:srgbClr val="000000"/>
                          </a:solidFill>
                          <a:effectLst/>
                          <a:latin typeface="Calibri" panose="020F0502020204030204" pitchFamily="34" charset="0"/>
                        </a:rPr>
                        <a:t>Please go tomorrow at 3pm</a:t>
                      </a:r>
                    </a:p>
                  </a:txBody>
                  <a:tcPr marL="4763" marR="4763" marT="4763" marB="0" anchor="ctr">
                    <a:lnL>
                      <a:noFill/>
                    </a:lnL>
                    <a:lnR>
                      <a:noFill/>
                    </a:lnR>
                    <a:lnT>
                      <a:noFill/>
                    </a:lnT>
                    <a:lnB>
                      <a:noFill/>
                    </a:lnB>
                  </a:tcPr>
                </a:tc>
                <a:extLst>
                  <a:ext uri="{0D108BD9-81ED-4DB2-BD59-A6C34878D82A}">
                    <a16:rowId xmlns:a16="http://schemas.microsoft.com/office/drawing/2014/main" val="454358311"/>
                  </a:ext>
                </a:extLst>
              </a:tr>
              <a:tr h="288000">
                <a:tc>
                  <a:txBody>
                    <a:bodyPr/>
                    <a:lstStyle/>
                    <a:p>
                      <a:pPr algn="l" fontAlgn="b"/>
                      <a:r>
                        <a:rPr lang="en-AU" sz="1100" b="0" i="0" u="none" strike="noStrike">
                          <a:solidFill>
                            <a:srgbClr val="000000"/>
                          </a:solidFill>
                          <a:effectLst/>
                          <a:latin typeface="Calibri" panose="020F0502020204030204" pitchFamily="34" charset="0"/>
                        </a:rPr>
                        <a:t>Checking</a:t>
                      </a:r>
                    </a:p>
                  </a:txBody>
                  <a:tcPr marL="4763" marR="4763" marT="4763"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panose="020F0502020204030204" pitchFamily="34" charset="0"/>
                        </a:rPr>
                        <a:t>Ask for the item, where it is</a:t>
                      </a:r>
                    </a:p>
                  </a:txBody>
                  <a:tcPr marL="4763" marR="4763" marT="4763" marB="0" anchor="b">
                    <a:lnL>
                      <a:noFill/>
                    </a:lnL>
                    <a:lnR>
                      <a:noFill/>
                    </a:lnR>
                    <a:lnT>
                      <a:noFill/>
                    </a:lnT>
                    <a:lnB>
                      <a:noFill/>
                    </a:lnB>
                  </a:tcPr>
                </a:tc>
                <a:tc>
                  <a:txBody>
                    <a:bodyPr/>
                    <a:lstStyle/>
                    <a:p>
                      <a:pPr algn="l" fontAlgn="ctr"/>
                      <a:r>
                        <a:rPr lang="en-AU" sz="1100" b="0" i="1" u="none" strike="noStrike">
                          <a:solidFill>
                            <a:srgbClr val="000000"/>
                          </a:solidFill>
                          <a:effectLst/>
                          <a:latin typeface="Calibri" panose="020F0502020204030204" pitchFamily="34" charset="0"/>
                        </a:rPr>
                        <a:t>Do you have sushi?</a:t>
                      </a:r>
                    </a:p>
                  </a:txBody>
                  <a:tcPr marL="4763" marR="4763" marT="4763" marB="0" anchor="ctr">
                    <a:lnL>
                      <a:noFill/>
                    </a:lnL>
                    <a:lnR>
                      <a:noFill/>
                    </a:lnR>
                    <a:lnT>
                      <a:noFill/>
                    </a:lnT>
                    <a:lnB>
                      <a:noFill/>
                    </a:lnB>
                  </a:tcPr>
                </a:tc>
                <a:tc>
                  <a:txBody>
                    <a:bodyPr/>
                    <a:lstStyle/>
                    <a:p>
                      <a:pPr algn="l" fontAlgn="ctr"/>
                      <a:r>
                        <a:rPr lang="en-GB" sz="1100" b="0" i="1" u="none" strike="noStrike">
                          <a:solidFill>
                            <a:srgbClr val="000000"/>
                          </a:solidFill>
                          <a:effectLst/>
                          <a:latin typeface="Calibri" panose="020F0502020204030204" pitchFamily="34" charset="0"/>
                        </a:rPr>
                        <a:t>Where is the vending machine?</a:t>
                      </a:r>
                    </a:p>
                  </a:txBody>
                  <a:tcPr marL="4763" marR="4763" marT="4763" marB="0" anchor="ctr">
                    <a:lnL>
                      <a:noFill/>
                    </a:lnL>
                    <a:lnR>
                      <a:noFill/>
                    </a:lnR>
                    <a:lnT>
                      <a:noFill/>
                    </a:lnT>
                    <a:lnB>
                      <a:noFill/>
                    </a:lnB>
                  </a:tcPr>
                </a:tc>
                <a:extLst>
                  <a:ext uri="{0D108BD9-81ED-4DB2-BD59-A6C34878D82A}">
                    <a16:rowId xmlns:a16="http://schemas.microsoft.com/office/drawing/2014/main" val="1823780245"/>
                  </a:ext>
                </a:extLst>
              </a:tr>
              <a:tr h="288000">
                <a:tc>
                  <a:txBody>
                    <a:bodyPr/>
                    <a:lstStyle/>
                    <a:p>
                      <a:pPr algn="l" fontAlgn="b"/>
                      <a:r>
                        <a:rPr lang="en-AU" sz="1100" b="0" i="0" u="none" strike="noStrike">
                          <a:solidFill>
                            <a:srgbClr val="000000"/>
                          </a:solidFill>
                          <a:effectLst/>
                          <a:latin typeface="Calibri" panose="020F0502020204030204" pitchFamily="34" charset="0"/>
                        </a:rPr>
                        <a:t>Location</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Where is it?</a:t>
                      </a:r>
                    </a:p>
                  </a:txBody>
                  <a:tcPr marL="4763" marR="4763" marT="4763" marB="0" anchor="b">
                    <a:lnL>
                      <a:noFill/>
                    </a:lnL>
                    <a:lnR>
                      <a:noFill/>
                    </a:lnR>
                    <a:lnT>
                      <a:noFill/>
                    </a:lnT>
                    <a:lnB>
                      <a:noFill/>
                    </a:lnB>
                  </a:tcPr>
                </a:tc>
                <a:tc>
                  <a:txBody>
                    <a:bodyPr/>
                    <a:lstStyle/>
                    <a:p>
                      <a:pPr algn="l" fontAlgn="ctr"/>
                      <a:r>
                        <a:rPr lang="en-AU" sz="1100" b="0" i="0" u="none" strike="noStrike">
                          <a:solidFill>
                            <a:srgbClr val="000000"/>
                          </a:solidFill>
                          <a:effectLst/>
                          <a:latin typeface="Calibri" panose="020F0502020204030204" pitchFamily="34" charset="0"/>
                        </a:rPr>
                        <a:t>It is there</a:t>
                      </a:r>
                    </a:p>
                  </a:txBody>
                  <a:tcPr marL="4763" marR="4763" marT="4763" marB="0" anchor="ctr">
                    <a:lnL>
                      <a:noFill/>
                    </a:lnL>
                    <a:lnR>
                      <a:noFill/>
                    </a:lnR>
                    <a:lnT>
                      <a:noFill/>
                    </a:lnT>
                    <a:lnB>
                      <a:noFill/>
                    </a:lnB>
                  </a:tcPr>
                </a:tc>
                <a:tc>
                  <a:txBody>
                    <a:bodyPr/>
                    <a:lstStyle/>
                    <a:p>
                      <a:pPr algn="l" fontAlgn="ctr"/>
                      <a:r>
                        <a:rPr lang="en-AU" sz="1100" b="0" i="0" u="none" strike="noStrike">
                          <a:solidFill>
                            <a:srgbClr val="000000"/>
                          </a:solidFill>
                          <a:effectLst/>
                          <a:latin typeface="Calibri" panose="020F0502020204030204" pitchFamily="34" charset="0"/>
                        </a:rPr>
                        <a:t>It is over there</a:t>
                      </a:r>
                    </a:p>
                  </a:txBody>
                  <a:tcPr marL="4763" marR="4763" marT="4763" marB="0" anchor="ctr">
                    <a:lnL>
                      <a:noFill/>
                    </a:lnL>
                    <a:lnR>
                      <a:noFill/>
                    </a:lnR>
                    <a:lnT>
                      <a:noFill/>
                    </a:lnT>
                    <a:lnB>
                      <a:noFill/>
                    </a:lnB>
                  </a:tcPr>
                </a:tc>
                <a:extLst>
                  <a:ext uri="{0D108BD9-81ED-4DB2-BD59-A6C34878D82A}">
                    <a16:rowId xmlns:a16="http://schemas.microsoft.com/office/drawing/2014/main" val="301466850"/>
                  </a:ext>
                </a:extLst>
              </a:tr>
              <a:tr h="288000">
                <a:tc>
                  <a:txBody>
                    <a:bodyPr/>
                    <a:lstStyle/>
                    <a:p>
                      <a:pPr algn="l" fontAlgn="b"/>
                      <a:r>
                        <a:rPr lang="en-AU" sz="1100" b="0" i="0" u="none" strike="noStrike">
                          <a:solidFill>
                            <a:srgbClr val="000000"/>
                          </a:solidFill>
                          <a:effectLst/>
                          <a:latin typeface="Calibri" panose="020F0502020204030204" pitchFamily="34" charset="0"/>
                        </a:rPr>
                        <a:t>Paying</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How much? Enter amount</a:t>
                      </a:r>
                    </a:p>
                  </a:txBody>
                  <a:tcPr marL="4763" marR="4763" marT="4763" marB="0" anchor="b">
                    <a:lnL>
                      <a:noFill/>
                    </a:lnL>
                    <a:lnR>
                      <a:noFill/>
                    </a:lnR>
                    <a:lnT>
                      <a:noFill/>
                    </a:lnT>
                    <a:lnB>
                      <a:noFill/>
                    </a:lnB>
                  </a:tcPr>
                </a:tc>
                <a:tc>
                  <a:txBody>
                    <a:bodyPr/>
                    <a:lstStyle/>
                    <a:p>
                      <a:pPr algn="l" fontAlgn="ctr"/>
                      <a:r>
                        <a:rPr lang="en-AU" sz="1100" b="0" i="0" u="none" strike="noStrike" dirty="0">
                          <a:solidFill>
                            <a:srgbClr val="000000"/>
                          </a:solidFill>
                          <a:effectLst/>
                          <a:latin typeface="Calibri" panose="020F0502020204030204" pitchFamily="34" charset="0"/>
                        </a:rPr>
                        <a:t>100 yen</a:t>
                      </a:r>
                    </a:p>
                  </a:txBody>
                  <a:tcPr marL="4763" marR="4763" marT="4763" marB="0" anchor="ctr">
                    <a:lnL>
                      <a:noFill/>
                    </a:lnL>
                    <a:lnR>
                      <a:noFill/>
                    </a:lnR>
                    <a:lnT>
                      <a:noFill/>
                    </a:lnT>
                    <a:lnB>
                      <a:noFill/>
                    </a:lnB>
                  </a:tcPr>
                </a:tc>
                <a:tc>
                  <a:txBody>
                    <a:bodyPr/>
                    <a:lstStyle/>
                    <a:p>
                      <a:pPr algn="l" fontAlgn="ctr"/>
                      <a:r>
                        <a:rPr lang="en-AU" sz="1100" b="0" i="0" u="none" strike="noStrike" dirty="0">
                          <a:solidFill>
                            <a:srgbClr val="000000"/>
                          </a:solidFill>
                          <a:effectLst/>
                          <a:latin typeface="Calibri" panose="020F0502020204030204" pitchFamily="34" charset="0"/>
                        </a:rPr>
                        <a:t>342 yen</a:t>
                      </a:r>
                    </a:p>
                  </a:txBody>
                  <a:tcPr marL="4763" marR="4763" marT="4763" marB="0" anchor="ctr">
                    <a:lnL>
                      <a:noFill/>
                    </a:lnL>
                    <a:lnR>
                      <a:noFill/>
                    </a:lnR>
                    <a:lnT>
                      <a:noFill/>
                    </a:lnT>
                    <a:lnB>
                      <a:noFill/>
                    </a:lnB>
                  </a:tcPr>
                </a:tc>
                <a:extLst>
                  <a:ext uri="{0D108BD9-81ED-4DB2-BD59-A6C34878D82A}">
                    <a16:rowId xmlns:a16="http://schemas.microsoft.com/office/drawing/2014/main" val="979738656"/>
                  </a:ext>
                </a:extLst>
              </a:tr>
            </a:tbl>
          </a:graphicData>
        </a:graphic>
      </p:graphicFrame>
    </p:spTree>
    <p:extLst>
      <p:ext uri="{BB962C8B-B14F-4D97-AF65-F5344CB8AC3E}">
        <p14:creationId xmlns:p14="http://schemas.microsoft.com/office/powerpoint/2010/main" val="395795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5" name="Freeform: Shape 4">
            <a:extLst>
              <a:ext uri="{FF2B5EF4-FFF2-40B4-BE49-F238E27FC236}">
                <a16:creationId xmlns:a16="http://schemas.microsoft.com/office/drawing/2014/main" id="{507BF346-8AB0-48F1-BD44-06AC4CFE255E}"/>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6" name="Freeform: Shape 5">
            <a:extLst>
              <a:ext uri="{FF2B5EF4-FFF2-40B4-BE49-F238E27FC236}">
                <a16:creationId xmlns:a16="http://schemas.microsoft.com/office/drawing/2014/main" id="{581352C3-4BEE-4CBF-A5D9-368C7AE29BC4}"/>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7" name="Freeform: Shape 6">
            <a:extLst>
              <a:ext uri="{FF2B5EF4-FFF2-40B4-BE49-F238E27FC236}">
                <a16:creationId xmlns:a16="http://schemas.microsoft.com/office/drawing/2014/main" id="{586CE5C4-A11C-4660-8A25-52201CFF8A69}"/>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8" name="Freeform: Shape 7">
            <a:extLst>
              <a:ext uri="{FF2B5EF4-FFF2-40B4-BE49-F238E27FC236}">
                <a16:creationId xmlns:a16="http://schemas.microsoft.com/office/drawing/2014/main" id="{92E8D36C-20E9-4934-8E72-6BE71F5118F2}"/>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9" name="Freeform: Shape 8">
            <a:extLst>
              <a:ext uri="{FF2B5EF4-FFF2-40B4-BE49-F238E27FC236}">
                <a16:creationId xmlns:a16="http://schemas.microsoft.com/office/drawing/2014/main" id="{0DD81B66-5989-426D-AA2D-80107B679EF5}"/>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4" name="TextBox 13">
            <a:extLst>
              <a:ext uri="{FF2B5EF4-FFF2-40B4-BE49-F238E27FC236}">
                <a16:creationId xmlns:a16="http://schemas.microsoft.com/office/drawing/2014/main" id="{BC0075A3-7D97-4D71-9B44-6863F7456C66}"/>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15" name="TextBox 14">
            <a:extLst>
              <a:ext uri="{FF2B5EF4-FFF2-40B4-BE49-F238E27FC236}">
                <a16:creationId xmlns:a16="http://schemas.microsoft.com/office/drawing/2014/main" id="{4B746AAD-3C7F-4CB9-8C2E-4174BEDDF057}"/>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16" name="TextBox 15">
            <a:extLst>
              <a:ext uri="{FF2B5EF4-FFF2-40B4-BE49-F238E27FC236}">
                <a16:creationId xmlns:a16="http://schemas.microsoft.com/office/drawing/2014/main" id="{5402730A-3C0D-41A2-9346-17EA03E5FD19}"/>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17" name="TextBox 16">
            <a:extLst>
              <a:ext uri="{FF2B5EF4-FFF2-40B4-BE49-F238E27FC236}">
                <a16:creationId xmlns:a16="http://schemas.microsoft.com/office/drawing/2014/main" id="{2924E83F-58DD-482A-B6B9-7EED674F8FF3}"/>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18" name="TextBox 17">
            <a:extLst>
              <a:ext uri="{FF2B5EF4-FFF2-40B4-BE49-F238E27FC236}">
                <a16:creationId xmlns:a16="http://schemas.microsoft.com/office/drawing/2014/main" id="{83DDB4F5-1809-4B0E-816E-245FE7BC6318}"/>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sp>
        <p:nvSpPr>
          <p:cNvPr id="23" name="TextBox 22">
            <a:extLst>
              <a:ext uri="{FF2B5EF4-FFF2-40B4-BE49-F238E27FC236}">
                <a16:creationId xmlns:a16="http://schemas.microsoft.com/office/drawing/2014/main" id="{3BF1A83F-BBB0-407D-9D69-666FB6964390}"/>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24" name="TextBox 23">
            <a:extLst>
              <a:ext uri="{FF2B5EF4-FFF2-40B4-BE49-F238E27FC236}">
                <a16:creationId xmlns:a16="http://schemas.microsoft.com/office/drawing/2014/main" id="{0BA87CEA-9CAB-41B9-A5A7-3AC1E1A72E98}"/>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sp>
        <p:nvSpPr>
          <p:cNvPr id="3" name="Rectangle 2">
            <a:extLst>
              <a:ext uri="{FF2B5EF4-FFF2-40B4-BE49-F238E27FC236}">
                <a16:creationId xmlns:a16="http://schemas.microsoft.com/office/drawing/2014/main" id="{52888E87-0C4A-4060-B30A-4A9CB1F2DA20}"/>
              </a:ext>
            </a:extLst>
          </p:cNvPr>
          <p:cNvSpPr/>
          <p:nvPr/>
        </p:nvSpPr>
        <p:spPr>
          <a:xfrm>
            <a:off x="1605964" y="4003382"/>
            <a:ext cx="3165822" cy="24204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r>
              <a:rPr lang="en-AU" sz="2200" kern="1200" dirty="0"/>
              <a:t>Home </a:t>
            </a:r>
            <a:br>
              <a:rPr lang="en-AU" sz="2200" kern="1200" dirty="0"/>
            </a:br>
            <a:r>
              <a:rPr lang="en-AU" sz="2200" kern="1200" dirty="0"/>
              <a:t>(incurs daily rent, and place on tally)</a:t>
            </a:r>
          </a:p>
        </p:txBody>
      </p:sp>
      <p:sp>
        <p:nvSpPr>
          <p:cNvPr id="11" name="TextBox 10">
            <a:extLst>
              <a:ext uri="{FF2B5EF4-FFF2-40B4-BE49-F238E27FC236}">
                <a16:creationId xmlns:a16="http://schemas.microsoft.com/office/drawing/2014/main" id="{22D3A0D7-B8D4-4D91-8BF5-CD4BD115C644}"/>
              </a:ext>
            </a:extLst>
          </p:cNvPr>
          <p:cNvSpPr txBox="1"/>
          <p:nvPr/>
        </p:nvSpPr>
        <p:spPr>
          <a:xfrm>
            <a:off x="1675119" y="3473183"/>
            <a:ext cx="1981633" cy="369332"/>
          </a:xfrm>
          <a:prstGeom prst="rect">
            <a:avLst/>
          </a:prstGeom>
          <a:noFill/>
        </p:spPr>
        <p:txBody>
          <a:bodyPr wrap="none" rtlCol="0">
            <a:spAutoFit/>
          </a:bodyPr>
          <a:lstStyle/>
          <a:p>
            <a:r>
              <a:rPr lang="en-AU" dirty="0"/>
              <a:t>Yen earnt (lifetime)</a:t>
            </a:r>
          </a:p>
        </p:txBody>
      </p:sp>
      <p:sp>
        <p:nvSpPr>
          <p:cNvPr id="25" name="Rectangle 24">
            <a:extLst>
              <a:ext uri="{FF2B5EF4-FFF2-40B4-BE49-F238E27FC236}">
                <a16:creationId xmlns:a16="http://schemas.microsoft.com/office/drawing/2014/main" id="{BB241C4B-09F1-4AD5-BF80-2EF80112DBF2}"/>
              </a:ext>
            </a:extLst>
          </p:cNvPr>
          <p:cNvSpPr/>
          <p:nvPr/>
        </p:nvSpPr>
        <p:spPr>
          <a:xfrm>
            <a:off x="5017674" y="4003382"/>
            <a:ext cx="6836223" cy="114492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r>
              <a:rPr lang="en-AU" sz="2200" kern="1200" dirty="0"/>
              <a:t>Entertainment (Adds to tally)</a:t>
            </a:r>
          </a:p>
        </p:txBody>
      </p:sp>
      <p:sp>
        <p:nvSpPr>
          <p:cNvPr id="26" name="Rectangle 25">
            <a:extLst>
              <a:ext uri="{FF2B5EF4-FFF2-40B4-BE49-F238E27FC236}">
                <a16:creationId xmlns:a16="http://schemas.microsoft.com/office/drawing/2014/main" id="{27A8CFD2-361E-446E-A8E2-FF61E58F43E3}"/>
              </a:ext>
            </a:extLst>
          </p:cNvPr>
          <p:cNvSpPr/>
          <p:nvPr/>
        </p:nvSpPr>
        <p:spPr>
          <a:xfrm>
            <a:off x="5017674" y="5240511"/>
            <a:ext cx="6836223" cy="114492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t" anchorCtr="0">
            <a:noAutofit/>
          </a:bodyPr>
          <a:lstStyle/>
          <a:p>
            <a:pPr marL="0" indent="0" defTabSz="977900">
              <a:lnSpc>
                <a:spcPct val="90000"/>
              </a:lnSpc>
              <a:spcBef>
                <a:spcPct val="0"/>
              </a:spcBef>
              <a:spcAft>
                <a:spcPct val="35000"/>
              </a:spcAft>
              <a:buNone/>
            </a:pPr>
            <a:r>
              <a:rPr lang="en-AU" sz="2200" kern="1200" dirty="0"/>
              <a:t>Household objects (perks)</a:t>
            </a:r>
          </a:p>
        </p:txBody>
      </p:sp>
      <p:sp>
        <p:nvSpPr>
          <p:cNvPr id="12" name="Rectangle 11">
            <a:extLst>
              <a:ext uri="{FF2B5EF4-FFF2-40B4-BE49-F238E27FC236}">
                <a16:creationId xmlns:a16="http://schemas.microsoft.com/office/drawing/2014/main" id="{D2814FF2-7DD1-4D31-8AA3-248E4AEDBB6B}"/>
              </a:ext>
            </a:extLst>
          </p:cNvPr>
          <p:cNvSpPr/>
          <p:nvPr/>
        </p:nvSpPr>
        <p:spPr>
          <a:xfrm>
            <a:off x="9726527" y="5240511"/>
            <a:ext cx="2127370" cy="35346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r>
              <a:rPr lang="en-AU" sz="2200" kern="1200" dirty="0"/>
              <a:t>Fridge</a:t>
            </a:r>
          </a:p>
        </p:txBody>
      </p:sp>
      <p:sp>
        <p:nvSpPr>
          <p:cNvPr id="27" name="Rectangle 26">
            <a:extLst>
              <a:ext uri="{FF2B5EF4-FFF2-40B4-BE49-F238E27FC236}">
                <a16:creationId xmlns:a16="http://schemas.microsoft.com/office/drawing/2014/main" id="{3E374833-E8FC-425C-9657-05F933CD7533}"/>
              </a:ext>
            </a:extLst>
          </p:cNvPr>
          <p:cNvSpPr/>
          <p:nvPr/>
        </p:nvSpPr>
        <p:spPr>
          <a:xfrm>
            <a:off x="9726527" y="6008915"/>
            <a:ext cx="2127370" cy="35346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r>
              <a:rPr lang="en-AU" sz="2200" kern="1200" dirty="0"/>
              <a:t>Bed</a:t>
            </a:r>
          </a:p>
        </p:txBody>
      </p:sp>
      <p:sp>
        <p:nvSpPr>
          <p:cNvPr id="28" name="Rectangle 27">
            <a:extLst>
              <a:ext uri="{FF2B5EF4-FFF2-40B4-BE49-F238E27FC236}">
                <a16:creationId xmlns:a16="http://schemas.microsoft.com/office/drawing/2014/main" id="{89197853-04D5-43C5-AD4B-50BF6EF667F6}"/>
              </a:ext>
            </a:extLst>
          </p:cNvPr>
          <p:cNvSpPr/>
          <p:nvPr/>
        </p:nvSpPr>
        <p:spPr>
          <a:xfrm>
            <a:off x="9726527" y="5640082"/>
            <a:ext cx="2127370" cy="35346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r>
              <a:rPr lang="en-AU" sz="2200" kern="1200" dirty="0"/>
              <a:t>Bath</a:t>
            </a:r>
          </a:p>
        </p:txBody>
      </p:sp>
      <p:sp>
        <p:nvSpPr>
          <p:cNvPr id="29" name="Rectangle 28">
            <a:extLst>
              <a:ext uri="{FF2B5EF4-FFF2-40B4-BE49-F238E27FC236}">
                <a16:creationId xmlns:a16="http://schemas.microsoft.com/office/drawing/2014/main" id="{C5AD1C68-A9D6-4852-B36C-A1D5CFCA9C51}"/>
              </a:ext>
            </a:extLst>
          </p:cNvPr>
          <p:cNvSpPr/>
          <p:nvPr/>
        </p:nvSpPr>
        <p:spPr>
          <a:xfrm>
            <a:off x="7574997" y="6016600"/>
            <a:ext cx="2127370" cy="35346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r>
              <a:rPr lang="en-AU" sz="2200" dirty="0"/>
              <a:t>Phone</a:t>
            </a:r>
            <a:endParaRPr lang="en-AU" sz="2200" kern="1200" dirty="0"/>
          </a:p>
        </p:txBody>
      </p:sp>
    </p:spTree>
    <p:extLst>
      <p:ext uri="{BB962C8B-B14F-4D97-AF65-F5344CB8AC3E}">
        <p14:creationId xmlns:p14="http://schemas.microsoft.com/office/powerpoint/2010/main" val="258151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3" name="TextBox 2">
            <a:extLst>
              <a:ext uri="{FF2B5EF4-FFF2-40B4-BE49-F238E27FC236}">
                <a16:creationId xmlns:a16="http://schemas.microsoft.com/office/drawing/2014/main" id="{6D1C6819-2316-465E-9254-3BE63F214466}"/>
              </a:ext>
            </a:extLst>
          </p:cNvPr>
          <p:cNvSpPr txBox="1"/>
          <p:nvPr/>
        </p:nvSpPr>
        <p:spPr>
          <a:xfrm>
            <a:off x="8048811" y="944764"/>
            <a:ext cx="3596947" cy="369332"/>
          </a:xfrm>
          <a:prstGeom prst="rect">
            <a:avLst/>
          </a:prstGeom>
          <a:noFill/>
        </p:spPr>
        <p:txBody>
          <a:bodyPr wrap="none" rtlCol="0">
            <a:spAutoFit/>
          </a:bodyPr>
          <a:lstStyle/>
          <a:p>
            <a:r>
              <a:rPr lang="ja-JP" altLang="en-US" dirty="0"/>
              <a:t>￥</a:t>
            </a:r>
            <a:r>
              <a:rPr lang="en-AU" dirty="0"/>
              <a:t>: 5000. Level: 1. XP: [progress bar]</a:t>
            </a:r>
          </a:p>
        </p:txBody>
      </p:sp>
      <p:sp>
        <p:nvSpPr>
          <p:cNvPr id="10" name="TextBox 9">
            <a:extLst>
              <a:ext uri="{FF2B5EF4-FFF2-40B4-BE49-F238E27FC236}">
                <a16:creationId xmlns:a16="http://schemas.microsoft.com/office/drawing/2014/main" id="{6D4375B0-188E-4C85-BD35-12660F30E3D9}"/>
              </a:ext>
            </a:extLst>
          </p:cNvPr>
          <p:cNvSpPr txBox="1"/>
          <p:nvPr/>
        </p:nvSpPr>
        <p:spPr>
          <a:xfrm>
            <a:off x="6283994" y="515258"/>
            <a:ext cx="1277257" cy="369332"/>
          </a:xfrm>
          <a:prstGeom prst="rect">
            <a:avLst/>
          </a:prstGeom>
          <a:noFill/>
        </p:spPr>
        <p:txBody>
          <a:bodyPr wrap="square" rtlCol="0">
            <a:spAutoFit/>
          </a:bodyPr>
          <a:lstStyle/>
          <a:p>
            <a:r>
              <a:rPr lang="en-AU" dirty="0"/>
              <a:t>Tasks</a:t>
            </a:r>
          </a:p>
        </p:txBody>
      </p:sp>
      <p:sp>
        <p:nvSpPr>
          <p:cNvPr id="16" name="TextBox 15">
            <a:extLst>
              <a:ext uri="{FF2B5EF4-FFF2-40B4-BE49-F238E27FC236}">
                <a16:creationId xmlns:a16="http://schemas.microsoft.com/office/drawing/2014/main" id="{8B093437-12B6-4D4F-86DC-199517323FB8}"/>
              </a:ext>
            </a:extLst>
          </p:cNvPr>
          <p:cNvSpPr txBox="1"/>
          <p:nvPr/>
        </p:nvSpPr>
        <p:spPr>
          <a:xfrm>
            <a:off x="7114212" y="515258"/>
            <a:ext cx="1277257" cy="369332"/>
          </a:xfrm>
          <a:prstGeom prst="rect">
            <a:avLst/>
          </a:prstGeom>
          <a:noFill/>
        </p:spPr>
        <p:txBody>
          <a:bodyPr wrap="square" rtlCol="0">
            <a:spAutoFit/>
          </a:bodyPr>
          <a:lstStyle/>
          <a:p>
            <a:r>
              <a:rPr lang="en-AU" dirty="0"/>
              <a:t>Train</a:t>
            </a:r>
          </a:p>
        </p:txBody>
      </p:sp>
      <p:sp>
        <p:nvSpPr>
          <p:cNvPr id="17" name="TextBox 16">
            <a:extLst>
              <a:ext uri="{FF2B5EF4-FFF2-40B4-BE49-F238E27FC236}">
                <a16:creationId xmlns:a16="http://schemas.microsoft.com/office/drawing/2014/main" id="{297A26A0-070B-4BBC-8414-1E6C74F40C08}"/>
              </a:ext>
            </a:extLst>
          </p:cNvPr>
          <p:cNvSpPr txBox="1"/>
          <p:nvPr/>
        </p:nvSpPr>
        <p:spPr>
          <a:xfrm>
            <a:off x="10232960" y="515258"/>
            <a:ext cx="1618343" cy="369332"/>
          </a:xfrm>
          <a:prstGeom prst="rect">
            <a:avLst/>
          </a:prstGeom>
          <a:noFill/>
        </p:spPr>
        <p:txBody>
          <a:bodyPr wrap="square" rtlCol="0">
            <a:spAutoFit/>
          </a:bodyPr>
          <a:lstStyle/>
          <a:p>
            <a:r>
              <a:rPr lang="en-AU" dirty="0"/>
              <a:t>Music on/off</a:t>
            </a:r>
          </a:p>
        </p:txBody>
      </p:sp>
      <p:sp>
        <p:nvSpPr>
          <p:cNvPr id="18" name="TextBox 17">
            <a:extLst>
              <a:ext uri="{FF2B5EF4-FFF2-40B4-BE49-F238E27FC236}">
                <a16:creationId xmlns:a16="http://schemas.microsoft.com/office/drawing/2014/main" id="{A178AFAA-79DF-44E5-96FD-487059F5C2FC}"/>
              </a:ext>
            </a:extLst>
          </p:cNvPr>
          <p:cNvSpPr txBox="1"/>
          <p:nvPr/>
        </p:nvSpPr>
        <p:spPr>
          <a:xfrm>
            <a:off x="8048811" y="515258"/>
            <a:ext cx="2109641" cy="369332"/>
          </a:xfrm>
          <a:prstGeom prst="rect">
            <a:avLst/>
          </a:prstGeom>
          <a:noFill/>
        </p:spPr>
        <p:txBody>
          <a:bodyPr wrap="square" rtlCol="0">
            <a:spAutoFit/>
          </a:bodyPr>
          <a:lstStyle/>
          <a:p>
            <a:r>
              <a:rPr lang="en-AU" dirty="0"/>
              <a:t>Logged in as: Nick</a:t>
            </a:r>
          </a:p>
        </p:txBody>
      </p:sp>
      <p:graphicFrame>
        <p:nvGraphicFramePr>
          <p:cNvPr id="15" name="Table 14">
            <a:extLst>
              <a:ext uri="{FF2B5EF4-FFF2-40B4-BE49-F238E27FC236}">
                <a16:creationId xmlns:a16="http://schemas.microsoft.com/office/drawing/2014/main" id="{5C7F3DA3-1B2A-40D6-9E38-509F15AF566E}"/>
              </a:ext>
            </a:extLst>
          </p:cNvPr>
          <p:cNvGraphicFramePr>
            <a:graphicFrameLocks noGrp="1"/>
          </p:cNvGraphicFramePr>
          <p:nvPr>
            <p:extLst>
              <p:ext uri="{D42A27DB-BD31-4B8C-83A1-F6EECF244321}">
                <p14:modId xmlns:p14="http://schemas.microsoft.com/office/powerpoint/2010/main" val="3507784491"/>
              </p:ext>
            </p:extLst>
          </p:nvPr>
        </p:nvGraphicFramePr>
        <p:xfrm>
          <a:off x="722299" y="1621331"/>
          <a:ext cx="11018904" cy="4480560"/>
        </p:xfrm>
        <a:graphic>
          <a:graphicData uri="http://schemas.openxmlformats.org/drawingml/2006/table">
            <a:tbl>
              <a:tblPr firstRow="1" bandRow="1">
                <a:tableStyleId>{5C22544A-7EE6-4342-B048-85BDC9FD1C3A}</a:tableStyleId>
              </a:tblPr>
              <a:tblGrid>
                <a:gridCol w="3672968">
                  <a:extLst>
                    <a:ext uri="{9D8B030D-6E8A-4147-A177-3AD203B41FA5}">
                      <a16:colId xmlns:a16="http://schemas.microsoft.com/office/drawing/2014/main" val="1896944125"/>
                    </a:ext>
                  </a:extLst>
                </a:gridCol>
                <a:gridCol w="3672968">
                  <a:extLst>
                    <a:ext uri="{9D8B030D-6E8A-4147-A177-3AD203B41FA5}">
                      <a16:colId xmlns:a16="http://schemas.microsoft.com/office/drawing/2014/main" val="1762605744"/>
                    </a:ext>
                  </a:extLst>
                </a:gridCol>
                <a:gridCol w="3672968">
                  <a:extLst>
                    <a:ext uri="{9D8B030D-6E8A-4147-A177-3AD203B41FA5}">
                      <a16:colId xmlns:a16="http://schemas.microsoft.com/office/drawing/2014/main" val="925803568"/>
                    </a:ext>
                  </a:extLst>
                </a:gridCol>
              </a:tblGrid>
              <a:tr h="0">
                <a:tc>
                  <a:txBody>
                    <a:bodyPr/>
                    <a:lstStyle/>
                    <a:p>
                      <a:endParaRPr lang="en-AU" dirty="0"/>
                    </a:p>
                  </a:txBody>
                  <a:tcPr/>
                </a:tc>
                <a:tc>
                  <a:txBody>
                    <a:bodyPr/>
                    <a:lstStyle/>
                    <a:p>
                      <a:r>
                        <a:rPr lang="en-AU" dirty="0"/>
                        <a:t>Tasks</a:t>
                      </a:r>
                    </a:p>
                  </a:txBody>
                  <a:tcPr/>
                </a:tc>
                <a:tc>
                  <a:txBody>
                    <a:bodyPr/>
                    <a:lstStyle/>
                    <a:p>
                      <a:r>
                        <a:rPr lang="en-AU" dirty="0"/>
                        <a:t>Train</a:t>
                      </a:r>
                    </a:p>
                  </a:txBody>
                  <a:tcPr/>
                </a:tc>
                <a:extLst>
                  <a:ext uri="{0D108BD9-81ED-4DB2-BD59-A6C34878D82A}">
                    <a16:rowId xmlns:a16="http://schemas.microsoft.com/office/drawing/2014/main" val="932972553"/>
                  </a:ext>
                </a:extLst>
              </a:tr>
              <a:tr h="0">
                <a:tc>
                  <a:txBody>
                    <a:bodyPr/>
                    <a:lstStyle/>
                    <a:p>
                      <a:r>
                        <a:rPr lang="en-AU" dirty="0"/>
                        <a:t>What?</a:t>
                      </a:r>
                    </a:p>
                  </a:txBody>
                  <a:tcPr/>
                </a:tc>
                <a:tc>
                  <a:txBody>
                    <a:bodyPr/>
                    <a:lstStyle/>
                    <a:p>
                      <a:r>
                        <a:rPr lang="en-AU" dirty="0"/>
                        <a:t>Like quizzes</a:t>
                      </a:r>
                    </a:p>
                  </a:txBody>
                  <a:tcPr/>
                </a:tc>
                <a:tc>
                  <a:txBody>
                    <a:bodyPr/>
                    <a:lstStyle/>
                    <a:p>
                      <a:r>
                        <a:rPr lang="en-AU" dirty="0"/>
                        <a:t>Like flashcards</a:t>
                      </a:r>
                    </a:p>
                  </a:txBody>
                  <a:tcPr/>
                </a:tc>
                <a:extLst>
                  <a:ext uri="{0D108BD9-81ED-4DB2-BD59-A6C34878D82A}">
                    <a16:rowId xmlns:a16="http://schemas.microsoft.com/office/drawing/2014/main" val="4083311585"/>
                  </a:ext>
                </a:extLst>
              </a:tr>
              <a:tr h="0">
                <a:tc>
                  <a:txBody>
                    <a:bodyPr/>
                    <a:lstStyle/>
                    <a:p>
                      <a:r>
                        <a:rPr lang="en-AU" dirty="0"/>
                        <a:t>How is info given?</a:t>
                      </a:r>
                    </a:p>
                  </a:txBody>
                  <a:tcPr/>
                </a:tc>
                <a:tc>
                  <a:txBody>
                    <a:bodyPr/>
                    <a:lstStyle/>
                    <a:p>
                      <a:r>
                        <a:rPr lang="en-AU" dirty="0"/>
                        <a:t>Verbal sentences</a:t>
                      </a:r>
                    </a:p>
                  </a:txBody>
                  <a:tcPr/>
                </a:tc>
                <a:tc>
                  <a:txBody>
                    <a:bodyPr/>
                    <a:lstStyle/>
                    <a:p>
                      <a:r>
                        <a:rPr lang="en-AU" dirty="0"/>
                        <a:t>Verbal word Jap</a:t>
                      </a:r>
                    </a:p>
                  </a:txBody>
                  <a:tcPr/>
                </a:tc>
                <a:extLst>
                  <a:ext uri="{0D108BD9-81ED-4DB2-BD59-A6C34878D82A}">
                    <a16:rowId xmlns:a16="http://schemas.microsoft.com/office/drawing/2014/main" val="503433555"/>
                  </a:ext>
                </a:extLst>
              </a:tr>
              <a:tr h="0">
                <a:tc>
                  <a:txBody>
                    <a:bodyPr/>
                    <a:lstStyle/>
                    <a:p>
                      <a:r>
                        <a:rPr lang="en-AU" dirty="0"/>
                        <a:t>How do you answer?</a:t>
                      </a:r>
                    </a:p>
                  </a:txBody>
                  <a:tcPr/>
                </a:tc>
                <a:tc>
                  <a:txBody>
                    <a:bodyPr/>
                    <a:lstStyle/>
                    <a:p>
                      <a:r>
                        <a:rPr lang="en-AU" dirty="0"/>
                        <a:t>Forms</a:t>
                      </a:r>
                    </a:p>
                  </a:txBody>
                  <a:tcPr/>
                </a:tc>
                <a:tc>
                  <a:txBody>
                    <a:bodyPr/>
                    <a:lstStyle/>
                    <a:p>
                      <a:r>
                        <a:rPr lang="en-AU" dirty="0"/>
                        <a:t>Write answer English</a:t>
                      </a:r>
                    </a:p>
                  </a:txBody>
                  <a:tcPr/>
                </a:tc>
                <a:extLst>
                  <a:ext uri="{0D108BD9-81ED-4DB2-BD59-A6C34878D82A}">
                    <a16:rowId xmlns:a16="http://schemas.microsoft.com/office/drawing/2014/main" val="2264301487"/>
                  </a:ext>
                </a:extLst>
              </a:tr>
              <a:tr h="0">
                <a:tc>
                  <a:txBody>
                    <a:bodyPr/>
                    <a:lstStyle/>
                    <a:p>
                      <a:r>
                        <a:rPr lang="en-AU" dirty="0"/>
                        <a:t>Criteria?</a:t>
                      </a:r>
                    </a:p>
                  </a:txBody>
                  <a:tcPr/>
                </a:tc>
                <a:tc>
                  <a:txBody>
                    <a:bodyPr/>
                    <a:lstStyle/>
                    <a:p>
                      <a:r>
                        <a:rPr lang="en-AU" dirty="0"/>
                        <a:t>Enough Money</a:t>
                      </a:r>
                    </a:p>
                  </a:txBody>
                  <a:tcPr/>
                </a:tc>
                <a:tc>
                  <a:txBody>
                    <a:bodyPr/>
                    <a:lstStyle/>
                    <a:p>
                      <a:r>
                        <a:rPr lang="en-AU" dirty="0"/>
                        <a:t>Anytime</a:t>
                      </a:r>
                    </a:p>
                  </a:txBody>
                  <a:tcPr/>
                </a:tc>
                <a:extLst>
                  <a:ext uri="{0D108BD9-81ED-4DB2-BD59-A6C34878D82A}">
                    <a16:rowId xmlns:a16="http://schemas.microsoft.com/office/drawing/2014/main" val="871033095"/>
                  </a:ext>
                </a:extLst>
              </a:tr>
              <a:tr h="0">
                <a:tc>
                  <a:txBody>
                    <a:bodyPr/>
                    <a:lstStyle/>
                    <a:p>
                      <a:r>
                        <a:rPr lang="en-AU" dirty="0"/>
                        <a:t>What do you get?</a:t>
                      </a:r>
                    </a:p>
                  </a:txBody>
                  <a:tcPr/>
                </a:tc>
                <a:tc>
                  <a:txBody>
                    <a:bodyPr/>
                    <a:lstStyle/>
                    <a:p>
                      <a:r>
                        <a:rPr lang="en-AU" dirty="0"/>
                        <a:t>XP for completion</a:t>
                      </a:r>
                    </a:p>
                  </a:txBody>
                  <a:tcPr/>
                </a:tc>
                <a:tc>
                  <a:txBody>
                    <a:bodyPr/>
                    <a:lstStyle/>
                    <a:p>
                      <a:r>
                        <a:rPr lang="en-AU" dirty="0"/>
                        <a:t>Money</a:t>
                      </a:r>
                    </a:p>
                  </a:txBody>
                  <a:tcPr/>
                </a:tc>
                <a:extLst>
                  <a:ext uri="{0D108BD9-81ED-4DB2-BD59-A6C34878D82A}">
                    <a16:rowId xmlns:a16="http://schemas.microsoft.com/office/drawing/2014/main" val="2720310539"/>
                  </a:ext>
                </a:extLst>
              </a:tr>
              <a:tr h="0">
                <a:tc>
                  <a:txBody>
                    <a:bodyPr/>
                    <a:lstStyle/>
                    <a:p>
                      <a:r>
                        <a:rPr lang="en-AU" dirty="0"/>
                        <a:t>How challenged?</a:t>
                      </a:r>
                    </a:p>
                  </a:txBody>
                  <a:tcPr/>
                </a:tc>
                <a:tc>
                  <a:txBody>
                    <a:bodyPr/>
                    <a:lstStyle/>
                    <a:p>
                      <a:r>
                        <a:rPr lang="en-AU" dirty="0"/>
                        <a:t>Teacher AI</a:t>
                      </a:r>
                    </a:p>
                    <a:p>
                      <a:r>
                        <a:rPr lang="en-AU" dirty="0"/>
                        <a:t>Hard correct = points</a:t>
                      </a:r>
                    </a:p>
                    <a:p>
                      <a:r>
                        <a:rPr lang="en-AU" dirty="0"/>
                        <a:t>Easy wrong = points</a:t>
                      </a:r>
                    </a:p>
                    <a:p>
                      <a:r>
                        <a:rPr lang="en-AU" dirty="0"/>
                        <a:t>Derived from estimates on Train</a:t>
                      </a:r>
                    </a:p>
                  </a:txBody>
                  <a:tcPr/>
                </a:tc>
                <a:tc>
                  <a:txBody>
                    <a:bodyPr/>
                    <a:lstStyle/>
                    <a:p>
                      <a:r>
                        <a:rPr lang="en-AU" dirty="0"/>
                        <a:t>Spaced repetition algorithm + Random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Selection is normal curve about 33% below estimated ability</a:t>
                      </a:r>
                    </a:p>
                    <a:p>
                      <a:endParaRPr lang="en-AU" dirty="0"/>
                    </a:p>
                    <a:p>
                      <a:r>
                        <a:rPr lang="en-AU" dirty="0"/>
                        <a:t>Easy correct = little money</a:t>
                      </a:r>
                    </a:p>
                    <a:p>
                      <a:r>
                        <a:rPr lang="en-AU" dirty="0"/>
                        <a:t>Hard correct = more money</a:t>
                      </a:r>
                    </a:p>
                  </a:txBody>
                  <a:tcPr/>
                </a:tc>
                <a:extLst>
                  <a:ext uri="{0D108BD9-81ED-4DB2-BD59-A6C34878D82A}">
                    <a16:rowId xmlns:a16="http://schemas.microsoft.com/office/drawing/2014/main" val="1178729264"/>
                  </a:ext>
                </a:extLst>
              </a:tr>
            </a:tbl>
          </a:graphicData>
        </a:graphic>
      </p:graphicFrame>
      <p:sp>
        <p:nvSpPr>
          <p:cNvPr id="21" name="TextBox 20">
            <a:extLst>
              <a:ext uri="{FF2B5EF4-FFF2-40B4-BE49-F238E27FC236}">
                <a16:creationId xmlns:a16="http://schemas.microsoft.com/office/drawing/2014/main" id="{01316770-A6D5-4263-AFD0-62345C06DEE0}"/>
              </a:ext>
            </a:extLst>
          </p:cNvPr>
          <p:cNvSpPr txBox="1"/>
          <p:nvPr/>
        </p:nvSpPr>
        <p:spPr>
          <a:xfrm>
            <a:off x="4899678" y="515258"/>
            <a:ext cx="1277257" cy="369332"/>
          </a:xfrm>
          <a:prstGeom prst="rect">
            <a:avLst/>
          </a:prstGeom>
          <a:noFill/>
        </p:spPr>
        <p:txBody>
          <a:bodyPr wrap="square" rtlCol="0">
            <a:spAutoFit/>
          </a:bodyPr>
          <a:lstStyle/>
          <a:p>
            <a:r>
              <a:rPr lang="en-AU" i="1" dirty="0"/>
              <a:t>Add words</a:t>
            </a:r>
          </a:p>
        </p:txBody>
      </p:sp>
    </p:spTree>
    <p:extLst>
      <p:ext uri="{BB962C8B-B14F-4D97-AF65-F5344CB8AC3E}">
        <p14:creationId xmlns:p14="http://schemas.microsoft.com/office/powerpoint/2010/main" val="164477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DD2A2E4-89D5-4F37-8FB5-84566E7C2433}"/>
              </a:ext>
            </a:extLst>
          </p:cNvPr>
          <p:cNvGraphicFramePr>
            <a:graphicFrameLocks noGrp="1"/>
          </p:cNvGraphicFramePr>
          <p:nvPr>
            <p:extLst>
              <p:ext uri="{D42A27DB-BD31-4B8C-83A1-F6EECF244321}">
                <p14:modId xmlns:p14="http://schemas.microsoft.com/office/powerpoint/2010/main" val="3118096616"/>
              </p:ext>
            </p:extLst>
          </p:nvPr>
        </p:nvGraphicFramePr>
        <p:xfrm>
          <a:off x="391885" y="1959428"/>
          <a:ext cx="8900160" cy="3475323"/>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208905330"/>
                    </a:ext>
                  </a:extLst>
                </a:gridCol>
                <a:gridCol w="2225040">
                  <a:extLst>
                    <a:ext uri="{9D8B030D-6E8A-4147-A177-3AD203B41FA5}">
                      <a16:colId xmlns:a16="http://schemas.microsoft.com/office/drawing/2014/main" val="1710720712"/>
                    </a:ext>
                  </a:extLst>
                </a:gridCol>
                <a:gridCol w="2225040">
                  <a:extLst>
                    <a:ext uri="{9D8B030D-6E8A-4147-A177-3AD203B41FA5}">
                      <a16:colId xmlns:a16="http://schemas.microsoft.com/office/drawing/2014/main" val="1647562881"/>
                    </a:ext>
                  </a:extLst>
                </a:gridCol>
                <a:gridCol w="2225040">
                  <a:extLst>
                    <a:ext uri="{9D8B030D-6E8A-4147-A177-3AD203B41FA5}">
                      <a16:colId xmlns:a16="http://schemas.microsoft.com/office/drawing/2014/main" val="777389119"/>
                    </a:ext>
                  </a:extLst>
                </a:gridCol>
              </a:tblGrid>
              <a:tr h="286780">
                <a:tc>
                  <a:txBody>
                    <a:bodyPr/>
                    <a:lstStyle/>
                    <a:p>
                      <a:endParaRPr lang="en-AU" dirty="0"/>
                    </a:p>
                  </a:txBody>
                  <a:tcPr/>
                </a:tc>
                <a:tc>
                  <a:txBody>
                    <a:bodyPr/>
                    <a:lstStyle/>
                    <a:p>
                      <a:r>
                        <a:rPr lang="en-AU" dirty="0"/>
                        <a:t>Difficulty</a:t>
                      </a:r>
                    </a:p>
                  </a:txBody>
                  <a:tcPr/>
                </a:tc>
                <a:tc>
                  <a:txBody>
                    <a:bodyPr/>
                    <a:lstStyle/>
                    <a:p>
                      <a:r>
                        <a:rPr lang="en-AU" dirty="0"/>
                        <a:t>Stake</a:t>
                      </a:r>
                    </a:p>
                  </a:txBody>
                  <a:tcPr/>
                </a:tc>
                <a:tc>
                  <a:txBody>
                    <a:bodyPr/>
                    <a:lstStyle/>
                    <a:p>
                      <a:r>
                        <a:rPr lang="en-AU" dirty="0"/>
                        <a:t>Max favour </a:t>
                      </a:r>
                      <a:r>
                        <a:rPr lang="en-AU" dirty="0" err="1"/>
                        <a:t>xp</a:t>
                      </a:r>
                      <a:endParaRPr lang="en-AU" dirty="0"/>
                    </a:p>
                  </a:txBody>
                  <a:tcPr/>
                </a:tc>
                <a:extLst>
                  <a:ext uri="{0D108BD9-81ED-4DB2-BD59-A6C34878D82A}">
                    <a16:rowId xmlns:a16="http://schemas.microsoft.com/office/drawing/2014/main" val="4190761194"/>
                  </a:ext>
                </a:extLst>
              </a:tr>
              <a:tr h="1036521">
                <a:tc>
                  <a:txBody>
                    <a:bodyPr/>
                    <a:lstStyle/>
                    <a:p>
                      <a:endParaRPr lang="en-AU"/>
                    </a:p>
                  </a:txBody>
                  <a:tcPr/>
                </a:tc>
                <a:tc>
                  <a:txBody>
                    <a:bodyPr/>
                    <a:lstStyle/>
                    <a:p>
                      <a:r>
                        <a:rPr lang="en-AU" dirty="0"/>
                        <a:t>Easy</a:t>
                      </a:r>
                    </a:p>
                  </a:txBody>
                  <a:tcPr/>
                </a:tc>
                <a:tc>
                  <a:txBody>
                    <a:bodyPr/>
                    <a:lstStyle/>
                    <a:p>
                      <a:r>
                        <a:rPr lang="en-AU" dirty="0"/>
                        <a:t>100 yen</a:t>
                      </a:r>
                    </a:p>
                  </a:txBody>
                  <a:tcPr/>
                </a:tc>
                <a:tc>
                  <a:txBody>
                    <a:bodyPr/>
                    <a:lstStyle/>
                    <a:p>
                      <a:r>
                        <a:rPr lang="en-AU" dirty="0"/>
                        <a:t>100-150</a:t>
                      </a:r>
                    </a:p>
                  </a:txBody>
                  <a:tcPr/>
                </a:tc>
                <a:extLst>
                  <a:ext uri="{0D108BD9-81ED-4DB2-BD59-A6C34878D82A}">
                    <a16:rowId xmlns:a16="http://schemas.microsoft.com/office/drawing/2014/main" val="3316516889"/>
                  </a:ext>
                </a:extLst>
              </a:tr>
              <a:tr h="1036521">
                <a:tc>
                  <a:txBody>
                    <a:bodyPr/>
                    <a:lstStyle/>
                    <a:p>
                      <a:endParaRPr lang="en-AU" dirty="0"/>
                    </a:p>
                  </a:txBody>
                  <a:tcPr/>
                </a:tc>
                <a:tc>
                  <a:txBody>
                    <a:bodyPr/>
                    <a:lstStyle/>
                    <a:p>
                      <a:r>
                        <a:rPr lang="en-AU" dirty="0"/>
                        <a:t>Medium</a:t>
                      </a:r>
                    </a:p>
                  </a:txBody>
                  <a:tcPr/>
                </a:tc>
                <a:tc>
                  <a:txBody>
                    <a:bodyPr/>
                    <a:lstStyle/>
                    <a:p>
                      <a:r>
                        <a:rPr lang="en-AU" dirty="0"/>
                        <a:t>500 yen</a:t>
                      </a:r>
                    </a:p>
                  </a:txBody>
                  <a:tcPr/>
                </a:tc>
                <a:tc>
                  <a:txBody>
                    <a:bodyPr/>
                    <a:lstStyle/>
                    <a:p>
                      <a:r>
                        <a:rPr lang="en-AU" dirty="0"/>
                        <a:t>500-550xp</a:t>
                      </a:r>
                    </a:p>
                  </a:txBody>
                  <a:tcPr/>
                </a:tc>
                <a:extLst>
                  <a:ext uri="{0D108BD9-81ED-4DB2-BD59-A6C34878D82A}">
                    <a16:rowId xmlns:a16="http://schemas.microsoft.com/office/drawing/2014/main" val="3934501842"/>
                  </a:ext>
                </a:extLst>
              </a:tr>
              <a:tr h="1036521">
                <a:tc>
                  <a:txBody>
                    <a:bodyPr/>
                    <a:lstStyle/>
                    <a:p>
                      <a:endParaRPr lang="en-AU" dirty="0"/>
                    </a:p>
                  </a:txBody>
                  <a:tcPr/>
                </a:tc>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779581575"/>
                  </a:ext>
                </a:extLst>
              </a:tr>
            </a:tbl>
          </a:graphicData>
        </a:graphic>
      </p:graphicFrame>
      <p:pic>
        <p:nvPicPr>
          <p:cNvPr id="1026" name="Picture 2" descr="Preview">
            <a:extLst>
              <a:ext uri="{FF2B5EF4-FFF2-40B4-BE49-F238E27FC236}">
                <a16:creationId xmlns:a16="http://schemas.microsoft.com/office/drawing/2014/main" id="{D06136D5-ADB0-4FF7-8A9B-28EA6DFB4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63" y="2330314"/>
            <a:ext cx="1219300" cy="914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3"/>
          <a:stretch>
            <a:fillRect/>
          </a:stretch>
        </p:blipFill>
        <p:spPr>
          <a:xfrm>
            <a:off x="449221" y="420915"/>
            <a:ext cx="3513180" cy="893181"/>
          </a:xfrm>
          <a:prstGeom prst="rect">
            <a:avLst/>
          </a:prstGeom>
        </p:spPr>
      </p:pic>
      <p:sp>
        <p:nvSpPr>
          <p:cNvPr id="3" name="TextBox 2">
            <a:extLst>
              <a:ext uri="{FF2B5EF4-FFF2-40B4-BE49-F238E27FC236}">
                <a16:creationId xmlns:a16="http://schemas.microsoft.com/office/drawing/2014/main" id="{6D1C6819-2316-465E-9254-3BE63F214466}"/>
              </a:ext>
            </a:extLst>
          </p:cNvPr>
          <p:cNvSpPr txBox="1"/>
          <p:nvPr/>
        </p:nvSpPr>
        <p:spPr>
          <a:xfrm>
            <a:off x="4506686" y="603679"/>
            <a:ext cx="1818639" cy="369332"/>
          </a:xfrm>
          <a:prstGeom prst="rect">
            <a:avLst/>
          </a:prstGeom>
          <a:noFill/>
        </p:spPr>
        <p:txBody>
          <a:bodyPr wrap="none" rtlCol="0">
            <a:spAutoFit/>
          </a:bodyPr>
          <a:lstStyle/>
          <a:p>
            <a:r>
              <a:rPr lang="en-AU" dirty="0"/>
              <a:t>Money: 5000 yen</a:t>
            </a:r>
          </a:p>
        </p:txBody>
      </p:sp>
      <p:sp>
        <p:nvSpPr>
          <p:cNvPr id="6" name="TextBox 5">
            <a:extLst>
              <a:ext uri="{FF2B5EF4-FFF2-40B4-BE49-F238E27FC236}">
                <a16:creationId xmlns:a16="http://schemas.microsoft.com/office/drawing/2014/main" id="{73CFC846-8A34-4D50-86C5-3CDC24838458}"/>
              </a:ext>
            </a:extLst>
          </p:cNvPr>
          <p:cNvSpPr txBox="1"/>
          <p:nvPr/>
        </p:nvSpPr>
        <p:spPr>
          <a:xfrm>
            <a:off x="4506686" y="944764"/>
            <a:ext cx="2557751" cy="646331"/>
          </a:xfrm>
          <a:prstGeom prst="rect">
            <a:avLst/>
          </a:prstGeom>
          <a:noFill/>
        </p:spPr>
        <p:txBody>
          <a:bodyPr wrap="none" rtlCol="0">
            <a:spAutoFit/>
          </a:bodyPr>
          <a:lstStyle/>
          <a:p>
            <a:r>
              <a:rPr lang="en-AU" dirty="0"/>
              <a:t>Favour XP: [</a:t>
            </a:r>
            <a:r>
              <a:rPr lang="en-AU" dirty="0" err="1"/>
              <a:t>xxxxxxxxxxxx</a:t>
            </a:r>
            <a:r>
              <a:rPr lang="en-AU" dirty="0"/>
              <a:t>]</a:t>
            </a:r>
          </a:p>
          <a:p>
            <a:r>
              <a:rPr lang="en-AU" dirty="0"/>
              <a:t>Level</a:t>
            </a:r>
          </a:p>
        </p:txBody>
      </p:sp>
      <p:pic>
        <p:nvPicPr>
          <p:cNvPr id="2050" name="Picture 2" descr="Preview">
            <a:extLst>
              <a:ext uri="{FF2B5EF4-FFF2-40B4-BE49-F238E27FC236}">
                <a16:creationId xmlns:a16="http://schemas.microsoft.com/office/drawing/2014/main" id="{B49624B0-43FF-416A-BB92-045645628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63" y="3425295"/>
            <a:ext cx="1219300" cy="9144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04A6221-8ACA-4927-86A0-2D0114B76F74}"/>
              </a:ext>
            </a:extLst>
          </p:cNvPr>
          <p:cNvSpPr txBox="1"/>
          <p:nvPr/>
        </p:nvSpPr>
        <p:spPr>
          <a:xfrm>
            <a:off x="7801429" y="603679"/>
            <a:ext cx="2630848" cy="369332"/>
          </a:xfrm>
          <a:prstGeom prst="rect">
            <a:avLst/>
          </a:prstGeom>
          <a:noFill/>
        </p:spPr>
        <p:txBody>
          <a:bodyPr wrap="none" rtlCol="0">
            <a:spAutoFit/>
          </a:bodyPr>
          <a:lstStyle/>
          <a:p>
            <a:r>
              <a:rPr lang="en-AU" dirty="0"/>
              <a:t>3pm, 17</a:t>
            </a:r>
            <a:r>
              <a:rPr lang="en-AU" baseline="30000" dirty="0"/>
              <a:t>th</a:t>
            </a:r>
            <a:r>
              <a:rPr lang="en-AU" dirty="0"/>
              <a:t> December 2017</a:t>
            </a:r>
          </a:p>
        </p:txBody>
      </p:sp>
      <p:sp>
        <p:nvSpPr>
          <p:cNvPr id="10" name="Rectangle 9">
            <a:extLst>
              <a:ext uri="{FF2B5EF4-FFF2-40B4-BE49-F238E27FC236}">
                <a16:creationId xmlns:a16="http://schemas.microsoft.com/office/drawing/2014/main" id="{16DC985F-0DFE-4643-BC1C-B89C550F7147}"/>
              </a:ext>
            </a:extLst>
          </p:cNvPr>
          <p:cNvSpPr/>
          <p:nvPr/>
        </p:nvSpPr>
        <p:spPr>
          <a:xfrm>
            <a:off x="9202911" y="2506260"/>
            <a:ext cx="3181110" cy="1190829"/>
          </a:xfrm>
          <a:prstGeom prst="rect">
            <a:avLst/>
          </a:prstGeom>
        </p:spPr>
        <p:txBody>
          <a:bodyPr wrap="square">
            <a:spAutoFit/>
          </a:bodyPr>
          <a:lstStyle/>
          <a:p>
            <a:r>
              <a:rPr lang="en-AU" dirty="0"/>
              <a:t>Goes down when details wrong. The more you do tasks for someone the higher the tip ceiling</a:t>
            </a:r>
          </a:p>
        </p:txBody>
      </p:sp>
      <p:sp>
        <p:nvSpPr>
          <p:cNvPr id="14" name="Rectangle 13">
            <a:extLst>
              <a:ext uri="{FF2B5EF4-FFF2-40B4-BE49-F238E27FC236}">
                <a16:creationId xmlns:a16="http://schemas.microsoft.com/office/drawing/2014/main" id="{1CE20CDE-29F3-4ECB-B536-0CF74A98D81A}"/>
              </a:ext>
            </a:extLst>
          </p:cNvPr>
          <p:cNvSpPr/>
          <p:nvPr/>
        </p:nvSpPr>
        <p:spPr>
          <a:xfrm>
            <a:off x="2410225" y="5756917"/>
            <a:ext cx="5089392" cy="646331"/>
          </a:xfrm>
          <a:prstGeom prst="rect">
            <a:avLst/>
          </a:prstGeom>
        </p:spPr>
        <p:txBody>
          <a:bodyPr wrap="square">
            <a:spAutoFit/>
          </a:bodyPr>
          <a:lstStyle/>
          <a:p>
            <a:r>
              <a:rPr lang="en-AU" dirty="0"/>
              <a:t>Goes down when details wrong. The more you do tasks for someone the higher the tip ceiling</a:t>
            </a:r>
          </a:p>
        </p:txBody>
      </p:sp>
    </p:spTree>
    <p:extLst>
      <p:ext uri="{BB962C8B-B14F-4D97-AF65-F5344CB8AC3E}">
        <p14:creationId xmlns:p14="http://schemas.microsoft.com/office/powerpoint/2010/main" val="360603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11" name="Rectangle 10">
            <a:extLst>
              <a:ext uri="{FF2B5EF4-FFF2-40B4-BE49-F238E27FC236}">
                <a16:creationId xmlns:a16="http://schemas.microsoft.com/office/drawing/2014/main" id="{BA434FFD-0746-4B65-AA76-513EF1BE3D7F}"/>
              </a:ext>
            </a:extLst>
          </p:cNvPr>
          <p:cNvSpPr/>
          <p:nvPr/>
        </p:nvSpPr>
        <p:spPr>
          <a:xfrm>
            <a:off x="1549613" y="1822381"/>
            <a:ext cx="7855643" cy="2031325"/>
          </a:xfrm>
          <a:prstGeom prst="rect">
            <a:avLst/>
          </a:prstGeom>
        </p:spPr>
        <p:txBody>
          <a:bodyPr wrap="square">
            <a:spAutoFit/>
          </a:bodyPr>
          <a:lstStyle/>
          <a:p>
            <a:r>
              <a:rPr lang="en-AU" dirty="0"/>
              <a:t>Based on ‘train’ performance, there is a hidden metric which tracks a users estimated skill level.</a:t>
            </a:r>
          </a:p>
          <a:p>
            <a:endParaRPr lang="en-AU" dirty="0"/>
          </a:p>
          <a:p>
            <a:r>
              <a:rPr lang="en-AU" dirty="0"/>
              <a:t>The skill rating scale is set by Duolingo’s progress, easy through hard</a:t>
            </a:r>
          </a:p>
          <a:p>
            <a:endParaRPr lang="en-AU" dirty="0"/>
          </a:p>
          <a:p>
            <a:r>
              <a:rPr lang="en-AU" dirty="0"/>
              <a:t>Test mode uses the Teacher AI to help randomly select items it thinks are hard/easy</a:t>
            </a:r>
          </a:p>
        </p:txBody>
      </p:sp>
    </p:spTree>
    <p:extLst>
      <p:ext uri="{BB962C8B-B14F-4D97-AF65-F5344CB8AC3E}">
        <p14:creationId xmlns:p14="http://schemas.microsoft.com/office/powerpoint/2010/main" val="120590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11" name="Rectangle 10">
            <a:extLst>
              <a:ext uri="{FF2B5EF4-FFF2-40B4-BE49-F238E27FC236}">
                <a16:creationId xmlns:a16="http://schemas.microsoft.com/office/drawing/2014/main" id="{BA434FFD-0746-4B65-AA76-513EF1BE3D7F}"/>
              </a:ext>
            </a:extLst>
          </p:cNvPr>
          <p:cNvSpPr/>
          <p:nvPr/>
        </p:nvSpPr>
        <p:spPr>
          <a:xfrm>
            <a:off x="449220" y="1422810"/>
            <a:ext cx="11015358" cy="4370427"/>
          </a:xfrm>
          <a:prstGeom prst="rect">
            <a:avLst/>
          </a:prstGeom>
        </p:spPr>
        <p:txBody>
          <a:bodyPr wrap="square">
            <a:spAutoFit/>
          </a:bodyPr>
          <a:lstStyle/>
          <a:p>
            <a:r>
              <a:rPr lang="en-GB" sz="1600" dirty="0"/>
              <a:t>War! Famine! Social unrest! Neo-Japan in 2030 is anything but easy...</a:t>
            </a:r>
          </a:p>
          <a:p>
            <a:endParaRPr lang="en-GB" sz="1600" dirty="0"/>
          </a:p>
          <a:p>
            <a:r>
              <a:rPr lang="en-GB" sz="1600" dirty="0"/>
              <a:t>Neo-Japan is one of the few places left on Earth after the great calamity. You arrive a helpless refugee to these inhospitable lands. As an English speaker, you need to quickly assimilate the language as a matter of survival!</a:t>
            </a:r>
          </a:p>
          <a:p>
            <a:endParaRPr lang="en-GB" sz="1600" dirty="0"/>
          </a:p>
          <a:p>
            <a:r>
              <a:rPr lang="en-GB" sz="1600" dirty="0"/>
              <a:t>You arrive hungry, low on energy, stinking, and without any friends. Some refugees have ‘made it’, and now have homes with creature comforts. At this stage, you’d do anything to get off the streets away from the violent street gangs which have taken over local law enforcement.</a:t>
            </a:r>
          </a:p>
          <a:p>
            <a:endParaRPr lang="en-GB" sz="1600" dirty="0"/>
          </a:p>
          <a:p>
            <a:r>
              <a:rPr lang="en-GB" sz="1600" dirty="0"/>
              <a:t>To make it in this world, you’re going to have to learn some Japanese, and complete tasks using your language skills.</a:t>
            </a:r>
          </a:p>
          <a:p>
            <a:endParaRPr lang="en-GB" sz="1600" dirty="0"/>
          </a:p>
          <a:p>
            <a:r>
              <a:rPr lang="en-GB" sz="1600" dirty="0"/>
              <a:t>Completing tasks for the bosses will earn you money which you can use for housing and creature comforts. But the bosses won’t trust someone that shows up not ready to do the job. First, you’re got to look after your basic needs such as hunger, energy, hygiene and social. Fortunately, even in the war ravaged country, these things are easy to come by, you just need to ask.</a:t>
            </a:r>
          </a:p>
          <a:p>
            <a:endParaRPr lang="en-GB" sz="1600" dirty="0"/>
          </a:p>
          <a:p>
            <a:r>
              <a:rPr lang="en-GB" sz="1600" dirty="0"/>
              <a:t>To be able to ask for help, you’ll need to learn the alphabet (kana) and words to describe what you need. This is the pathway to success!</a:t>
            </a:r>
            <a:endParaRPr lang="en-AU" sz="1600" dirty="0"/>
          </a:p>
        </p:txBody>
      </p:sp>
      <p:graphicFrame>
        <p:nvGraphicFramePr>
          <p:cNvPr id="2" name="Diagram 1">
            <a:extLst>
              <a:ext uri="{FF2B5EF4-FFF2-40B4-BE49-F238E27FC236}">
                <a16:creationId xmlns:a16="http://schemas.microsoft.com/office/drawing/2014/main" id="{30616870-8D3C-4A34-A109-19A71E3ACC6B}"/>
              </a:ext>
            </a:extLst>
          </p:cNvPr>
          <p:cNvGraphicFramePr/>
          <p:nvPr>
            <p:extLst>
              <p:ext uri="{D42A27DB-BD31-4B8C-83A1-F6EECF244321}">
                <p14:modId xmlns:p14="http://schemas.microsoft.com/office/powerpoint/2010/main" val="662520700"/>
              </p:ext>
            </p:extLst>
          </p:nvPr>
        </p:nvGraphicFramePr>
        <p:xfrm>
          <a:off x="764133" y="5300142"/>
          <a:ext cx="10508344" cy="173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69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graphicFrame>
        <p:nvGraphicFramePr>
          <p:cNvPr id="12" name="Table 11">
            <a:extLst>
              <a:ext uri="{FF2B5EF4-FFF2-40B4-BE49-F238E27FC236}">
                <a16:creationId xmlns:a16="http://schemas.microsoft.com/office/drawing/2014/main" id="{98F77549-D8C4-473F-A7F0-B9D83D3CC547}"/>
              </a:ext>
            </a:extLst>
          </p:cNvPr>
          <p:cNvGraphicFramePr>
            <a:graphicFrameLocks noGrp="1"/>
          </p:cNvGraphicFramePr>
          <p:nvPr>
            <p:extLst>
              <p:ext uri="{D42A27DB-BD31-4B8C-83A1-F6EECF244321}">
                <p14:modId xmlns:p14="http://schemas.microsoft.com/office/powerpoint/2010/main" val="1066184482"/>
              </p:ext>
            </p:extLst>
          </p:nvPr>
        </p:nvGraphicFramePr>
        <p:xfrm>
          <a:off x="1252498" y="3408211"/>
          <a:ext cx="5641155" cy="2926080"/>
        </p:xfrm>
        <a:graphic>
          <a:graphicData uri="http://schemas.openxmlformats.org/drawingml/2006/table">
            <a:tbl>
              <a:tblPr firstRow="1" bandRow="1">
                <a:tableStyleId>{5C22544A-7EE6-4342-B048-85BDC9FD1C3A}</a:tableStyleId>
              </a:tblPr>
              <a:tblGrid>
                <a:gridCol w="1128231">
                  <a:extLst>
                    <a:ext uri="{9D8B030D-6E8A-4147-A177-3AD203B41FA5}">
                      <a16:colId xmlns:a16="http://schemas.microsoft.com/office/drawing/2014/main" val="1338242387"/>
                    </a:ext>
                  </a:extLst>
                </a:gridCol>
                <a:gridCol w="1128231">
                  <a:extLst>
                    <a:ext uri="{9D8B030D-6E8A-4147-A177-3AD203B41FA5}">
                      <a16:colId xmlns:a16="http://schemas.microsoft.com/office/drawing/2014/main" val="2597760100"/>
                    </a:ext>
                  </a:extLst>
                </a:gridCol>
                <a:gridCol w="1128231">
                  <a:extLst>
                    <a:ext uri="{9D8B030D-6E8A-4147-A177-3AD203B41FA5}">
                      <a16:colId xmlns:a16="http://schemas.microsoft.com/office/drawing/2014/main" val="1829478125"/>
                    </a:ext>
                  </a:extLst>
                </a:gridCol>
                <a:gridCol w="1128231">
                  <a:extLst>
                    <a:ext uri="{9D8B030D-6E8A-4147-A177-3AD203B41FA5}">
                      <a16:colId xmlns:a16="http://schemas.microsoft.com/office/drawing/2014/main" val="441531500"/>
                    </a:ext>
                  </a:extLst>
                </a:gridCol>
                <a:gridCol w="1128231">
                  <a:extLst>
                    <a:ext uri="{9D8B030D-6E8A-4147-A177-3AD203B41FA5}">
                      <a16:colId xmlns:a16="http://schemas.microsoft.com/office/drawing/2014/main" val="1890713386"/>
                    </a:ext>
                  </a:extLst>
                </a:gridCol>
              </a:tblGrid>
              <a:tr h="306683">
                <a:tc>
                  <a:txBody>
                    <a:bodyPr/>
                    <a:lstStyle/>
                    <a:p>
                      <a:r>
                        <a:rPr lang="en-AU" dirty="0" err="1"/>
                        <a:t>Hirigana</a:t>
                      </a:r>
                      <a:endParaRPr lang="en-AU" dirty="0"/>
                    </a:p>
                  </a:txBody>
                  <a:tcPr/>
                </a:tc>
                <a:tc>
                  <a:txBody>
                    <a:bodyPr/>
                    <a:lstStyle/>
                    <a:p>
                      <a:r>
                        <a:rPr lang="en-AU" dirty="0"/>
                        <a:t>Katakana</a:t>
                      </a:r>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540295323"/>
                  </a:ext>
                </a:extLst>
              </a:tr>
              <a:tr h="256244">
                <a:tc>
                  <a:txBody>
                    <a:bodyPr/>
                    <a:lstStyle/>
                    <a:p>
                      <a:endParaRPr lang="en-AU"/>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399947339"/>
                  </a:ext>
                </a:extLst>
              </a:tr>
              <a:tr h="256244">
                <a:tc>
                  <a:txBody>
                    <a:bodyPr/>
                    <a:lstStyle/>
                    <a:p>
                      <a:endParaRPr lang="en-AU"/>
                    </a:p>
                  </a:txBody>
                  <a:tcPr/>
                </a:tc>
                <a:tc>
                  <a:txBody>
                    <a:bodyPr/>
                    <a:lstStyle/>
                    <a:p>
                      <a:endParaRPr lang="en-AU" dirty="0"/>
                    </a:p>
                  </a:txBody>
                  <a:tcPr/>
                </a:tc>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500788573"/>
                  </a:ext>
                </a:extLst>
              </a:tr>
              <a:tr h="256244">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835787443"/>
                  </a:ext>
                </a:extLst>
              </a:tr>
              <a:tr h="256244">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1238277647"/>
                  </a:ext>
                </a:extLst>
              </a:tr>
              <a:tr h="256244">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1722287001"/>
                  </a:ext>
                </a:extLst>
              </a:tr>
              <a:tr h="256244">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1663653923"/>
                  </a:ext>
                </a:extLst>
              </a:tr>
              <a:tr h="256244">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671617851"/>
                  </a:ext>
                </a:extLst>
              </a:tr>
            </a:tbl>
          </a:graphicData>
        </a:graphic>
      </p:graphicFrame>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sp>
        <p:nvSpPr>
          <p:cNvPr id="25" name="TextBox 24">
            <a:extLst>
              <a:ext uri="{FF2B5EF4-FFF2-40B4-BE49-F238E27FC236}">
                <a16:creationId xmlns:a16="http://schemas.microsoft.com/office/drawing/2014/main" id="{0A5F8DBE-41F4-4456-BD99-7094B2549287}"/>
              </a:ext>
            </a:extLst>
          </p:cNvPr>
          <p:cNvSpPr txBox="1"/>
          <p:nvPr/>
        </p:nvSpPr>
        <p:spPr>
          <a:xfrm>
            <a:off x="7417427" y="3680652"/>
            <a:ext cx="2040302" cy="923330"/>
          </a:xfrm>
          <a:prstGeom prst="rect">
            <a:avLst/>
          </a:prstGeom>
          <a:noFill/>
        </p:spPr>
        <p:txBody>
          <a:bodyPr wrap="none" rtlCol="0">
            <a:spAutoFit/>
          </a:bodyPr>
          <a:lstStyle/>
          <a:p>
            <a:r>
              <a:rPr lang="en-AU" dirty="0"/>
              <a:t>Total kana (current)</a:t>
            </a:r>
          </a:p>
          <a:p>
            <a:r>
              <a:rPr lang="en-AU" dirty="0"/>
              <a:t>Total kana (lifetime)</a:t>
            </a:r>
          </a:p>
          <a:p>
            <a:r>
              <a:rPr lang="en-AU" dirty="0"/>
              <a:t>Min kana</a:t>
            </a:r>
          </a:p>
        </p:txBody>
      </p:sp>
      <p:sp>
        <p:nvSpPr>
          <p:cNvPr id="26" name="Freeform: Shape 25">
            <a:extLst>
              <a:ext uri="{FF2B5EF4-FFF2-40B4-BE49-F238E27FC236}">
                <a16:creationId xmlns:a16="http://schemas.microsoft.com/office/drawing/2014/main" id="{29CFC2CC-BF10-44D0-8D32-F0A54CDD9F6D}"/>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27" name="Freeform: Shape 26">
            <a:extLst>
              <a:ext uri="{FF2B5EF4-FFF2-40B4-BE49-F238E27FC236}">
                <a16:creationId xmlns:a16="http://schemas.microsoft.com/office/drawing/2014/main" id="{BEA1677E-A77E-4415-AD12-2EAA42A8575A}"/>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28" name="Freeform: Shape 27">
            <a:extLst>
              <a:ext uri="{FF2B5EF4-FFF2-40B4-BE49-F238E27FC236}">
                <a16:creationId xmlns:a16="http://schemas.microsoft.com/office/drawing/2014/main" id="{3730D321-EE2F-434A-8520-DBD8BFC4DF73}"/>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29" name="Freeform: Shape 28">
            <a:extLst>
              <a:ext uri="{FF2B5EF4-FFF2-40B4-BE49-F238E27FC236}">
                <a16:creationId xmlns:a16="http://schemas.microsoft.com/office/drawing/2014/main" id="{FEAE52D8-90ED-42A5-BE64-E7446A05C725}"/>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30" name="Freeform: Shape 29">
            <a:extLst>
              <a:ext uri="{FF2B5EF4-FFF2-40B4-BE49-F238E27FC236}">
                <a16:creationId xmlns:a16="http://schemas.microsoft.com/office/drawing/2014/main" id="{54F422D0-6ECA-40F7-AFA8-F05E955D6653}"/>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31" name="TextBox 30">
            <a:extLst>
              <a:ext uri="{FF2B5EF4-FFF2-40B4-BE49-F238E27FC236}">
                <a16:creationId xmlns:a16="http://schemas.microsoft.com/office/drawing/2014/main" id="{AAD50063-60BF-43B0-A8F4-4A636216DF7A}"/>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32" name="TextBox 31">
            <a:extLst>
              <a:ext uri="{FF2B5EF4-FFF2-40B4-BE49-F238E27FC236}">
                <a16:creationId xmlns:a16="http://schemas.microsoft.com/office/drawing/2014/main" id="{86775105-8233-4C1F-842B-0C967B32C299}"/>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33" name="TextBox 32">
            <a:extLst>
              <a:ext uri="{FF2B5EF4-FFF2-40B4-BE49-F238E27FC236}">
                <a16:creationId xmlns:a16="http://schemas.microsoft.com/office/drawing/2014/main" id="{7F6CD6AF-33F9-430F-84A1-0F27D49CD763}"/>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34" name="TextBox 33">
            <a:extLst>
              <a:ext uri="{FF2B5EF4-FFF2-40B4-BE49-F238E27FC236}">
                <a16:creationId xmlns:a16="http://schemas.microsoft.com/office/drawing/2014/main" id="{F40A07AE-99F4-4522-AE0D-E2084F3F1F74}"/>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35" name="TextBox 34">
            <a:extLst>
              <a:ext uri="{FF2B5EF4-FFF2-40B4-BE49-F238E27FC236}">
                <a16:creationId xmlns:a16="http://schemas.microsoft.com/office/drawing/2014/main" id="{534F0711-2781-4F67-9F6E-6296288A4160}"/>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36" name="TextBox 35">
            <a:extLst>
              <a:ext uri="{FF2B5EF4-FFF2-40B4-BE49-F238E27FC236}">
                <a16:creationId xmlns:a16="http://schemas.microsoft.com/office/drawing/2014/main" id="{D6E85631-7475-4E4F-A6D6-7F76A08034C1}"/>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37" name="TextBox 36">
            <a:extLst>
              <a:ext uri="{FF2B5EF4-FFF2-40B4-BE49-F238E27FC236}">
                <a16:creationId xmlns:a16="http://schemas.microsoft.com/office/drawing/2014/main" id="{0E5B7484-9F3D-4243-AD9E-4724F389BBA6}"/>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spTree>
    <p:extLst>
      <p:ext uri="{BB962C8B-B14F-4D97-AF65-F5344CB8AC3E}">
        <p14:creationId xmlns:p14="http://schemas.microsoft.com/office/powerpoint/2010/main" val="265713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sp>
        <p:nvSpPr>
          <p:cNvPr id="26" name="Freeform: Shape 25">
            <a:extLst>
              <a:ext uri="{FF2B5EF4-FFF2-40B4-BE49-F238E27FC236}">
                <a16:creationId xmlns:a16="http://schemas.microsoft.com/office/drawing/2014/main" id="{29CFC2CC-BF10-44D0-8D32-F0A54CDD9F6D}"/>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27" name="Freeform: Shape 26">
            <a:extLst>
              <a:ext uri="{FF2B5EF4-FFF2-40B4-BE49-F238E27FC236}">
                <a16:creationId xmlns:a16="http://schemas.microsoft.com/office/drawing/2014/main" id="{BEA1677E-A77E-4415-AD12-2EAA42A8575A}"/>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28" name="Freeform: Shape 27">
            <a:extLst>
              <a:ext uri="{FF2B5EF4-FFF2-40B4-BE49-F238E27FC236}">
                <a16:creationId xmlns:a16="http://schemas.microsoft.com/office/drawing/2014/main" id="{3730D321-EE2F-434A-8520-DBD8BFC4DF73}"/>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29" name="Freeform: Shape 28">
            <a:extLst>
              <a:ext uri="{FF2B5EF4-FFF2-40B4-BE49-F238E27FC236}">
                <a16:creationId xmlns:a16="http://schemas.microsoft.com/office/drawing/2014/main" id="{FEAE52D8-90ED-42A5-BE64-E7446A05C725}"/>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30" name="Freeform: Shape 29">
            <a:extLst>
              <a:ext uri="{FF2B5EF4-FFF2-40B4-BE49-F238E27FC236}">
                <a16:creationId xmlns:a16="http://schemas.microsoft.com/office/drawing/2014/main" id="{54F422D0-6ECA-40F7-AFA8-F05E955D6653}"/>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31" name="TextBox 30">
            <a:extLst>
              <a:ext uri="{FF2B5EF4-FFF2-40B4-BE49-F238E27FC236}">
                <a16:creationId xmlns:a16="http://schemas.microsoft.com/office/drawing/2014/main" id="{AAD50063-60BF-43B0-A8F4-4A636216DF7A}"/>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32" name="TextBox 31">
            <a:extLst>
              <a:ext uri="{FF2B5EF4-FFF2-40B4-BE49-F238E27FC236}">
                <a16:creationId xmlns:a16="http://schemas.microsoft.com/office/drawing/2014/main" id="{86775105-8233-4C1F-842B-0C967B32C299}"/>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33" name="TextBox 32">
            <a:extLst>
              <a:ext uri="{FF2B5EF4-FFF2-40B4-BE49-F238E27FC236}">
                <a16:creationId xmlns:a16="http://schemas.microsoft.com/office/drawing/2014/main" id="{7F6CD6AF-33F9-430F-84A1-0F27D49CD763}"/>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34" name="TextBox 33">
            <a:extLst>
              <a:ext uri="{FF2B5EF4-FFF2-40B4-BE49-F238E27FC236}">
                <a16:creationId xmlns:a16="http://schemas.microsoft.com/office/drawing/2014/main" id="{F40A07AE-99F4-4522-AE0D-E2084F3F1F74}"/>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35" name="TextBox 34">
            <a:extLst>
              <a:ext uri="{FF2B5EF4-FFF2-40B4-BE49-F238E27FC236}">
                <a16:creationId xmlns:a16="http://schemas.microsoft.com/office/drawing/2014/main" id="{534F0711-2781-4F67-9F6E-6296288A4160}"/>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36" name="TextBox 35">
            <a:extLst>
              <a:ext uri="{FF2B5EF4-FFF2-40B4-BE49-F238E27FC236}">
                <a16:creationId xmlns:a16="http://schemas.microsoft.com/office/drawing/2014/main" id="{D6E85631-7475-4E4F-A6D6-7F76A08034C1}"/>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37" name="TextBox 36">
            <a:extLst>
              <a:ext uri="{FF2B5EF4-FFF2-40B4-BE49-F238E27FC236}">
                <a16:creationId xmlns:a16="http://schemas.microsoft.com/office/drawing/2014/main" id="{0E5B7484-9F3D-4243-AD9E-4724F389BBA6}"/>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graphicFrame>
        <p:nvGraphicFramePr>
          <p:cNvPr id="6" name="Table 5">
            <a:extLst>
              <a:ext uri="{FF2B5EF4-FFF2-40B4-BE49-F238E27FC236}">
                <a16:creationId xmlns:a16="http://schemas.microsoft.com/office/drawing/2014/main" id="{47C00FC7-9EF1-4EEF-A1A0-2D927F071F70}"/>
              </a:ext>
            </a:extLst>
          </p:cNvPr>
          <p:cNvGraphicFramePr>
            <a:graphicFrameLocks noGrp="1"/>
          </p:cNvGraphicFramePr>
          <p:nvPr>
            <p:extLst>
              <p:ext uri="{D42A27DB-BD31-4B8C-83A1-F6EECF244321}">
                <p14:modId xmlns:p14="http://schemas.microsoft.com/office/powerpoint/2010/main" val="859553126"/>
              </p:ext>
            </p:extLst>
          </p:nvPr>
        </p:nvGraphicFramePr>
        <p:xfrm>
          <a:off x="1633766" y="3879260"/>
          <a:ext cx="8447313" cy="1873528"/>
        </p:xfrm>
        <a:graphic>
          <a:graphicData uri="http://schemas.openxmlformats.org/drawingml/2006/table">
            <a:tbl>
              <a:tblPr/>
              <a:tblGrid>
                <a:gridCol w="969633">
                  <a:extLst>
                    <a:ext uri="{9D8B030D-6E8A-4147-A177-3AD203B41FA5}">
                      <a16:colId xmlns:a16="http://schemas.microsoft.com/office/drawing/2014/main" val="1191784372"/>
                    </a:ext>
                  </a:extLst>
                </a:gridCol>
                <a:gridCol w="1561274">
                  <a:extLst>
                    <a:ext uri="{9D8B030D-6E8A-4147-A177-3AD203B41FA5}">
                      <a16:colId xmlns:a16="http://schemas.microsoft.com/office/drawing/2014/main" val="3261185547"/>
                    </a:ext>
                  </a:extLst>
                </a:gridCol>
                <a:gridCol w="1117543">
                  <a:extLst>
                    <a:ext uri="{9D8B030D-6E8A-4147-A177-3AD203B41FA5}">
                      <a16:colId xmlns:a16="http://schemas.microsoft.com/office/drawing/2014/main" val="3681747318"/>
                    </a:ext>
                  </a:extLst>
                </a:gridCol>
                <a:gridCol w="2317259">
                  <a:extLst>
                    <a:ext uri="{9D8B030D-6E8A-4147-A177-3AD203B41FA5}">
                      <a16:colId xmlns:a16="http://schemas.microsoft.com/office/drawing/2014/main" val="2134732564"/>
                    </a:ext>
                  </a:extLst>
                </a:gridCol>
                <a:gridCol w="1643446">
                  <a:extLst>
                    <a:ext uri="{9D8B030D-6E8A-4147-A177-3AD203B41FA5}">
                      <a16:colId xmlns:a16="http://schemas.microsoft.com/office/drawing/2014/main" val="1928114532"/>
                    </a:ext>
                  </a:extLst>
                </a:gridCol>
                <a:gridCol w="838158">
                  <a:extLst>
                    <a:ext uri="{9D8B030D-6E8A-4147-A177-3AD203B41FA5}">
                      <a16:colId xmlns:a16="http://schemas.microsoft.com/office/drawing/2014/main" val="1289341083"/>
                    </a:ext>
                  </a:extLst>
                </a:gridCol>
              </a:tblGrid>
              <a:tr h="234191">
                <a:tc>
                  <a:txBody>
                    <a:bodyPr/>
                    <a:lstStyle/>
                    <a:p>
                      <a:pPr algn="l" fontAlgn="b"/>
                      <a:r>
                        <a:rPr lang="en-AU" sz="1400" b="1" i="0" u="none" strike="noStrike">
                          <a:solidFill>
                            <a:srgbClr val="000000"/>
                          </a:solidFill>
                          <a:effectLst/>
                          <a:latin typeface="Calibri" panose="020F0502020204030204" pitchFamily="34" charset="0"/>
                        </a:rPr>
                        <a:t>Type</a:t>
                      </a:r>
                    </a:p>
                  </a:txBody>
                  <a:tcPr marL="6164" marR="6164" marT="6164" marB="0" anchor="b">
                    <a:lnL>
                      <a:noFill/>
                    </a:lnL>
                    <a:lnR>
                      <a:noFill/>
                    </a:lnR>
                    <a:lnT>
                      <a:noFill/>
                    </a:lnT>
                    <a:lnB>
                      <a:noFill/>
                    </a:lnB>
                  </a:tcPr>
                </a:tc>
                <a:tc>
                  <a:txBody>
                    <a:bodyPr/>
                    <a:lstStyle/>
                    <a:p>
                      <a:pPr algn="l" fontAlgn="b"/>
                      <a:r>
                        <a:rPr lang="en-AU" sz="1400" b="1" i="0" u="none" strike="noStrike">
                          <a:solidFill>
                            <a:srgbClr val="000000"/>
                          </a:solidFill>
                          <a:effectLst/>
                          <a:latin typeface="Calibri" panose="020F0502020204030204" pitchFamily="34" charset="0"/>
                        </a:rPr>
                        <a:t>Input to human</a:t>
                      </a:r>
                    </a:p>
                  </a:txBody>
                  <a:tcPr marL="6164" marR="6164" marT="6164" marB="0" anchor="b">
                    <a:lnL>
                      <a:noFill/>
                    </a:lnL>
                    <a:lnR>
                      <a:noFill/>
                    </a:lnR>
                    <a:lnT>
                      <a:noFill/>
                    </a:lnT>
                    <a:lnB>
                      <a:noFill/>
                    </a:lnB>
                  </a:tcPr>
                </a:tc>
                <a:tc>
                  <a:txBody>
                    <a:bodyPr/>
                    <a:lstStyle/>
                    <a:p>
                      <a:pPr algn="l" fontAlgn="b"/>
                      <a:r>
                        <a:rPr lang="en-AU" sz="1400" b="1" i="0" u="none" strike="noStrike">
                          <a:solidFill>
                            <a:srgbClr val="000000"/>
                          </a:solidFill>
                          <a:effectLst/>
                          <a:latin typeface="Calibri" panose="020F0502020204030204" pitchFamily="34" charset="0"/>
                        </a:rPr>
                        <a:t>In language</a:t>
                      </a:r>
                    </a:p>
                  </a:txBody>
                  <a:tcPr marL="6164" marR="6164" marT="6164" marB="0" anchor="b">
                    <a:lnL>
                      <a:noFill/>
                    </a:lnL>
                    <a:lnR>
                      <a:noFill/>
                    </a:lnR>
                    <a:lnT>
                      <a:noFill/>
                    </a:lnT>
                    <a:lnB>
                      <a:noFill/>
                    </a:lnB>
                  </a:tcPr>
                </a:tc>
                <a:tc>
                  <a:txBody>
                    <a:bodyPr/>
                    <a:lstStyle/>
                    <a:p>
                      <a:pPr algn="l" fontAlgn="b"/>
                      <a:r>
                        <a:rPr lang="en-AU" sz="1400" b="1" i="0" u="none" strike="noStrike">
                          <a:solidFill>
                            <a:srgbClr val="000000"/>
                          </a:solidFill>
                          <a:effectLst/>
                          <a:latin typeface="Calibri" panose="020F0502020204030204" pitchFamily="34" charset="0"/>
                        </a:rPr>
                        <a:t>Human answers by</a:t>
                      </a:r>
                    </a:p>
                  </a:txBody>
                  <a:tcPr marL="6164" marR="6164" marT="6164" marB="0" anchor="b">
                    <a:lnL>
                      <a:noFill/>
                    </a:lnL>
                    <a:lnR>
                      <a:noFill/>
                    </a:lnR>
                    <a:lnT>
                      <a:noFill/>
                    </a:lnT>
                    <a:lnB>
                      <a:noFill/>
                    </a:lnB>
                  </a:tcPr>
                </a:tc>
                <a:tc>
                  <a:txBody>
                    <a:bodyPr/>
                    <a:lstStyle/>
                    <a:p>
                      <a:pPr algn="l" fontAlgn="b"/>
                      <a:r>
                        <a:rPr lang="en-AU" sz="1400" b="1" i="0" u="none" strike="noStrike">
                          <a:solidFill>
                            <a:srgbClr val="000000"/>
                          </a:solidFill>
                          <a:effectLst/>
                          <a:latin typeface="Calibri" panose="020F0502020204030204" pitchFamily="34" charset="0"/>
                        </a:rPr>
                        <a:t>In language</a:t>
                      </a:r>
                    </a:p>
                  </a:txBody>
                  <a:tcPr marL="6164" marR="6164" marT="6164" marB="0" anchor="b">
                    <a:lnL>
                      <a:noFill/>
                    </a:lnL>
                    <a:lnR>
                      <a:noFill/>
                    </a:lnR>
                    <a:lnT>
                      <a:noFill/>
                    </a:lnT>
                    <a:lnB>
                      <a:noFill/>
                    </a:lnB>
                  </a:tcPr>
                </a:tc>
                <a:tc>
                  <a:txBody>
                    <a:bodyPr/>
                    <a:lstStyle/>
                    <a:p>
                      <a:pPr algn="l" fontAlgn="b"/>
                      <a:r>
                        <a:rPr lang="en-AU" sz="1400" b="1" i="0" u="none" strike="noStrike">
                          <a:solidFill>
                            <a:srgbClr val="000000"/>
                          </a:solidFill>
                          <a:effectLst/>
                          <a:latin typeface="Calibri" panose="020F0502020204030204" pitchFamily="34" charset="0"/>
                        </a:rPr>
                        <a:t>Difficulty</a:t>
                      </a:r>
                    </a:p>
                  </a:txBody>
                  <a:tcPr marL="6164" marR="6164" marT="6164" marB="0" anchor="b">
                    <a:lnL>
                      <a:noFill/>
                    </a:lnL>
                    <a:lnR>
                      <a:noFill/>
                    </a:lnR>
                    <a:lnT>
                      <a:noFill/>
                    </a:lnT>
                    <a:lnB>
                      <a:noFill/>
                    </a:lnB>
                  </a:tcPr>
                </a:tc>
                <a:extLst>
                  <a:ext uri="{0D108BD9-81ED-4DB2-BD59-A6C34878D82A}">
                    <a16:rowId xmlns:a16="http://schemas.microsoft.com/office/drawing/2014/main" val="2143037107"/>
                  </a:ext>
                </a:extLst>
              </a:tr>
              <a:tr h="234191">
                <a:tc>
                  <a:txBody>
                    <a:bodyPr/>
                    <a:lstStyle/>
                    <a:p>
                      <a:pPr algn="l" fontAlgn="b"/>
                      <a:r>
                        <a:rPr lang="en-AU" sz="1400" b="0" i="0" u="none" strike="noStrike">
                          <a:solidFill>
                            <a:srgbClr val="000000"/>
                          </a:solidFill>
                          <a:effectLst/>
                          <a:latin typeface="Calibri" panose="020F0502020204030204" pitchFamily="34" charset="0"/>
                        </a:rPr>
                        <a:t>Characters</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By reading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English</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Answering Multiple choice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Japanese-Kana</a:t>
                      </a:r>
                    </a:p>
                  </a:txBody>
                  <a:tcPr marL="6164" marR="6164" marT="6164" marB="0" anchor="b">
                    <a:lnL>
                      <a:noFill/>
                    </a:lnL>
                    <a:lnR>
                      <a:noFill/>
                    </a:lnR>
                    <a:lnT>
                      <a:noFill/>
                    </a:lnT>
                    <a:lnB>
                      <a:noFill/>
                    </a:lnB>
                  </a:tcPr>
                </a:tc>
                <a:tc>
                  <a:txBody>
                    <a:bodyPr/>
                    <a:lstStyle/>
                    <a:p>
                      <a:pPr algn="r" fontAlgn="b"/>
                      <a:r>
                        <a:rPr lang="en-AU" sz="1400" b="0" i="0" u="none" strike="noStrike">
                          <a:solidFill>
                            <a:srgbClr val="000000"/>
                          </a:solidFill>
                          <a:effectLst/>
                          <a:latin typeface="Calibri" panose="020F0502020204030204" pitchFamily="34" charset="0"/>
                        </a:rPr>
                        <a:t>1</a:t>
                      </a:r>
                    </a:p>
                  </a:txBody>
                  <a:tcPr marL="6164" marR="6164" marT="6164" marB="0" anchor="b">
                    <a:lnL>
                      <a:noFill/>
                    </a:lnL>
                    <a:lnR>
                      <a:noFill/>
                    </a:lnR>
                    <a:lnT>
                      <a:noFill/>
                    </a:lnT>
                    <a:lnB>
                      <a:noFill/>
                    </a:lnB>
                  </a:tcPr>
                </a:tc>
                <a:extLst>
                  <a:ext uri="{0D108BD9-81ED-4DB2-BD59-A6C34878D82A}">
                    <a16:rowId xmlns:a16="http://schemas.microsoft.com/office/drawing/2014/main" val="2385464785"/>
                  </a:ext>
                </a:extLst>
              </a:tr>
              <a:tr h="234191">
                <a:tc>
                  <a:txBody>
                    <a:bodyPr/>
                    <a:lstStyle/>
                    <a:p>
                      <a:pPr algn="l" fontAlgn="b"/>
                      <a:r>
                        <a:rPr lang="en-AU" sz="1400" b="0" i="0" u="none" strike="noStrike">
                          <a:solidFill>
                            <a:srgbClr val="000000"/>
                          </a:solidFill>
                          <a:effectLst/>
                          <a:latin typeface="Calibri" panose="020F0502020204030204" pitchFamily="34" charset="0"/>
                        </a:rPr>
                        <a:t>Characters</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By reading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Answering Multiple choice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English-Romanji</a:t>
                      </a:r>
                    </a:p>
                  </a:txBody>
                  <a:tcPr marL="6164" marR="6164" marT="6164" marB="0" anchor="b">
                    <a:lnL>
                      <a:noFill/>
                    </a:lnL>
                    <a:lnR>
                      <a:noFill/>
                    </a:lnR>
                    <a:lnT>
                      <a:noFill/>
                    </a:lnT>
                    <a:lnB>
                      <a:noFill/>
                    </a:lnB>
                  </a:tcPr>
                </a:tc>
                <a:tc>
                  <a:txBody>
                    <a:bodyPr/>
                    <a:lstStyle/>
                    <a:p>
                      <a:pPr algn="r" fontAlgn="b"/>
                      <a:r>
                        <a:rPr lang="en-AU" sz="1400" b="0" i="0" u="none" strike="noStrike">
                          <a:solidFill>
                            <a:srgbClr val="000000"/>
                          </a:solidFill>
                          <a:effectLst/>
                          <a:latin typeface="Calibri" panose="020F0502020204030204" pitchFamily="34" charset="0"/>
                        </a:rPr>
                        <a:t>2</a:t>
                      </a:r>
                    </a:p>
                  </a:txBody>
                  <a:tcPr marL="6164" marR="6164" marT="6164" marB="0" anchor="b">
                    <a:lnL>
                      <a:noFill/>
                    </a:lnL>
                    <a:lnR>
                      <a:noFill/>
                    </a:lnR>
                    <a:lnT>
                      <a:noFill/>
                    </a:lnT>
                    <a:lnB>
                      <a:noFill/>
                    </a:lnB>
                  </a:tcPr>
                </a:tc>
                <a:extLst>
                  <a:ext uri="{0D108BD9-81ED-4DB2-BD59-A6C34878D82A}">
                    <a16:rowId xmlns:a16="http://schemas.microsoft.com/office/drawing/2014/main" val="2363115709"/>
                  </a:ext>
                </a:extLst>
              </a:tr>
              <a:tr h="234191">
                <a:tc>
                  <a:txBody>
                    <a:bodyPr/>
                    <a:lstStyle/>
                    <a:p>
                      <a:pPr algn="l" fontAlgn="b"/>
                      <a:r>
                        <a:rPr lang="en-AU" sz="1400" b="0" i="0" u="none" strike="noStrike">
                          <a:solidFill>
                            <a:srgbClr val="000000"/>
                          </a:solidFill>
                          <a:effectLst/>
                          <a:latin typeface="Calibri" panose="020F0502020204030204" pitchFamily="34" charset="0"/>
                        </a:rPr>
                        <a:t>Characters</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By listening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Answering Multiple choice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English-Romanji</a:t>
                      </a:r>
                    </a:p>
                  </a:txBody>
                  <a:tcPr marL="6164" marR="6164" marT="6164" marB="0" anchor="b">
                    <a:lnL>
                      <a:noFill/>
                    </a:lnL>
                    <a:lnR>
                      <a:noFill/>
                    </a:lnR>
                    <a:lnT>
                      <a:noFill/>
                    </a:lnT>
                    <a:lnB>
                      <a:noFill/>
                    </a:lnB>
                  </a:tcPr>
                </a:tc>
                <a:tc>
                  <a:txBody>
                    <a:bodyPr/>
                    <a:lstStyle/>
                    <a:p>
                      <a:pPr algn="r" fontAlgn="b"/>
                      <a:r>
                        <a:rPr lang="en-AU" sz="1400" b="0" i="0" u="none" strike="noStrike">
                          <a:solidFill>
                            <a:srgbClr val="000000"/>
                          </a:solidFill>
                          <a:effectLst/>
                          <a:latin typeface="Calibri" panose="020F0502020204030204" pitchFamily="34" charset="0"/>
                        </a:rPr>
                        <a:t>3</a:t>
                      </a:r>
                    </a:p>
                  </a:txBody>
                  <a:tcPr marL="6164" marR="6164" marT="6164" marB="0" anchor="b">
                    <a:lnL>
                      <a:noFill/>
                    </a:lnL>
                    <a:lnR>
                      <a:noFill/>
                    </a:lnR>
                    <a:lnT>
                      <a:noFill/>
                    </a:lnT>
                    <a:lnB>
                      <a:noFill/>
                    </a:lnB>
                  </a:tcPr>
                </a:tc>
                <a:extLst>
                  <a:ext uri="{0D108BD9-81ED-4DB2-BD59-A6C34878D82A}">
                    <a16:rowId xmlns:a16="http://schemas.microsoft.com/office/drawing/2014/main" val="3686910790"/>
                  </a:ext>
                </a:extLst>
              </a:tr>
              <a:tr h="234191">
                <a:tc>
                  <a:txBody>
                    <a:bodyPr/>
                    <a:lstStyle/>
                    <a:p>
                      <a:pPr algn="l" fontAlgn="b"/>
                      <a:r>
                        <a:rPr lang="en-AU" sz="1400" b="0" i="0" u="none" strike="noStrike">
                          <a:solidFill>
                            <a:srgbClr val="000000"/>
                          </a:solidFill>
                          <a:effectLst/>
                          <a:latin typeface="Calibri" panose="020F0502020204030204" pitchFamily="34" charset="0"/>
                        </a:rPr>
                        <a:t>Characters</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By listening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Answering Multiple choice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Japanese-Kana</a:t>
                      </a:r>
                    </a:p>
                  </a:txBody>
                  <a:tcPr marL="6164" marR="6164" marT="6164" marB="0" anchor="b">
                    <a:lnL>
                      <a:noFill/>
                    </a:lnL>
                    <a:lnR>
                      <a:noFill/>
                    </a:lnR>
                    <a:lnT>
                      <a:noFill/>
                    </a:lnT>
                    <a:lnB>
                      <a:noFill/>
                    </a:lnB>
                  </a:tcPr>
                </a:tc>
                <a:tc>
                  <a:txBody>
                    <a:bodyPr/>
                    <a:lstStyle/>
                    <a:p>
                      <a:pPr algn="r" fontAlgn="b"/>
                      <a:r>
                        <a:rPr lang="en-AU" sz="1400" b="0" i="0" u="none" strike="noStrike">
                          <a:solidFill>
                            <a:srgbClr val="000000"/>
                          </a:solidFill>
                          <a:effectLst/>
                          <a:latin typeface="Calibri" panose="020F0502020204030204" pitchFamily="34" charset="0"/>
                        </a:rPr>
                        <a:t>4</a:t>
                      </a:r>
                    </a:p>
                  </a:txBody>
                  <a:tcPr marL="6164" marR="6164" marT="6164" marB="0" anchor="b">
                    <a:lnL>
                      <a:noFill/>
                    </a:lnL>
                    <a:lnR>
                      <a:noFill/>
                    </a:lnR>
                    <a:lnT>
                      <a:noFill/>
                    </a:lnT>
                    <a:lnB>
                      <a:noFill/>
                    </a:lnB>
                  </a:tcPr>
                </a:tc>
                <a:extLst>
                  <a:ext uri="{0D108BD9-81ED-4DB2-BD59-A6C34878D82A}">
                    <a16:rowId xmlns:a16="http://schemas.microsoft.com/office/drawing/2014/main" val="1349298560"/>
                  </a:ext>
                </a:extLst>
              </a:tr>
              <a:tr h="234191">
                <a:tc>
                  <a:txBody>
                    <a:bodyPr/>
                    <a:lstStyle/>
                    <a:p>
                      <a:pPr algn="l" fontAlgn="b"/>
                      <a:r>
                        <a:rPr lang="en-AU" sz="1400" b="0" i="0" u="none" strike="noStrike">
                          <a:solidFill>
                            <a:srgbClr val="000000"/>
                          </a:solidFill>
                          <a:effectLst/>
                          <a:latin typeface="Calibri" panose="020F0502020204030204" pitchFamily="34" charset="0"/>
                        </a:rPr>
                        <a:t>Characters</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By reading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Writing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English-Romanji</a:t>
                      </a:r>
                    </a:p>
                  </a:txBody>
                  <a:tcPr marL="6164" marR="6164" marT="6164" marB="0" anchor="b">
                    <a:lnL>
                      <a:noFill/>
                    </a:lnL>
                    <a:lnR>
                      <a:noFill/>
                    </a:lnR>
                    <a:lnT>
                      <a:noFill/>
                    </a:lnT>
                    <a:lnB>
                      <a:noFill/>
                    </a:lnB>
                  </a:tcPr>
                </a:tc>
                <a:tc>
                  <a:txBody>
                    <a:bodyPr/>
                    <a:lstStyle/>
                    <a:p>
                      <a:pPr algn="r" fontAlgn="b"/>
                      <a:r>
                        <a:rPr lang="en-AU" sz="1400" b="0" i="0" u="none" strike="noStrike">
                          <a:solidFill>
                            <a:srgbClr val="000000"/>
                          </a:solidFill>
                          <a:effectLst/>
                          <a:latin typeface="Calibri" panose="020F0502020204030204" pitchFamily="34" charset="0"/>
                        </a:rPr>
                        <a:t>5</a:t>
                      </a:r>
                    </a:p>
                  </a:txBody>
                  <a:tcPr marL="6164" marR="6164" marT="6164" marB="0" anchor="b">
                    <a:lnL>
                      <a:noFill/>
                    </a:lnL>
                    <a:lnR>
                      <a:noFill/>
                    </a:lnR>
                    <a:lnT>
                      <a:noFill/>
                    </a:lnT>
                    <a:lnB>
                      <a:noFill/>
                    </a:lnB>
                  </a:tcPr>
                </a:tc>
                <a:extLst>
                  <a:ext uri="{0D108BD9-81ED-4DB2-BD59-A6C34878D82A}">
                    <a16:rowId xmlns:a16="http://schemas.microsoft.com/office/drawing/2014/main" val="3431991613"/>
                  </a:ext>
                </a:extLst>
              </a:tr>
              <a:tr h="234191">
                <a:tc>
                  <a:txBody>
                    <a:bodyPr/>
                    <a:lstStyle/>
                    <a:p>
                      <a:pPr algn="l" fontAlgn="b"/>
                      <a:r>
                        <a:rPr lang="en-AU" sz="1400" b="0" i="0" u="none" strike="noStrike">
                          <a:solidFill>
                            <a:srgbClr val="000000"/>
                          </a:solidFill>
                          <a:effectLst/>
                          <a:latin typeface="Calibri" panose="020F0502020204030204" pitchFamily="34" charset="0"/>
                        </a:rPr>
                        <a:t>Characters</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By listening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Writing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English-Romanji</a:t>
                      </a:r>
                    </a:p>
                  </a:txBody>
                  <a:tcPr marL="6164" marR="6164" marT="6164" marB="0" anchor="b">
                    <a:lnL>
                      <a:noFill/>
                    </a:lnL>
                    <a:lnR>
                      <a:noFill/>
                    </a:lnR>
                    <a:lnT>
                      <a:noFill/>
                    </a:lnT>
                    <a:lnB>
                      <a:noFill/>
                    </a:lnB>
                  </a:tcPr>
                </a:tc>
                <a:tc>
                  <a:txBody>
                    <a:bodyPr/>
                    <a:lstStyle/>
                    <a:p>
                      <a:pPr algn="r" fontAlgn="b"/>
                      <a:r>
                        <a:rPr lang="en-AU" sz="1400" b="0" i="0" u="none" strike="noStrike">
                          <a:solidFill>
                            <a:srgbClr val="000000"/>
                          </a:solidFill>
                          <a:effectLst/>
                          <a:latin typeface="Calibri" panose="020F0502020204030204" pitchFamily="34" charset="0"/>
                        </a:rPr>
                        <a:t>6</a:t>
                      </a:r>
                    </a:p>
                  </a:txBody>
                  <a:tcPr marL="6164" marR="6164" marT="6164" marB="0" anchor="b">
                    <a:lnL>
                      <a:noFill/>
                    </a:lnL>
                    <a:lnR>
                      <a:noFill/>
                    </a:lnR>
                    <a:lnT>
                      <a:noFill/>
                    </a:lnT>
                    <a:lnB>
                      <a:noFill/>
                    </a:lnB>
                  </a:tcPr>
                </a:tc>
                <a:extLst>
                  <a:ext uri="{0D108BD9-81ED-4DB2-BD59-A6C34878D82A}">
                    <a16:rowId xmlns:a16="http://schemas.microsoft.com/office/drawing/2014/main" val="2869936271"/>
                  </a:ext>
                </a:extLst>
              </a:tr>
              <a:tr h="234191">
                <a:tc>
                  <a:txBody>
                    <a:bodyPr/>
                    <a:lstStyle/>
                    <a:p>
                      <a:pPr algn="l" fontAlgn="b"/>
                      <a:r>
                        <a:rPr lang="en-AU" sz="1400" b="0" i="0" u="none" strike="noStrike">
                          <a:solidFill>
                            <a:srgbClr val="000000"/>
                          </a:solidFill>
                          <a:effectLst/>
                          <a:latin typeface="Calibri" panose="020F0502020204030204" pitchFamily="34" charset="0"/>
                        </a:rPr>
                        <a:t>Characters</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By reading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Speaking</a:t>
                      </a:r>
                    </a:p>
                  </a:txBody>
                  <a:tcPr marL="6164" marR="6164" marT="6164" marB="0" anchor="b">
                    <a:lnL>
                      <a:noFill/>
                    </a:lnL>
                    <a:lnR>
                      <a:noFill/>
                    </a:lnR>
                    <a:lnT>
                      <a:noFill/>
                    </a:lnT>
                    <a:lnB>
                      <a:noFill/>
                    </a:lnB>
                  </a:tcPr>
                </a:tc>
                <a:tc>
                  <a:txBody>
                    <a:bodyPr/>
                    <a:lstStyle/>
                    <a:p>
                      <a:pPr algn="l" fontAlgn="b"/>
                      <a:r>
                        <a:rPr lang="en-AU" sz="1400" b="0" i="0" u="none" strike="noStrike">
                          <a:solidFill>
                            <a:srgbClr val="000000"/>
                          </a:solidFill>
                          <a:effectLst/>
                          <a:latin typeface="Calibri" panose="020F0502020204030204" pitchFamily="34" charset="0"/>
                        </a:rPr>
                        <a:t>Japanese</a:t>
                      </a:r>
                    </a:p>
                  </a:txBody>
                  <a:tcPr marL="6164" marR="6164" marT="6164" marB="0" anchor="b">
                    <a:lnL>
                      <a:noFill/>
                    </a:lnL>
                    <a:lnR>
                      <a:noFill/>
                    </a:lnR>
                    <a:lnT>
                      <a:noFill/>
                    </a:lnT>
                    <a:lnB>
                      <a:noFill/>
                    </a:lnB>
                  </a:tcPr>
                </a:tc>
                <a:tc>
                  <a:txBody>
                    <a:bodyPr/>
                    <a:lstStyle/>
                    <a:p>
                      <a:pPr algn="r" fontAlgn="b"/>
                      <a:r>
                        <a:rPr lang="en-AU" sz="1400" b="0" i="0" u="none" strike="noStrike" dirty="0">
                          <a:solidFill>
                            <a:srgbClr val="000000"/>
                          </a:solidFill>
                          <a:effectLst/>
                          <a:latin typeface="Calibri" panose="020F0502020204030204" pitchFamily="34" charset="0"/>
                        </a:rPr>
                        <a:t>7</a:t>
                      </a:r>
                    </a:p>
                  </a:txBody>
                  <a:tcPr marL="6164" marR="6164" marT="6164" marB="0" anchor="b">
                    <a:lnL>
                      <a:noFill/>
                    </a:lnL>
                    <a:lnR>
                      <a:noFill/>
                    </a:lnR>
                    <a:lnT>
                      <a:noFill/>
                    </a:lnT>
                    <a:lnB>
                      <a:noFill/>
                    </a:lnB>
                  </a:tcPr>
                </a:tc>
                <a:extLst>
                  <a:ext uri="{0D108BD9-81ED-4DB2-BD59-A6C34878D82A}">
                    <a16:rowId xmlns:a16="http://schemas.microsoft.com/office/drawing/2014/main" val="1832399295"/>
                  </a:ext>
                </a:extLst>
              </a:tr>
            </a:tbl>
          </a:graphicData>
        </a:graphic>
      </p:graphicFrame>
    </p:spTree>
    <p:extLst>
      <p:ext uri="{BB962C8B-B14F-4D97-AF65-F5344CB8AC3E}">
        <p14:creationId xmlns:p14="http://schemas.microsoft.com/office/powerpoint/2010/main" val="51833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graphicFrame>
        <p:nvGraphicFramePr>
          <p:cNvPr id="12" name="Table 11">
            <a:extLst>
              <a:ext uri="{FF2B5EF4-FFF2-40B4-BE49-F238E27FC236}">
                <a16:creationId xmlns:a16="http://schemas.microsoft.com/office/drawing/2014/main" id="{98F77549-D8C4-473F-A7F0-B9D83D3CC547}"/>
              </a:ext>
            </a:extLst>
          </p:cNvPr>
          <p:cNvGraphicFramePr>
            <a:graphicFrameLocks noGrp="1"/>
          </p:cNvGraphicFramePr>
          <p:nvPr>
            <p:extLst>
              <p:ext uri="{D42A27DB-BD31-4B8C-83A1-F6EECF244321}">
                <p14:modId xmlns:p14="http://schemas.microsoft.com/office/powerpoint/2010/main" val="225085527"/>
              </p:ext>
            </p:extLst>
          </p:nvPr>
        </p:nvGraphicFramePr>
        <p:xfrm>
          <a:off x="1252498" y="3408211"/>
          <a:ext cx="7069310" cy="3200400"/>
        </p:xfrm>
        <a:graphic>
          <a:graphicData uri="http://schemas.openxmlformats.org/drawingml/2006/table">
            <a:tbl>
              <a:tblPr firstRow="1" bandRow="1">
                <a:tableStyleId>{5C22544A-7EE6-4342-B048-85BDC9FD1C3A}</a:tableStyleId>
              </a:tblPr>
              <a:tblGrid>
                <a:gridCol w="1413862">
                  <a:extLst>
                    <a:ext uri="{9D8B030D-6E8A-4147-A177-3AD203B41FA5}">
                      <a16:colId xmlns:a16="http://schemas.microsoft.com/office/drawing/2014/main" val="1338242387"/>
                    </a:ext>
                  </a:extLst>
                </a:gridCol>
                <a:gridCol w="1413862">
                  <a:extLst>
                    <a:ext uri="{9D8B030D-6E8A-4147-A177-3AD203B41FA5}">
                      <a16:colId xmlns:a16="http://schemas.microsoft.com/office/drawing/2014/main" val="2597760100"/>
                    </a:ext>
                  </a:extLst>
                </a:gridCol>
                <a:gridCol w="1413862">
                  <a:extLst>
                    <a:ext uri="{9D8B030D-6E8A-4147-A177-3AD203B41FA5}">
                      <a16:colId xmlns:a16="http://schemas.microsoft.com/office/drawing/2014/main" val="1829478125"/>
                    </a:ext>
                  </a:extLst>
                </a:gridCol>
                <a:gridCol w="1413862">
                  <a:extLst>
                    <a:ext uri="{9D8B030D-6E8A-4147-A177-3AD203B41FA5}">
                      <a16:colId xmlns:a16="http://schemas.microsoft.com/office/drawing/2014/main" val="441531500"/>
                    </a:ext>
                  </a:extLst>
                </a:gridCol>
                <a:gridCol w="1413862">
                  <a:extLst>
                    <a:ext uri="{9D8B030D-6E8A-4147-A177-3AD203B41FA5}">
                      <a16:colId xmlns:a16="http://schemas.microsoft.com/office/drawing/2014/main" val="1890713386"/>
                    </a:ext>
                  </a:extLst>
                </a:gridCol>
              </a:tblGrid>
              <a:tr h="630791">
                <a:tc>
                  <a:txBody>
                    <a:bodyPr/>
                    <a:lstStyle/>
                    <a:p>
                      <a:r>
                        <a:rPr lang="en-AU" dirty="0"/>
                        <a:t>Category</a:t>
                      </a:r>
                    </a:p>
                  </a:txBody>
                  <a:tcPr/>
                </a:tc>
                <a:tc>
                  <a:txBody>
                    <a:bodyPr/>
                    <a:lstStyle/>
                    <a:p>
                      <a:r>
                        <a:rPr lang="en-AU" dirty="0"/>
                        <a:t>Words seen</a:t>
                      </a:r>
                    </a:p>
                  </a:txBody>
                  <a:tcPr/>
                </a:tc>
                <a:tc>
                  <a:txBody>
                    <a:bodyPr/>
                    <a:lstStyle/>
                    <a:p>
                      <a:r>
                        <a:rPr lang="en-AU" dirty="0"/>
                        <a:t>% correct</a:t>
                      </a:r>
                    </a:p>
                    <a:p>
                      <a:r>
                        <a:rPr lang="en-AU" dirty="0"/>
                        <a:t>Last week</a:t>
                      </a:r>
                    </a:p>
                  </a:txBody>
                  <a:tcPr/>
                </a:tc>
                <a:tc>
                  <a:txBody>
                    <a:bodyPr/>
                    <a:lstStyle/>
                    <a:p>
                      <a:r>
                        <a:rPr lang="en-AU" dirty="0"/>
                        <a:t>% correct This week</a:t>
                      </a:r>
                    </a:p>
                  </a:txBody>
                  <a:tcPr/>
                </a:tc>
                <a:tc>
                  <a:txBody>
                    <a:bodyPr/>
                    <a:lstStyle/>
                    <a:p>
                      <a:endParaRPr lang="en-AU" dirty="0"/>
                    </a:p>
                  </a:txBody>
                  <a:tcPr/>
                </a:tc>
                <a:extLst>
                  <a:ext uri="{0D108BD9-81ED-4DB2-BD59-A6C34878D82A}">
                    <a16:rowId xmlns:a16="http://schemas.microsoft.com/office/drawing/2014/main" val="3540295323"/>
                  </a:ext>
                </a:extLst>
              </a:tr>
              <a:tr h="360452">
                <a:tc>
                  <a:txBody>
                    <a:bodyPr/>
                    <a:lstStyle/>
                    <a:p>
                      <a:r>
                        <a:rPr lang="en-AU" dirty="0"/>
                        <a:t>Food</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399947339"/>
                  </a:ext>
                </a:extLst>
              </a:tr>
              <a:tr h="360452">
                <a:tc>
                  <a:txBody>
                    <a:bodyPr/>
                    <a:lstStyle/>
                    <a:p>
                      <a:r>
                        <a:rPr lang="en-AU" dirty="0"/>
                        <a:t>Drink</a:t>
                      </a:r>
                    </a:p>
                  </a:txBody>
                  <a:tcPr/>
                </a:tc>
                <a:tc>
                  <a:txBody>
                    <a:bodyPr/>
                    <a:lstStyle/>
                    <a:p>
                      <a:endParaRPr lang="en-AU" dirty="0"/>
                    </a:p>
                  </a:txBody>
                  <a:tcPr/>
                </a:tc>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500788573"/>
                  </a:ext>
                </a:extLst>
              </a:tr>
              <a:tr h="360452">
                <a:tc>
                  <a:txBody>
                    <a:bodyPr/>
                    <a:lstStyle/>
                    <a:p>
                      <a:r>
                        <a:rPr lang="en-AU" dirty="0"/>
                        <a:t>Greetings</a:t>
                      </a:r>
                    </a:p>
                  </a:txBody>
                  <a:tcPr/>
                </a:tc>
                <a:tc>
                  <a:txBody>
                    <a:bodyPr/>
                    <a:lstStyle/>
                    <a:p>
                      <a:endParaRPr lang="en-AU"/>
                    </a:p>
                  </a:txBody>
                  <a:tcPr/>
                </a:tc>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835787443"/>
                  </a:ext>
                </a:extLst>
              </a:tr>
              <a:tr h="360452">
                <a:tc>
                  <a:txBody>
                    <a:bodyPr/>
                    <a:lstStyle/>
                    <a:p>
                      <a:r>
                        <a:rPr lang="en-AU" dirty="0"/>
                        <a:t>Money</a:t>
                      </a:r>
                    </a:p>
                  </a:txBody>
                  <a:tcPr/>
                </a:tc>
                <a:tc>
                  <a:txBody>
                    <a:bodyPr/>
                    <a:lstStyle/>
                    <a:p>
                      <a:endParaRPr lang="en-AU"/>
                    </a:p>
                  </a:txBody>
                  <a:tcPr/>
                </a:tc>
                <a:tc>
                  <a:txBody>
                    <a:bodyPr/>
                    <a:lstStyle/>
                    <a:p>
                      <a:endParaRPr lang="en-AU" dirty="0"/>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1238277647"/>
                  </a:ext>
                </a:extLst>
              </a:tr>
              <a:tr h="360452">
                <a:tc>
                  <a:txBody>
                    <a:bodyPr/>
                    <a:lstStyle/>
                    <a:p>
                      <a:r>
                        <a:rPr lang="en-AU" dirty="0"/>
                        <a:t>Transport</a:t>
                      </a:r>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1722287001"/>
                  </a:ext>
                </a:extLst>
              </a:tr>
              <a:tr h="360452">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1663653923"/>
                  </a:ext>
                </a:extLst>
              </a:tr>
              <a:tr h="360452">
                <a:tc>
                  <a:txBody>
                    <a:bodyPr/>
                    <a:lstStyle/>
                    <a:p>
                      <a:r>
                        <a:rPr lang="en-AU" dirty="0"/>
                        <a:t>Total</a:t>
                      </a:r>
                    </a:p>
                  </a:txBody>
                  <a:tcPr/>
                </a:tc>
                <a:tc>
                  <a:txBody>
                    <a:bodyPr/>
                    <a:lstStyle/>
                    <a:p>
                      <a:endParaRPr lang="en-AU" dirty="0"/>
                    </a:p>
                  </a:txBody>
                  <a:tcPr/>
                </a:tc>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671617851"/>
                  </a:ext>
                </a:extLst>
              </a:tr>
            </a:tbl>
          </a:graphicData>
        </a:graphic>
      </p:graphicFrame>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sp>
        <p:nvSpPr>
          <p:cNvPr id="26" name="Freeform: Shape 25">
            <a:extLst>
              <a:ext uri="{FF2B5EF4-FFF2-40B4-BE49-F238E27FC236}">
                <a16:creationId xmlns:a16="http://schemas.microsoft.com/office/drawing/2014/main" id="{D4884F07-CBE2-4E72-B539-3A589641CA4A}"/>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27" name="Freeform: Shape 26">
            <a:extLst>
              <a:ext uri="{FF2B5EF4-FFF2-40B4-BE49-F238E27FC236}">
                <a16:creationId xmlns:a16="http://schemas.microsoft.com/office/drawing/2014/main" id="{EAD668F4-04C9-490F-AD56-50FBF91A2039}"/>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28" name="Freeform: Shape 27">
            <a:extLst>
              <a:ext uri="{FF2B5EF4-FFF2-40B4-BE49-F238E27FC236}">
                <a16:creationId xmlns:a16="http://schemas.microsoft.com/office/drawing/2014/main" id="{2A08DA78-AA25-4B15-A9CD-0F5314E2A10C}"/>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29" name="Freeform: Shape 28">
            <a:extLst>
              <a:ext uri="{FF2B5EF4-FFF2-40B4-BE49-F238E27FC236}">
                <a16:creationId xmlns:a16="http://schemas.microsoft.com/office/drawing/2014/main" id="{458FE15A-EBA2-4456-B948-59737BECE711}"/>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30" name="Freeform: Shape 29">
            <a:extLst>
              <a:ext uri="{FF2B5EF4-FFF2-40B4-BE49-F238E27FC236}">
                <a16:creationId xmlns:a16="http://schemas.microsoft.com/office/drawing/2014/main" id="{ED739049-2278-41B4-A10C-8C684885D19D}"/>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31" name="TextBox 30">
            <a:extLst>
              <a:ext uri="{FF2B5EF4-FFF2-40B4-BE49-F238E27FC236}">
                <a16:creationId xmlns:a16="http://schemas.microsoft.com/office/drawing/2014/main" id="{F2F6EFB2-6E55-4343-BB9C-F848826FE493}"/>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32" name="TextBox 31">
            <a:extLst>
              <a:ext uri="{FF2B5EF4-FFF2-40B4-BE49-F238E27FC236}">
                <a16:creationId xmlns:a16="http://schemas.microsoft.com/office/drawing/2014/main" id="{3CF29611-3CFB-464C-9672-718C23B3A6DA}"/>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33" name="TextBox 32">
            <a:extLst>
              <a:ext uri="{FF2B5EF4-FFF2-40B4-BE49-F238E27FC236}">
                <a16:creationId xmlns:a16="http://schemas.microsoft.com/office/drawing/2014/main" id="{517671A1-353F-47DA-BC86-107253C17485}"/>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34" name="TextBox 33">
            <a:extLst>
              <a:ext uri="{FF2B5EF4-FFF2-40B4-BE49-F238E27FC236}">
                <a16:creationId xmlns:a16="http://schemas.microsoft.com/office/drawing/2014/main" id="{6BC0521A-B5D4-4695-BBCF-38C258E5059A}"/>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35" name="TextBox 34">
            <a:extLst>
              <a:ext uri="{FF2B5EF4-FFF2-40B4-BE49-F238E27FC236}">
                <a16:creationId xmlns:a16="http://schemas.microsoft.com/office/drawing/2014/main" id="{FEBC8CD0-F038-455F-B5AA-1530C743E62A}"/>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36" name="TextBox 35">
            <a:extLst>
              <a:ext uri="{FF2B5EF4-FFF2-40B4-BE49-F238E27FC236}">
                <a16:creationId xmlns:a16="http://schemas.microsoft.com/office/drawing/2014/main" id="{01AFD157-A75F-4962-9848-062A9B47C98E}"/>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37" name="TextBox 36">
            <a:extLst>
              <a:ext uri="{FF2B5EF4-FFF2-40B4-BE49-F238E27FC236}">
                <a16:creationId xmlns:a16="http://schemas.microsoft.com/office/drawing/2014/main" id="{46B2BA45-EF93-4370-AA95-8A51FDA1BE6C}"/>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spTree>
    <p:extLst>
      <p:ext uri="{BB962C8B-B14F-4D97-AF65-F5344CB8AC3E}">
        <p14:creationId xmlns:p14="http://schemas.microsoft.com/office/powerpoint/2010/main" val="47319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5C98A-E498-4046-9BFA-D9C9A81944D9}"/>
              </a:ext>
            </a:extLst>
          </p:cNvPr>
          <p:cNvPicPr>
            <a:picLocks noChangeAspect="1"/>
          </p:cNvPicPr>
          <p:nvPr/>
        </p:nvPicPr>
        <p:blipFill>
          <a:blip r:embed="rId2"/>
          <a:stretch>
            <a:fillRect/>
          </a:stretch>
        </p:blipFill>
        <p:spPr>
          <a:xfrm>
            <a:off x="449221" y="420915"/>
            <a:ext cx="3513180" cy="893181"/>
          </a:xfrm>
          <a:prstGeom prst="rect">
            <a:avLst/>
          </a:prstGeom>
        </p:spPr>
      </p:pic>
      <p:sp>
        <p:nvSpPr>
          <p:cNvPr id="13" name="TextBox 12">
            <a:extLst>
              <a:ext uri="{FF2B5EF4-FFF2-40B4-BE49-F238E27FC236}">
                <a16:creationId xmlns:a16="http://schemas.microsoft.com/office/drawing/2014/main" id="{3B9C1AFE-1DBA-45C6-9003-DA560B3EBBE3}"/>
              </a:ext>
            </a:extLst>
          </p:cNvPr>
          <p:cNvSpPr txBox="1"/>
          <p:nvPr/>
        </p:nvSpPr>
        <p:spPr>
          <a:xfrm>
            <a:off x="8726154" y="682839"/>
            <a:ext cx="1180131" cy="369332"/>
          </a:xfrm>
          <a:prstGeom prst="rect">
            <a:avLst/>
          </a:prstGeom>
          <a:noFill/>
        </p:spPr>
        <p:txBody>
          <a:bodyPr wrap="none" rtlCol="0">
            <a:spAutoFit/>
          </a:bodyPr>
          <a:lstStyle/>
          <a:p>
            <a:r>
              <a:rPr lang="en-AU" dirty="0" err="1"/>
              <a:t>Bluemania</a:t>
            </a:r>
            <a:endParaRPr lang="en-AU" dirty="0"/>
          </a:p>
        </p:txBody>
      </p:sp>
      <p:sp>
        <p:nvSpPr>
          <p:cNvPr id="19" name="TextBox 18">
            <a:extLst>
              <a:ext uri="{FF2B5EF4-FFF2-40B4-BE49-F238E27FC236}">
                <a16:creationId xmlns:a16="http://schemas.microsoft.com/office/drawing/2014/main" id="{356AB6E1-A007-470B-BD60-4AC65696ED19}"/>
              </a:ext>
            </a:extLst>
          </p:cNvPr>
          <p:cNvSpPr txBox="1"/>
          <p:nvPr/>
        </p:nvSpPr>
        <p:spPr>
          <a:xfrm>
            <a:off x="9998933" y="682839"/>
            <a:ext cx="832279" cy="369332"/>
          </a:xfrm>
          <a:prstGeom prst="rect">
            <a:avLst/>
          </a:prstGeom>
          <a:noFill/>
        </p:spPr>
        <p:txBody>
          <a:bodyPr wrap="none" rtlCol="0">
            <a:spAutoFit/>
          </a:bodyPr>
          <a:lstStyle/>
          <a:p>
            <a:r>
              <a:rPr lang="en-AU" dirty="0"/>
              <a:t>Logout</a:t>
            </a:r>
          </a:p>
        </p:txBody>
      </p:sp>
      <p:sp>
        <p:nvSpPr>
          <p:cNvPr id="20" name="TextBox 19">
            <a:extLst>
              <a:ext uri="{FF2B5EF4-FFF2-40B4-BE49-F238E27FC236}">
                <a16:creationId xmlns:a16="http://schemas.microsoft.com/office/drawing/2014/main" id="{90B07949-2EC2-4730-AC6C-A41CA5B1F55B}"/>
              </a:ext>
            </a:extLst>
          </p:cNvPr>
          <p:cNvSpPr txBox="1"/>
          <p:nvPr/>
        </p:nvSpPr>
        <p:spPr>
          <a:xfrm>
            <a:off x="7254539" y="682839"/>
            <a:ext cx="1378967" cy="369332"/>
          </a:xfrm>
          <a:prstGeom prst="rect">
            <a:avLst/>
          </a:prstGeom>
          <a:noFill/>
        </p:spPr>
        <p:txBody>
          <a:bodyPr wrap="none" rtlCol="0">
            <a:spAutoFit/>
          </a:bodyPr>
          <a:lstStyle/>
          <a:p>
            <a:r>
              <a:rPr lang="en-AU" dirty="0" err="1"/>
              <a:t>Leaderboard</a:t>
            </a:r>
            <a:endParaRPr lang="en-AU" dirty="0"/>
          </a:p>
        </p:txBody>
      </p:sp>
      <p:sp>
        <p:nvSpPr>
          <p:cNvPr id="21" name="TextBox 20">
            <a:extLst>
              <a:ext uri="{FF2B5EF4-FFF2-40B4-BE49-F238E27FC236}">
                <a16:creationId xmlns:a16="http://schemas.microsoft.com/office/drawing/2014/main" id="{0D0922F5-F767-425B-B2E2-F838649BF9F6}"/>
              </a:ext>
            </a:extLst>
          </p:cNvPr>
          <p:cNvSpPr txBox="1"/>
          <p:nvPr/>
        </p:nvSpPr>
        <p:spPr>
          <a:xfrm>
            <a:off x="4950707" y="682839"/>
            <a:ext cx="760144" cy="369332"/>
          </a:xfrm>
          <a:prstGeom prst="rect">
            <a:avLst/>
          </a:prstGeom>
          <a:noFill/>
        </p:spPr>
        <p:txBody>
          <a:bodyPr wrap="none" rtlCol="0">
            <a:spAutoFit/>
          </a:bodyPr>
          <a:lstStyle/>
          <a:p>
            <a:r>
              <a:rPr lang="en-AU" dirty="0"/>
              <a:t>About</a:t>
            </a:r>
          </a:p>
        </p:txBody>
      </p:sp>
      <p:sp>
        <p:nvSpPr>
          <p:cNvPr id="22" name="TextBox 21">
            <a:extLst>
              <a:ext uri="{FF2B5EF4-FFF2-40B4-BE49-F238E27FC236}">
                <a16:creationId xmlns:a16="http://schemas.microsoft.com/office/drawing/2014/main" id="{6A6ABEB9-5670-45C9-ACB4-0D3BCB5D27B1}"/>
              </a:ext>
            </a:extLst>
          </p:cNvPr>
          <p:cNvSpPr txBox="1"/>
          <p:nvPr/>
        </p:nvSpPr>
        <p:spPr>
          <a:xfrm>
            <a:off x="5857423" y="682839"/>
            <a:ext cx="1302536" cy="369332"/>
          </a:xfrm>
          <a:prstGeom prst="rect">
            <a:avLst/>
          </a:prstGeom>
          <a:noFill/>
        </p:spPr>
        <p:txBody>
          <a:bodyPr wrap="none" rtlCol="0">
            <a:spAutoFit/>
          </a:bodyPr>
          <a:lstStyle/>
          <a:p>
            <a:r>
              <a:rPr lang="en-AU" dirty="0"/>
              <a:t>How to play</a:t>
            </a:r>
          </a:p>
        </p:txBody>
      </p:sp>
      <p:sp>
        <p:nvSpPr>
          <p:cNvPr id="26" name="Freeform: Shape 25">
            <a:extLst>
              <a:ext uri="{FF2B5EF4-FFF2-40B4-BE49-F238E27FC236}">
                <a16:creationId xmlns:a16="http://schemas.microsoft.com/office/drawing/2014/main" id="{D4884F07-CBE2-4E72-B539-3A589641CA4A}"/>
              </a:ext>
            </a:extLst>
          </p:cNvPr>
          <p:cNvSpPr/>
          <p:nvPr/>
        </p:nvSpPr>
        <p:spPr>
          <a:xfrm>
            <a:off x="1252498"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kana</a:t>
            </a:r>
          </a:p>
        </p:txBody>
      </p:sp>
      <p:sp>
        <p:nvSpPr>
          <p:cNvPr id="27" name="Freeform: Shape 26">
            <a:extLst>
              <a:ext uri="{FF2B5EF4-FFF2-40B4-BE49-F238E27FC236}">
                <a16:creationId xmlns:a16="http://schemas.microsoft.com/office/drawing/2014/main" id="{EAD668F4-04C9-490F-AD56-50FBF91A2039}"/>
              </a:ext>
            </a:extLst>
          </p:cNvPr>
          <p:cNvSpPr/>
          <p:nvPr/>
        </p:nvSpPr>
        <p:spPr>
          <a:xfrm>
            <a:off x="330747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Learn words</a:t>
            </a:r>
          </a:p>
        </p:txBody>
      </p:sp>
      <p:sp>
        <p:nvSpPr>
          <p:cNvPr id="28" name="Freeform: Shape 27">
            <a:extLst>
              <a:ext uri="{FF2B5EF4-FFF2-40B4-BE49-F238E27FC236}">
                <a16:creationId xmlns:a16="http://schemas.microsoft.com/office/drawing/2014/main" id="{2A08DA78-AA25-4B15-A9CD-0F5314E2A10C}"/>
              </a:ext>
            </a:extLst>
          </p:cNvPr>
          <p:cNvSpPr/>
          <p:nvPr/>
        </p:nvSpPr>
        <p:spPr>
          <a:xfrm>
            <a:off x="5362451"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Meet basic needs</a:t>
            </a:r>
          </a:p>
        </p:txBody>
      </p:sp>
      <p:sp>
        <p:nvSpPr>
          <p:cNvPr id="29" name="Freeform: Shape 28">
            <a:extLst>
              <a:ext uri="{FF2B5EF4-FFF2-40B4-BE49-F238E27FC236}">
                <a16:creationId xmlns:a16="http://schemas.microsoft.com/office/drawing/2014/main" id="{458FE15A-EBA2-4456-B948-59737BECE711}"/>
              </a:ext>
            </a:extLst>
          </p:cNvPr>
          <p:cNvSpPr/>
          <p:nvPr/>
        </p:nvSpPr>
        <p:spPr>
          <a:xfrm>
            <a:off x="7417427"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Complete tasks</a:t>
            </a:r>
          </a:p>
        </p:txBody>
      </p:sp>
      <p:sp>
        <p:nvSpPr>
          <p:cNvPr id="30" name="Freeform: Shape 29">
            <a:extLst>
              <a:ext uri="{FF2B5EF4-FFF2-40B4-BE49-F238E27FC236}">
                <a16:creationId xmlns:a16="http://schemas.microsoft.com/office/drawing/2014/main" id="{ED739049-2278-41B4-A10C-8C684885D19D}"/>
              </a:ext>
            </a:extLst>
          </p:cNvPr>
          <p:cNvSpPr/>
          <p:nvPr/>
        </p:nvSpPr>
        <p:spPr>
          <a:xfrm>
            <a:off x="9472404" y="2140017"/>
            <a:ext cx="2381494" cy="913322"/>
          </a:xfrm>
          <a:custGeom>
            <a:avLst/>
            <a:gdLst>
              <a:gd name="connsiteX0" fmla="*/ 0 w 2283307"/>
              <a:gd name="connsiteY0" fmla="*/ 0 h 913322"/>
              <a:gd name="connsiteX1" fmla="*/ 1826646 w 2283307"/>
              <a:gd name="connsiteY1" fmla="*/ 0 h 913322"/>
              <a:gd name="connsiteX2" fmla="*/ 2283307 w 2283307"/>
              <a:gd name="connsiteY2" fmla="*/ 456661 h 913322"/>
              <a:gd name="connsiteX3" fmla="*/ 1826646 w 2283307"/>
              <a:gd name="connsiteY3" fmla="*/ 913322 h 913322"/>
              <a:gd name="connsiteX4" fmla="*/ 0 w 2283307"/>
              <a:gd name="connsiteY4" fmla="*/ 913322 h 913322"/>
              <a:gd name="connsiteX5" fmla="*/ 456661 w 2283307"/>
              <a:gd name="connsiteY5" fmla="*/ 456661 h 913322"/>
              <a:gd name="connsiteX6" fmla="*/ 0 w 2283307"/>
              <a:gd name="connsiteY6" fmla="*/ 0 h 91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307" h="913322">
                <a:moveTo>
                  <a:pt x="0" y="0"/>
                </a:moveTo>
                <a:lnTo>
                  <a:pt x="1826646" y="0"/>
                </a:lnTo>
                <a:lnTo>
                  <a:pt x="2283307" y="456661"/>
                </a:lnTo>
                <a:lnTo>
                  <a:pt x="1826646" y="913322"/>
                </a:lnTo>
                <a:lnTo>
                  <a:pt x="0" y="913322"/>
                </a:lnTo>
                <a:lnTo>
                  <a:pt x="456661" y="456661"/>
                </a:lnTo>
                <a:lnTo>
                  <a:pt x="0" y="0"/>
                </a:lnTo>
                <a:close/>
              </a:path>
            </a:pathLst>
          </a:custGeom>
          <a:solidFill>
            <a:schemeClr val="bg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anchor="ctr" anchorCtr="0">
            <a:noAutofit/>
          </a:bodyPr>
          <a:lstStyle/>
          <a:p>
            <a:pPr marL="0" lvl="0" indent="0" algn="ctr" defTabSz="977900">
              <a:lnSpc>
                <a:spcPct val="90000"/>
              </a:lnSpc>
              <a:spcBef>
                <a:spcPct val="0"/>
              </a:spcBef>
              <a:spcAft>
                <a:spcPct val="35000"/>
              </a:spcAft>
              <a:buNone/>
            </a:pPr>
            <a:r>
              <a:rPr lang="en-US" sz="2200" kern="1200" dirty="0"/>
              <a:t>Success!</a:t>
            </a:r>
          </a:p>
        </p:txBody>
      </p:sp>
      <p:sp>
        <p:nvSpPr>
          <p:cNvPr id="31" name="TextBox 30">
            <a:extLst>
              <a:ext uri="{FF2B5EF4-FFF2-40B4-BE49-F238E27FC236}">
                <a16:creationId xmlns:a16="http://schemas.microsoft.com/office/drawing/2014/main" id="{F2F6EFB2-6E55-4343-BB9C-F848826FE493}"/>
              </a:ext>
            </a:extLst>
          </p:cNvPr>
          <p:cNvSpPr txBox="1"/>
          <p:nvPr/>
        </p:nvSpPr>
        <p:spPr>
          <a:xfrm>
            <a:off x="1510544" y="1651027"/>
            <a:ext cx="1538563" cy="369332"/>
          </a:xfrm>
          <a:prstGeom prst="rect">
            <a:avLst/>
          </a:prstGeom>
          <a:noFill/>
        </p:spPr>
        <p:txBody>
          <a:bodyPr wrap="none" rtlCol="0">
            <a:spAutoFit/>
          </a:bodyPr>
          <a:lstStyle/>
          <a:p>
            <a:r>
              <a:rPr lang="en-AU" dirty="0"/>
              <a:t>Kana: 1000 (5)</a:t>
            </a:r>
          </a:p>
        </p:txBody>
      </p:sp>
      <p:sp>
        <p:nvSpPr>
          <p:cNvPr id="32" name="TextBox 31">
            <a:extLst>
              <a:ext uri="{FF2B5EF4-FFF2-40B4-BE49-F238E27FC236}">
                <a16:creationId xmlns:a16="http://schemas.microsoft.com/office/drawing/2014/main" id="{3CF29611-3CFB-464C-9672-718C23B3A6DA}"/>
              </a:ext>
            </a:extLst>
          </p:cNvPr>
          <p:cNvSpPr txBox="1"/>
          <p:nvPr/>
        </p:nvSpPr>
        <p:spPr>
          <a:xfrm>
            <a:off x="3756038" y="1651027"/>
            <a:ext cx="1257075" cy="369332"/>
          </a:xfrm>
          <a:prstGeom prst="rect">
            <a:avLst/>
          </a:prstGeom>
          <a:noFill/>
        </p:spPr>
        <p:txBody>
          <a:bodyPr wrap="none" rtlCol="0">
            <a:spAutoFit/>
          </a:bodyPr>
          <a:lstStyle/>
          <a:p>
            <a:r>
              <a:rPr lang="en-AU" dirty="0"/>
              <a:t>Words: 200</a:t>
            </a:r>
          </a:p>
        </p:txBody>
      </p:sp>
      <p:sp>
        <p:nvSpPr>
          <p:cNvPr id="33" name="TextBox 32">
            <a:extLst>
              <a:ext uri="{FF2B5EF4-FFF2-40B4-BE49-F238E27FC236}">
                <a16:creationId xmlns:a16="http://schemas.microsoft.com/office/drawing/2014/main" id="{517671A1-353F-47DA-BC86-107253C17485}"/>
              </a:ext>
            </a:extLst>
          </p:cNvPr>
          <p:cNvSpPr txBox="1"/>
          <p:nvPr/>
        </p:nvSpPr>
        <p:spPr>
          <a:xfrm>
            <a:off x="5720044" y="1635117"/>
            <a:ext cx="1290738" cy="369332"/>
          </a:xfrm>
          <a:prstGeom prst="rect">
            <a:avLst/>
          </a:prstGeom>
          <a:noFill/>
        </p:spPr>
        <p:txBody>
          <a:bodyPr wrap="none" rtlCol="0">
            <a:spAutoFit/>
          </a:bodyPr>
          <a:lstStyle/>
          <a:p>
            <a:r>
              <a:rPr lang="en-AU" dirty="0"/>
              <a:t>Needs: 25%</a:t>
            </a:r>
          </a:p>
        </p:txBody>
      </p:sp>
      <p:sp>
        <p:nvSpPr>
          <p:cNvPr id="34" name="TextBox 33">
            <a:extLst>
              <a:ext uri="{FF2B5EF4-FFF2-40B4-BE49-F238E27FC236}">
                <a16:creationId xmlns:a16="http://schemas.microsoft.com/office/drawing/2014/main" id="{6BC0521A-B5D4-4695-BBCF-38C258E5059A}"/>
              </a:ext>
            </a:extLst>
          </p:cNvPr>
          <p:cNvSpPr txBox="1"/>
          <p:nvPr/>
        </p:nvSpPr>
        <p:spPr>
          <a:xfrm>
            <a:off x="8036045" y="1635117"/>
            <a:ext cx="984052" cy="369332"/>
          </a:xfrm>
          <a:prstGeom prst="rect">
            <a:avLst/>
          </a:prstGeom>
          <a:noFill/>
        </p:spPr>
        <p:txBody>
          <a:bodyPr wrap="none" rtlCol="0">
            <a:spAutoFit/>
          </a:bodyPr>
          <a:lstStyle/>
          <a:p>
            <a:r>
              <a:rPr lang="en-AU" dirty="0"/>
              <a:t>Yen: 690</a:t>
            </a:r>
          </a:p>
        </p:txBody>
      </p:sp>
      <p:sp>
        <p:nvSpPr>
          <p:cNvPr id="35" name="TextBox 34">
            <a:extLst>
              <a:ext uri="{FF2B5EF4-FFF2-40B4-BE49-F238E27FC236}">
                <a16:creationId xmlns:a16="http://schemas.microsoft.com/office/drawing/2014/main" id="{FEBC8CD0-F038-455F-B5AA-1530C743E62A}"/>
              </a:ext>
            </a:extLst>
          </p:cNvPr>
          <p:cNvSpPr txBox="1"/>
          <p:nvPr/>
        </p:nvSpPr>
        <p:spPr>
          <a:xfrm>
            <a:off x="10064630" y="1635117"/>
            <a:ext cx="1279709" cy="369332"/>
          </a:xfrm>
          <a:prstGeom prst="rect">
            <a:avLst/>
          </a:prstGeom>
          <a:noFill/>
        </p:spPr>
        <p:txBody>
          <a:bodyPr wrap="none" rtlCol="0">
            <a:spAutoFit/>
          </a:bodyPr>
          <a:lstStyle/>
          <a:p>
            <a:r>
              <a:rPr lang="en-AU" dirty="0"/>
              <a:t>Comforts: 0</a:t>
            </a:r>
          </a:p>
        </p:txBody>
      </p:sp>
      <p:sp>
        <p:nvSpPr>
          <p:cNvPr id="36" name="TextBox 35">
            <a:extLst>
              <a:ext uri="{FF2B5EF4-FFF2-40B4-BE49-F238E27FC236}">
                <a16:creationId xmlns:a16="http://schemas.microsoft.com/office/drawing/2014/main" id="{01AFD157-A75F-4962-9848-062A9B47C98E}"/>
              </a:ext>
            </a:extLst>
          </p:cNvPr>
          <p:cNvSpPr txBox="1"/>
          <p:nvPr/>
        </p:nvSpPr>
        <p:spPr>
          <a:xfrm>
            <a:off x="61472" y="1651027"/>
            <a:ext cx="761619" cy="369332"/>
          </a:xfrm>
          <a:prstGeom prst="rect">
            <a:avLst/>
          </a:prstGeom>
          <a:noFill/>
        </p:spPr>
        <p:txBody>
          <a:bodyPr wrap="none" rtlCol="0">
            <a:spAutoFit/>
          </a:bodyPr>
          <a:lstStyle/>
          <a:p>
            <a:r>
              <a:rPr lang="en-AU" dirty="0"/>
              <a:t>Status</a:t>
            </a:r>
          </a:p>
        </p:txBody>
      </p:sp>
      <p:sp>
        <p:nvSpPr>
          <p:cNvPr id="37" name="TextBox 36">
            <a:extLst>
              <a:ext uri="{FF2B5EF4-FFF2-40B4-BE49-F238E27FC236}">
                <a16:creationId xmlns:a16="http://schemas.microsoft.com/office/drawing/2014/main" id="{46B2BA45-EF93-4370-AA95-8A51FDA1BE6C}"/>
              </a:ext>
            </a:extLst>
          </p:cNvPr>
          <p:cNvSpPr txBox="1"/>
          <p:nvPr/>
        </p:nvSpPr>
        <p:spPr>
          <a:xfrm>
            <a:off x="61472" y="2396378"/>
            <a:ext cx="566694" cy="369332"/>
          </a:xfrm>
          <a:prstGeom prst="rect">
            <a:avLst/>
          </a:prstGeom>
          <a:noFill/>
        </p:spPr>
        <p:txBody>
          <a:bodyPr wrap="none" rtlCol="0">
            <a:spAutoFit/>
          </a:bodyPr>
          <a:lstStyle/>
          <a:p>
            <a:r>
              <a:rPr lang="en-AU" dirty="0"/>
              <a:t>Play</a:t>
            </a:r>
          </a:p>
        </p:txBody>
      </p:sp>
      <p:sp>
        <p:nvSpPr>
          <p:cNvPr id="2" name="TextBox 1">
            <a:extLst>
              <a:ext uri="{FF2B5EF4-FFF2-40B4-BE49-F238E27FC236}">
                <a16:creationId xmlns:a16="http://schemas.microsoft.com/office/drawing/2014/main" id="{87BB08DD-AF7E-4EF9-B90E-4EA5D5502032}"/>
              </a:ext>
            </a:extLst>
          </p:cNvPr>
          <p:cNvSpPr txBox="1"/>
          <p:nvPr/>
        </p:nvSpPr>
        <p:spPr>
          <a:xfrm>
            <a:off x="983556" y="4449057"/>
            <a:ext cx="1874904" cy="584775"/>
          </a:xfrm>
          <a:prstGeom prst="rect">
            <a:avLst/>
          </a:prstGeom>
          <a:noFill/>
        </p:spPr>
        <p:txBody>
          <a:bodyPr wrap="square" rtlCol="0">
            <a:spAutoFit/>
          </a:bodyPr>
          <a:lstStyle/>
          <a:p>
            <a:r>
              <a:rPr lang="ja-JP" altLang="en-US" sz="3200" dirty="0"/>
              <a:t>みず</a:t>
            </a:r>
            <a:endParaRPr lang="en-AU" sz="3200" dirty="0"/>
          </a:p>
        </p:txBody>
      </p:sp>
      <p:graphicFrame>
        <p:nvGraphicFramePr>
          <p:cNvPr id="5" name="Table 4">
            <a:extLst>
              <a:ext uri="{FF2B5EF4-FFF2-40B4-BE49-F238E27FC236}">
                <a16:creationId xmlns:a16="http://schemas.microsoft.com/office/drawing/2014/main" id="{8D11E736-CFDB-4BF3-9B20-58BB6CBA01B1}"/>
              </a:ext>
            </a:extLst>
          </p:cNvPr>
          <p:cNvGraphicFramePr>
            <a:graphicFrameLocks noGrp="1"/>
          </p:cNvGraphicFramePr>
          <p:nvPr>
            <p:extLst>
              <p:ext uri="{D42A27DB-BD31-4B8C-83A1-F6EECF244321}">
                <p14:modId xmlns:p14="http://schemas.microsoft.com/office/powerpoint/2010/main" val="2020566233"/>
              </p:ext>
            </p:extLst>
          </p:nvPr>
        </p:nvGraphicFramePr>
        <p:xfrm>
          <a:off x="3393034" y="3192095"/>
          <a:ext cx="8401957" cy="3383744"/>
        </p:xfrm>
        <a:graphic>
          <a:graphicData uri="http://schemas.openxmlformats.org/drawingml/2006/table">
            <a:tbl>
              <a:tblPr/>
              <a:tblGrid>
                <a:gridCol w="964427">
                  <a:extLst>
                    <a:ext uri="{9D8B030D-6E8A-4147-A177-3AD203B41FA5}">
                      <a16:colId xmlns:a16="http://schemas.microsoft.com/office/drawing/2014/main" val="3921300379"/>
                    </a:ext>
                  </a:extLst>
                </a:gridCol>
                <a:gridCol w="1552891">
                  <a:extLst>
                    <a:ext uri="{9D8B030D-6E8A-4147-A177-3AD203B41FA5}">
                      <a16:colId xmlns:a16="http://schemas.microsoft.com/office/drawing/2014/main" val="1194902080"/>
                    </a:ext>
                  </a:extLst>
                </a:gridCol>
                <a:gridCol w="1111543">
                  <a:extLst>
                    <a:ext uri="{9D8B030D-6E8A-4147-A177-3AD203B41FA5}">
                      <a16:colId xmlns:a16="http://schemas.microsoft.com/office/drawing/2014/main" val="1913094772"/>
                    </a:ext>
                  </a:extLst>
                </a:gridCol>
                <a:gridCol w="2304817">
                  <a:extLst>
                    <a:ext uri="{9D8B030D-6E8A-4147-A177-3AD203B41FA5}">
                      <a16:colId xmlns:a16="http://schemas.microsoft.com/office/drawing/2014/main" val="1211120049"/>
                    </a:ext>
                  </a:extLst>
                </a:gridCol>
                <a:gridCol w="1634622">
                  <a:extLst>
                    <a:ext uri="{9D8B030D-6E8A-4147-A177-3AD203B41FA5}">
                      <a16:colId xmlns:a16="http://schemas.microsoft.com/office/drawing/2014/main" val="2535717040"/>
                    </a:ext>
                  </a:extLst>
                </a:gridCol>
                <a:gridCol w="833657">
                  <a:extLst>
                    <a:ext uri="{9D8B030D-6E8A-4147-A177-3AD203B41FA5}">
                      <a16:colId xmlns:a16="http://schemas.microsoft.com/office/drawing/2014/main" val="3385804620"/>
                    </a:ext>
                  </a:extLst>
                </a:gridCol>
              </a:tblGrid>
              <a:tr h="260288">
                <a:tc>
                  <a:txBody>
                    <a:bodyPr/>
                    <a:lstStyle/>
                    <a:p>
                      <a:pPr algn="l" fontAlgn="b"/>
                      <a:r>
                        <a:rPr lang="en-AU" sz="1100" b="1" i="0" u="none" strike="noStrike">
                          <a:solidFill>
                            <a:srgbClr val="000000"/>
                          </a:solidFill>
                          <a:effectLst/>
                          <a:latin typeface="Calibri" panose="020F0502020204030204" pitchFamily="34" charset="0"/>
                        </a:rPr>
                        <a:t>Type</a:t>
                      </a:r>
                    </a:p>
                  </a:txBody>
                  <a:tcPr marL="4763" marR="4763" marT="4763" marB="0" anchor="b">
                    <a:lnL>
                      <a:noFill/>
                    </a:lnL>
                    <a:lnR>
                      <a:noFill/>
                    </a:lnR>
                    <a:lnT>
                      <a:noFill/>
                    </a:lnT>
                    <a:lnB>
                      <a:noFill/>
                    </a:lnB>
                  </a:tcPr>
                </a:tc>
                <a:tc>
                  <a:txBody>
                    <a:bodyPr/>
                    <a:lstStyle/>
                    <a:p>
                      <a:pPr algn="l" fontAlgn="b"/>
                      <a:r>
                        <a:rPr lang="en-AU" sz="1100" b="1" i="0" u="none" strike="noStrike">
                          <a:solidFill>
                            <a:srgbClr val="000000"/>
                          </a:solidFill>
                          <a:effectLst/>
                          <a:latin typeface="Calibri" panose="020F0502020204030204" pitchFamily="34" charset="0"/>
                        </a:rPr>
                        <a:t>Input to human</a:t>
                      </a:r>
                    </a:p>
                  </a:txBody>
                  <a:tcPr marL="4763" marR="4763" marT="4763" marB="0" anchor="b">
                    <a:lnL>
                      <a:noFill/>
                    </a:lnL>
                    <a:lnR>
                      <a:noFill/>
                    </a:lnR>
                    <a:lnT>
                      <a:noFill/>
                    </a:lnT>
                    <a:lnB>
                      <a:noFill/>
                    </a:lnB>
                  </a:tcPr>
                </a:tc>
                <a:tc>
                  <a:txBody>
                    <a:bodyPr/>
                    <a:lstStyle/>
                    <a:p>
                      <a:pPr algn="l" fontAlgn="b"/>
                      <a:r>
                        <a:rPr lang="en-AU" sz="1100" b="1" i="0" u="none" strike="noStrike">
                          <a:solidFill>
                            <a:srgbClr val="000000"/>
                          </a:solidFill>
                          <a:effectLst/>
                          <a:latin typeface="Calibri" panose="020F0502020204030204" pitchFamily="34" charset="0"/>
                        </a:rPr>
                        <a:t>In language</a:t>
                      </a:r>
                    </a:p>
                  </a:txBody>
                  <a:tcPr marL="4763" marR="4763" marT="4763" marB="0" anchor="b">
                    <a:lnL>
                      <a:noFill/>
                    </a:lnL>
                    <a:lnR>
                      <a:noFill/>
                    </a:lnR>
                    <a:lnT>
                      <a:noFill/>
                    </a:lnT>
                    <a:lnB>
                      <a:noFill/>
                    </a:lnB>
                  </a:tcPr>
                </a:tc>
                <a:tc>
                  <a:txBody>
                    <a:bodyPr/>
                    <a:lstStyle/>
                    <a:p>
                      <a:pPr algn="l" fontAlgn="b"/>
                      <a:r>
                        <a:rPr lang="en-AU" sz="1100" b="1" i="0" u="none" strike="noStrike">
                          <a:solidFill>
                            <a:srgbClr val="000000"/>
                          </a:solidFill>
                          <a:effectLst/>
                          <a:latin typeface="Calibri" panose="020F0502020204030204" pitchFamily="34" charset="0"/>
                        </a:rPr>
                        <a:t>Human answers by</a:t>
                      </a:r>
                    </a:p>
                  </a:txBody>
                  <a:tcPr marL="4763" marR="4763" marT="4763" marB="0" anchor="b">
                    <a:lnL>
                      <a:noFill/>
                    </a:lnL>
                    <a:lnR>
                      <a:noFill/>
                    </a:lnR>
                    <a:lnT>
                      <a:noFill/>
                    </a:lnT>
                    <a:lnB>
                      <a:noFill/>
                    </a:lnB>
                  </a:tcPr>
                </a:tc>
                <a:tc>
                  <a:txBody>
                    <a:bodyPr/>
                    <a:lstStyle/>
                    <a:p>
                      <a:pPr algn="l" fontAlgn="b"/>
                      <a:r>
                        <a:rPr lang="en-AU" sz="1100" b="1" i="0" u="none" strike="noStrike">
                          <a:solidFill>
                            <a:srgbClr val="000000"/>
                          </a:solidFill>
                          <a:effectLst/>
                          <a:latin typeface="Calibri" panose="020F0502020204030204" pitchFamily="34" charset="0"/>
                        </a:rPr>
                        <a:t>In language</a:t>
                      </a:r>
                    </a:p>
                  </a:txBody>
                  <a:tcPr marL="4763" marR="4763" marT="4763" marB="0" anchor="b">
                    <a:lnL>
                      <a:noFill/>
                    </a:lnL>
                    <a:lnR>
                      <a:noFill/>
                    </a:lnR>
                    <a:lnT>
                      <a:noFill/>
                    </a:lnT>
                    <a:lnB>
                      <a:noFill/>
                    </a:lnB>
                  </a:tcPr>
                </a:tc>
                <a:tc>
                  <a:txBody>
                    <a:bodyPr/>
                    <a:lstStyle/>
                    <a:p>
                      <a:pPr algn="l" fontAlgn="b"/>
                      <a:r>
                        <a:rPr lang="en-AU" sz="1100" b="1" i="0" u="none" strike="noStrike">
                          <a:solidFill>
                            <a:srgbClr val="000000"/>
                          </a:solidFill>
                          <a:effectLst/>
                          <a:latin typeface="Calibri" panose="020F0502020204030204" pitchFamily="34" charset="0"/>
                        </a:rPr>
                        <a:t>Difficulty</a:t>
                      </a:r>
                    </a:p>
                  </a:txBody>
                  <a:tcPr marL="4763" marR="4763" marT="4763" marB="0" anchor="b">
                    <a:lnL>
                      <a:noFill/>
                    </a:lnL>
                    <a:lnR>
                      <a:noFill/>
                    </a:lnR>
                    <a:lnT>
                      <a:noFill/>
                    </a:lnT>
                    <a:lnB>
                      <a:noFill/>
                    </a:lnB>
                  </a:tcPr>
                </a:tc>
                <a:extLst>
                  <a:ext uri="{0D108BD9-81ED-4DB2-BD59-A6C34878D82A}">
                    <a16:rowId xmlns:a16="http://schemas.microsoft.com/office/drawing/2014/main" val="1737304342"/>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reading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English</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Answering Multiple choice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Japanese-Kana</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extLst>
                  <a:ext uri="{0D108BD9-81ED-4DB2-BD59-A6C34878D82A}">
                    <a16:rowId xmlns:a16="http://schemas.microsoft.com/office/drawing/2014/main" val="1038601802"/>
                  </a:ext>
                </a:extLst>
              </a:tr>
              <a:tr h="260288">
                <a:tc>
                  <a:txBody>
                    <a:bodyPr/>
                    <a:lstStyle/>
                    <a:p>
                      <a:pPr algn="l" fontAlgn="b"/>
                      <a:r>
                        <a:rPr lang="en-AU" sz="1100" b="0" i="0" u="none" strike="noStrike" dirty="0">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By reading</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Answering Multiple choice</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English-Translated</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tcPr>
                </a:tc>
                <a:extLst>
                  <a:ext uri="{0D108BD9-81ED-4DB2-BD59-A6C34878D82A}">
                    <a16:rowId xmlns:a16="http://schemas.microsoft.com/office/drawing/2014/main" val="1777062446"/>
                  </a:ext>
                </a:extLst>
              </a:tr>
              <a:tr h="260288">
                <a:tc>
                  <a:txBody>
                    <a:bodyPr/>
                    <a:lstStyle/>
                    <a:p>
                      <a:pPr algn="l" fontAlgn="b"/>
                      <a:r>
                        <a:rPr lang="en-AU" sz="1100" b="0" i="0" u="none" strike="noStrike" dirty="0">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By listening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English</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Answering Multiple choice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Japanese-Kana</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tcPr>
                </a:tc>
                <a:extLst>
                  <a:ext uri="{0D108BD9-81ED-4DB2-BD59-A6C34878D82A}">
                    <a16:rowId xmlns:a16="http://schemas.microsoft.com/office/drawing/2014/main" val="2711799367"/>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listening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Answering Multiple choice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English-Translated</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extLst>
                  <a:ext uri="{0D108BD9-81ED-4DB2-BD59-A6C34878D82A}">
                    <a16:rowId xmlns:a16="http://schemas.microsoft.com/office/drawing/2014/main" val="3006206313"/>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listening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Answering Multiple choice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Japanese-Kana</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extLst>
                  <a:ext uri="{0D108BD9-81ED-4DB2-BD59-A6C34878D82A}">
                    <a16:rowId xmlns:a16="http://schemas.microsoft.com/office/drawing/2014/main" val="3617649581"/>
                  </a:ext>
                </a:extLst>
              </a:tr>
              <a:tr h="260288">
                <a:tc>
                  <a:txBody>
                    <a:bodyPr/>
                    <a:lstStyle/>
                    <a:p>
                      <a:pPr algn="l" fontAlgn="b"/>
                      <a:r>
                        <a:rPr lang="en-AU" sz="1100" b="0" i="0" u="none" strike="noStrike" dirty="0">
                          <a:solidFill>
                            <a:srgbClr val="000000"/>
                          </a:solidFill>
                          <a:effectLst/>
                          <a:highlight>
                            <a:srgbClr val="FFFF00"/>
                          </a:highligh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highlight>
                            <a:srgbClr val="FFFF00"/>
                          </a:highlight>
                          <a:latin typeface="Calibri" panose="020F0502020204030204" pitchFamily="34" charset="0"/>
                        </a:rPr>
                        <a:t>By reading</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highlight>
                            <a:srgbClr val="FFFF00"/>
                          </a:highlight>
                          <a:latin typeface="Calibri" panose="020F0502020204030204" pitchFamily="34" charset="0"/>
                        </a:rPr>
                        <a:t>Japanese</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highlight>
                            <a:srgbClr val="FFFF00"/>
                          </a:highlight>
                          <a:latin typeface="Calibri" panose="020F0502020204030204" pitchFamily="34" charset="0"/>
                        </a:rPr>
                        <a:t>Writing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highlight>
                            <a:srgbClr val="FFFF00"/>
                          </a:highlight>
                          <a:latin typeface="Calibri" panose="020F0502020204030204" pitchFamily="34" charset="0"/>
                        </a:rPr>
                        <a:t>English-Translated</a:t>
                      </a:r>
                    </a:p>
                  </a:txBody>
                  <a:tcPr marL="4763" marR="4763" marT="4763" marB="0" anchor="b">
                    <a:lnL>
                      <a:noFill/>
                    </a:lnL>
                    <a:lnR>
                      <a:noFill/>
                    </a:lnR>
                    <a:lnT>
                      <a:noFill/>
                    </a:lnT>
                    <a:lnB>
                      <a:noFill/>
                    </a:lnB>
                  </a:tcPr>
                </a:tc>
                <a:tc>
                  <a:txBody>
                    <a:bodyPr/>
                    <a:lstStyle/>
                    <a:p>
                      <a:pPr algn="r" fontAlgn="b"/>
                      <a:r>
                        <a:rPr lang="en-AU" sz="1100" b="0" i="0" u="none" strike="noStrike" dirty="0">
                          <a:solidFill>
                            <a:srgbClr val="000000"/>
                          </a:solidFill>
                          <a:effectLst/>
                          <a:highlight>
                            <a:srgbClr val="FFFF00"/>
                          </a:highlight>
                          <a:latin typeface="Calibri" panose="020F0502020204030204" pitchFamily="34" charset="0"/>
                        </a:rPr>
                        <a:t>13</a:t>
                      </a:r>
                    </a:p>
                  </a:txBody>
                  <a:tcPr marL="4763" marR="4763" marT="4763" marB="0" anchor="b">
                    <a:lnL>
                      <a:noFill/>
                    </a:lnL>
                    <a:lnR>
                      <a:noFill/>
                    </a:lnR>
                    <a:lnT>
                      <a:noFill/>
                    </a:lnT>
                    <a:lnB>
                      <a:noFill/>
                    </a:lnB>
                  </a:tcPr>
                </a:tc>
                <a:extLst>
                  <a:ext uri="{0D108BD9-81ED-4DB2-BD59-A6C34878D82A}">
                    <a16:rowId xmlns:a16="http://schemas.microsoft.com/office/drawing/2014/main" val="1087729709"/>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listening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Writing</a:t>
                      </a:r>
                    </a:p>
                  </a:txBody>
                  <a:tcPr marL="4763" marR="4763" marT="4763" marB="0" anchor="b">
                    <a:lnL>
                      <a:noFill/>
                    </a:lnL>
                    <a:lnR>
                      <a:noFill/>
                    </a:lnR>
                    <a:lnT>
                      <a:noFill/>
                    </a:lnT>
                    <a:lnB>
                      <a:noFill/>
                    </a:lnB>
                  </a:tcPr>
                </a:tc>
                <a:tc>
                  <a:txBody>
                    <a:bodyPr/>
                    <a:lstStyle/>
                    <a:p>
                      <a:pPr algn="l" fontAlgn="b"/>
                      <a:r>
                        <a:rPr lang="en-AU" sz="1100" b="0" i="0" u="none" strike="noStrike" dirty="0">
                          <a:solidFill>
                            <a:srgbClr val="000000"/>
                          </a:solidFill>
                          <a:effectLst/>
                          <a:latin typeface="Calibri" panose="020F0502020204030204" pitchFamily="34" charset="0"/>
                        </a:rPr>
                        <a:t>English-Translated</a:t>
                      </a:r>
                    </a:p>
                  </a:txBody>
                  <a:tcPr marL="4763" marR="4763" marT="4763" marB="0" anchor="b">
                    <a:lnL>
                      <a:noFill/>
                    </a:lnL>
                    <a:lnR>
                      <a:noFill/>
                    </a:lnR>
                    <a:lnT>
                      <a:noFill/>
                    </a:lnT>
                    <a:lnB>
                      <a:noFill/>
                    </a:lnB>
                  </a:tcPr>
                </a:tc>
                <a:tc>
                  <a:txBody>
                    <a:bodyPr/>
                    <a:lstStyle/>
                    <a:p>
                      <a:pPr algn="r" fontAlgn="b"/>
                      <a:r>
                        <a:rPr lang="en-AU" sz="1100" b="0" i="0" u="none" strike="noStrike" dirty="0">
                          <a:solidFill>
                            <a:srgbClr val="000000"/>
                          </a:solidFill>
                          <a:effectLst/>
                          <a:latin typeface="Calibri" panose="020F0502020204030204" pitchFamily="34" charset="0"/>
                        </a:rPr>
                        <a:t>14</a:t>
                      </a:r>
                    </a:p>
                  </a:txBody>
                  <a:tcPr marL="4763" marR="4763" marT="4763" marB="0" anchor="b">
                    <a:lnL>
                      <a:noFill/>
                    </a:lnL>
                    <a:lnR>
                      <a:noFill/>
                    </a:lnR>
                    <a:lnT>
                      <a:noFill/>
                    </a:lnT>
                    <a:lnB>
                      <a:noFill/>
                    </a:lnB>
                  </a:tcPr>
                </a:tc>
                <a:extLst>
                  <a:ext uri="{0D108BD9-81ED-4DB2-BD59-A6C34878D82A}">
                    <a16:rowId xmlns:a16="http://schemas.microsoft.com/office/drawing/2014/main" val="2436155294"/>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reading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English</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Speaking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tcPr>
                </a:tc>
                <a:extLst>
                  <a:ext uri="{0D108BD9-81ED-4DB2-BD59-A6C34878D82A}">
                    <a16:rowId xmlns:a16="http://schemas.microsoft.com/office/drawing/2014/main" val="3225298921"/>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reading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Speaking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English-Translated</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16</a:t>
                      </a:r>
                    </a:p>
                  </a:txBody>
                  <a:tcPr marL="4763" marR="4763" marT="4763" marB="0" anchor="b">
                    <a:lnL>
                      <a:noFill/>
                    </a:lnL>
                    <a:lnR>
                      <a:noFill/>
                    </a:lnR>
                    <a:lnT>
                      <a:noFill/>
                    </a:lnT>
                    <a:lnB>
                      <a:noFill/>
                    </a:lnB>
                  </a:tcPr>
                </a:tc>
                <a:extLst>
                  <a:ext uri="{0D108BD9-81ED-4DB2-BD59-A6C34878D82A}">
                    <a16:rowId xmlns:a16="http://schemas.microsoft.com/office/drawing/2014/main" val="1834656189"/>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reading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Speaking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extLst>
                  <a:ext uri="{0D108BD9-81ED-4DB2-BD59-A6C34878D82A}">
                    <a16:rowId xmlns:a16="http://schemas.microsoft.com/office/drawing/2014/main" val="3997571952"/>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listening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English</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Speaking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18</a:t>
                      </a:r>
                    </a:p>
                  </a:txBody>
                  <a:tcPr marL="4763" marR="4763" marT="4763" marB="0" anchor="b">
                    <a:lnL>
                      <a:noFill/>
                    </a:lnL>
                    <a:lnR>
                      <a:noFill/>
                    </a:lnR>
                    <a:lnT>
                      <a:noFill/>
                    </a:lnT>
                    <a:lnB>
                      <a:noFill/>
                    </a:lnB>
                  </a:tcPr>
                </a:tc>
                <a:extLst>
                  <a:ext uri="{0D108BD9-81ED-4DB2-BD59-A6C34878D82A}">
                    <a16:rowId xmlns:a16="http://schemas.microsoft.com/office/drawing/2014/main" val="222355201"/>
                  </a:ext>
                </a:extLst>
              </a:tr>
              <a:tr h="260288">
                <a:tc>
                  <a:txBody>
                    <a:bodyPr/>
                    <a:lstStyle/>
                    <a:p>
                      <a:pPr algn="l" fontAlgn="b"/>
                      <a:r>
                        <a:rPr lang="en-AU" sz="1100" b="0" i="0" u="none" strike="noStrike">
                          <a:solidFill>
                            <a:srgbClr val="000000"/>
                          </a:solidFill>
                          <a:effectLst/>
                          <a:latin typeface="Calibri" panose="020F0502020204030204" pitchFamily="34" charset="0"/>
                        </a:rPr>
                        <a:t>Words</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By listening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Japanese</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Speaking</a:t>
                      </a:r>
                    </a:p>
                  </a:txBody>
                  <a:tcPr marL="4763" marR="4763" marT="4763"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English-Translated</a:t>
                      </a:r>
                    </a:p>
                  </a:txBody>
                  <a:tcPr marL="4763" marR="4763" marT="4763" marB="0" anchor="b">
                    <a:lnL>
                      <a:noFill/>
                    </a:lnL>
                    <a:lnR>
                      <a:noFill/>
                    </a:lnR>
                    <a:lnT>
                      <a:noFill/>
                    </a:lnT>
                    <a:lnB>
                      <a:noFill/>
                    </a:lnB>
                  </a:tcPr>
                </a:tc>
                <a:tc>
                  <a:txBody>
                    <a:bodyPr/>
                    <a:lstStyle/>
                    <a:p>
                      <a:pPr algn="r" fontAlgn="b"/>
                      <a:r>
                        <a:rPr lang="en-AU" sz="1100" b="0" i="0" u="none" strike="noStrike" dirty="0">
                          <a:solidFill>
                            <a:srgbClr val="000000"/>
                          </a:solidFill>
                          <a:effectLst/>
                          <a:latin typeface="Calibri" panose="020F0502020204030204" pitchFamily="34" charset="0"/>
                        </a:rPr>
                        <a:t>19</a:t>
                      </a:r>
                    </a:p>
                  </a:txBody>
                  <a:tcPr marL="4763" marR="4763" marT="4763" marB="0" anchor="b">
                    <a:lnL>
                      <a:noFill/>
                    </a:lnL>
                    <a:lnR>
                      <a:noFill/>
                    </a:lnR>
                    <a:lnT>
                      <a:noFill/>
                    </a:lnT>
                    <a:lnB>
                      <a:noFill/>
                    </a:lnB>
                  </a:tcPr>
                </a:tc>
                <a:extLst>
                  <a:ext uri="{0D108BD9-81ED-4DB2-BD59-A6C34878D82A}">
                    <a16:rowId xmlns:a16="http://schemas.microsoft.com/office/drawing/2014/main" val="222937350"/>
                  </a:ext>
                </a:extLst>
              </a:tr>
            </a:tbl>
          </a:graphicData>
        </a:graphic>
      </p:graphicFrame>
      <p:sp>
        <p:nvSpPr>
          <p:cNvPr id="6" name="TextBox 5">
            <a:extLst>
              <a:ext uri="{FF2B5EF4-FFF2-40B4-BE49-F238E27FC236}">
                <a16:creationId xmlns:a16="http://schemas.microsoft.com/office/drawing/2014/main" id="{E6B79FA0-291B-4E99-92D6-57984E945A9B}"/>
              </a:ext>
            </a:extLst>
          </p:cNvPr>
          <p:cNvSpPr txBox="1"/>
          <p:nvPr/>
        </p:nvSpPr>
        <p:spPr>
          <a:xfrm>
            <a:off x="276625" y="3811281"/>
            <a:ext cx="2343630" cy="369332"/>
          </a:xfrm>
          <a:prstGeom prst="rect">
            <a:avLst/>
          </a:prstGeom>
          <a:noFill/>
        </p:spPr>
        <p:txBody>
          <a:bodyPr wrap="square" rtlCol="0">
            <a:spAutoFit/>
          </a:bodyPr>
          <a:lstStyle/>
          <a:p>
            <a:r>
              <a:rPr lang="en-US" altLang="ja-JP"/>
              <a:t>What</a:t>
            </a:r>
            <a:r>
              <a:rPr lang="ja-JP" altLang="en-US" dirty="0"/>
              <a:t> </a:t>
            </a:r>
            <a:r>
              <a:rPr lang="en-US" altLang="ja-JP" dirty="0"/>
              <a:t>is</a:t>
            </a:r>
            <a:r>
              <a:rPr lang="ja-JP" altLang="en-US" dirty="0"/>
              <a:t> </a:t>
            </a:r>
            <a:r>
              <a:rPr lang="en-US" altLang="ja-JP" dirty="0"/>
              <a:t>this</a:t>
            </a:r>
            <a:endParaRPr lang="en-AU" dirty="0"/>
          </a:p>
        </p:txBody>
      </p:sp>
      <p:sp>
        <p:nvSpPr>
          <p:cNvPr id="7" name="Rectangle 6">
            <a:extLst>
              <a:ext uri="{FF2B5EF4-FFF2-40B4-BE49-F238E27FC236}">
                <a16:creationId xmlns:a16="http://schemas.microsoft.com/office/drawing/2014/main" id="{FBE7D330-93CE-494E-95B5-9A64FBB1577E}"/>
              </a:ext>
            </a:extLst>
          </p:cNvPr>
          <p:cNvSpPr/>
          <p:nvPr/>
        </p:nvSpPr>
        <p:spPr>
          <a:xfrm>
            <a:off x="343857" y="5226184"/>
            <a:ext cx="1992089" cy="47641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4672" tIns="29337" rIns="485998" bIns="29337" numCol="1" spcCol="1270" rtlCol="0" anchor="ctr" anchorCtr="0">
            <a:noAutofit/>
          </a:bodyPr>
          <a:lstStyle/>
          <a:p>
            <a:pPr marL="0" indent="0" algn="ctr" defTabSz="977900">
              <a:lnSpc>
                <a:spcPct val="90000"/>
              </a:lnSpc>
              <a:spcBef>
                <a:spcPct val="0"/>
              </a:spcBef>
              <a:spcAft>
                <a:spcPct val="35000"/>
              </a:spcAft>
              <a:buNone/>
            </a:pPr>
            <a:r>
              <a:rPr lang="en-US" altLang="ja-JP" sz="2200" kern="1200"/>
              <a:t>Water</a:t>
            </a:r>
            <a:endParaRPr lang="en-AU" sz="2200" kern="1200" dirty="0"/>
          </a:p>
        </p:txBody>
      </p:sp>
    </p:spTree>
    <p:extLst>
      <p:ext uri="{BB962C8B-B14F-4D97-AF65-F5344CB8AC3E}">
        <p14:creationId xmlns:p14="http://schemas.microsoft.com/office/powerpoint/2010/main" val="300071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spcFirstLastPara="0" vert="horz" wrap="square" lIns="544672" tIns="29337" rIns="485998" bIns="29337" numCol="1" spcCol="1270" anchor="ctr" anchorCtr="0">
        <a:noAutofit/>
      </a:bodyPr>
      <a:lstStyle>
        <a:defPPr marL="0" indent="0" algn="ctr" defTabSz="977900">
          <a:lnSpc>
            <a:spcPct val="90000"/>
          </a:lnSpc>
          <a:spcBef>
            <a:spcPct val="0"/>
          </a:spcBef>
          <a:spcAft>
            <a:spcPct val="35000"/>
          </a:spcAft>
          <a:buNone/>
          <a:defRPr sz="2200" kern="1200" dirty="0" smtClean="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1242</Words>
  <Application>Microsoft Office PowerPoint</Application>
  <PresentationFormat>Widescreen</PresentationFormat>
  <Paragraphs>439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游ゴシック</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Jenkins</dc:creator>
  <cp:lastModifiedBy>Nick Jenkins</cp:lastModifiedBy>
  <cp:revision>31</cp:revision>
  <dcterms:created xsi:type="dcterms:W3CDTF">2017-10-09T10:28:39Z</dcterms:created>
  <dcterms:modified xsi:type="dcterms:W3CDTF">2017-10-27T08:37:40Z</dcterms:modified>
</cp:coreProperties>
</file>