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0" r:id="rId4"/>
    <p:sldId id="287" r:id="rId5"/>
    <p:sldId id="258" r:id="rId6"/>
    <p:sldId id="259" r:id="rId7"/>
    <p:sldId id="263" r:id="rId8"/>
    <p:sldId id="262" r:id="rId9"/>
    <p:sldId id="264" r:id="rId10"/>
    <p:sldId id="271" r:id="rId11"/>
    <p:sldId id="275" r:id="rId12"/>
    <p:sldId id="278" r:id="rId13"/>
    <p:sldId id="282" r:id="rId14"/>
    <p:sldId id="286" r:id="rId15"/>
    <p:sldId id="283" r:id="rId16"/>
    <p:sldId id="284" r:id="rId17"/>
    <p:sldId id="288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2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CBEF3-51A0-4C14-9B02-0CDD8FABC60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06463-0033-4B2B-91DF-E9E659907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are wondering what is inside this “giant”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06463-0033-4B2B-91DF-E9E659907B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 is more popular as years growing, the most popular video in YouTube in 2017 have been played around 0.5 billion. However, the one in 2007 only have 8 million views. We can see that growing influence of YouTube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06463-0033-4B2B-91DF-E9E659907B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06463-0033-4B2B-91DF-E9E659907B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10C6-B683-4258-B792-8C53F0CCB29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F310-7D62-4476-B8F3-AAA4C7A6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</a:t>
            </a:r>
            <a:r>
              <a:rPr lang="en-US" altLang="zh-CN" dirty="0"/>
              <a:t>Analyzer </a:t>
            </a:r>
            <a:r>
              <a:rPr lang="en-US" dirty="0"/>
              <a:t>of </a:t>
            </a:r>
            <a:r>
              <a:rPr lang="en-US" altLang="zh-CN" dirty="0"/>
              <a:t>YouTube Videos with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Yanyuan Qin and </a:t>
            </a:r>
            <a:r>
              <a:rPr lang="en-US" dirty="0" err="1"/>
              <a:t>Renjie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31788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58" y="1475348"/>
            <a:ext cx="3202190" cy="2425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Distribution of YouTube video length for four most popular categories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69" y="3901007"/>
            <a:ext cx="3202190" cy="2462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270" y="1419004"/>
            <a:ext cx="3264139" cy="2545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043" y="3959657"/>
            <a:ext cx="3133725" cy="24199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21535" y="6374428"/>
            <a:ext cx="211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Data 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6101" y="2274838"/>
            <a:ext cx="4896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Music: peak at 3~4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Entertainment: a cutoff around 10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Comedy and Sports: more videos within 2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92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Distribution of YouTube video length for four most popular categories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40" y="1396588"/>
            <a:ext cx="3157104" cy="24346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48" y="1396588"/>
            <a:ext cx="3300211" cy="2510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40" y="3907242"/>
            <a:ext cx="3157104" cy="23958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0" y="3907242"/>
            <a:ext cx="3260209" cy="24976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1535" y="6374428"/>
            <a:ext cx="211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2017 Data Set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42156" y="2454665"/>
            <a:ext cx="44450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Rayleigh </a:t>
            </a:r>
            <a:r>
              <a:rPr lang="en-US" altLang="zh-CN" sz="2400" dirty="0"/>
              <a:t>Distribution for all four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Difference variances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Entertainment: cutoff around 10 mins is not obvious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38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YouTube video rank ordered by popularity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70" y="1892481"/>
            <a:ext cx="4662390" cy="351401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1" y="1892481"/>
            <a:ext cx="4477582" cy="3374729"/>
          </a:xfrm>
        </p:spPr>
      </p:pic>
      <p:sp>
        <p:nvSpPr>
          <p:cNvPr id="13" name="TextBox 12"/>
          <p:cNvSpPr txBox="1"/>
          <p:nvPr/>
        </p:nvSpPr>
        <p:spPr>
          <a:xfrm>
            <a:off x="2513609" y="5260396"/>
            <a:ext cx="211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Data 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181" y="5257127"/>
            <a:ext cx="241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2017 Data 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8628" y="5861923"/>
            <a:ext cx="801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Growing influence of YouTube video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7509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Correlation Matrix 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altLang="zh-CN" sz="3200" dirty="0">
                <a:solidFill>
                  <a:schemeClr val="bg1"/>
                </a:solidFill>
              </a:rPr>
              <a:t>YouTube metrics with 2017 data set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493369"/>
              </p:ext>
            </p:extLst>
          </p:nvPr>
        </p:nvGraphicFramePr>
        <p:xfrm>
          <a:off x="1006135" y="2031770"/>
          <a:ext cx="10179730" cy="3421475"/>
        </p:xfrm>
        <a:graphic>
          <a:graphicData uri="http://schemas.openxmlformats.org/drawingml/2006/table">
            <a:tbl>
              <a:tblPr/>
              <a:tblGrid>
                <a:gridCol w="1658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5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9235">
                <a:tc>
                  <a:txBody>
                    <a:bodyPr/>
                    <a:lstStyle/>
                    <a:p>
                      <a:pPr fontAlgn="t"/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Upload Time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Video Duration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View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Count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Comment Count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Like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Count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Dislike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Count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Upload Time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0.013770</a:t>
                      </a:r>
                      <a:endParaRPr lang="hr-HR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-0.02329</a:t>
                      </a:r>
                      <a:endParaRPr lang="is-I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-0.009954</a:t>
                      </a:r>
                      <a:endParaRPr lang="mr-IN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-0.00372</a:t>
                      </a:r>
                      <a:endParaRPr lang="mr-IN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-0.00103</a:t>
                      </a:r>
                      <a:endParaRPr lang="mr-IN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Video Duration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0.0137702</a:t>
                      </a:r>
                      <a:endParaRPr lang="nb-NO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-0.002253</a:t>
                      </a:r>
                      <a:endParaRPr lang="mr-IN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-0.001564</a:t>
                      </a:r>
                      <a:endParaRPr lang="mr-IN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-0.002915</a:t>
                      </a:r>
                      <a:endParaRPr lang="mr-IN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-0.000945</a:t>
                      </a:r>
                      <a:endParaRPr lang="is-I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View Count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-0.023294</a:t>
                      </a:r>
                      <a:endParaRPr lang="is-I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-0.002253</a:t>
                      </a:r>
                      <a:endParaRPr lang="mr-IN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0.5994780</a:t>
                      </a:r>
                      <a:endParaRPr lang="nb-NO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0.9038008</a:t>
                      </a:r>
                      <a:endParaRPr lang="is-IS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0.5636737</a:t>
                      </a:r>
                      <a:endParaRPr lang="is-IS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8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Comment Count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-0.009954</a:t>
                      </a:r>
                      <a:endParaRPr lang="mr-IN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-0.001564</a:t>
                      </a:r>
                      <a:endParaRPr lang="mr-IN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0.5994780</a:t>
                      </a:r>
                      <a:endParaRPr lang="nb-NO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0.6754886</a:t>
                      </a:r>
                      <a:endParaRPr lang="nb-NO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0.7984239</a:t>
                      </a:r>
                      <a:endParaRPr lang="fi-FI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Like Count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-0.003729</a:t>
                      </a:r>
                      <a:endParaRPr lang="mr-IN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-0.002915</a:t>
                      </a:r>
                      <a:endParaRPr lang="mr-IN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0.9038008</a:t>
                      </a:r>
                      <a:endParaRPr lang="is-IS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0.6754886</a:t>
                      </a:r>
                      <a:endParaRPr lang="nb-NO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0.5231864</a:t>
                      </a:r>
                      <a:endParaRPr lang="hr-HR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8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Dislike Count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-0.001030</a:t>
                      </a:r>
                      <a:endParaRPr lang="mr-IN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-0.000945</a:t>
                      </a:r>
                      <a:endParaRPr lang="is-I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0.5636737</a:t>
                      </a:r>
                      <a:endParaRPr lang="is-IS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0.79842398</a:t>
                      </a:r>
                      <a:endParaRPr lang="fi-FI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0.5231864</a:t>
                      </a:r>
                      <a:endParaRPr lang="hr-HR" sz="18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4"/>
          <p:cNvSpPr txBox="1"/>
          <p:nvPr/>
        </p:nvSpPr>
        <p:spPr>
          <a:xfrm>
            <a:off x="286998" y="5563907"/>
            <a:ext cx="11480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Upload time and duration have no correlation with other metrics</a:t>
            </a:r>
            <a:endParaRPr lang="en-US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View, comment, like and dislike have correlation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 Linear relation between YouTube metrics with 2017 data set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5651" y="5314652"/>
            <a:ext cx="344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count V.S. like count</a:t>
            </a:r>
          </a:p>
        </p:txBody>
      </p:sp>
      <p:pic>
        <p:nvPicPr>
          <p:cNvPr id="16" name="Picture 2" descr="https://lh5.googleusercontent.com/qmoyRpuTqj3QN9F8_lhiS0mFSzg0vykj05cElxR24zNo2-KBG1ZEqcWua4v7XpMnZAtuo8FwdocDDkQekxZ6ZTLWYBO_KXNk54iqpnFhnvv_l3orXBfpUR3BMlhBg-jCP1glrWV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21" y="1705839"/>
            <a:ext cx="44196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lh3.googleusercontent.com/Hh94Wfy-vP6Y11DsHZ3EOar2mCz_RHKNqPQ1HVQbFY_wR98DPaD5cTQdBE6hIz6i_Z-FbntBmh6of6dOVwddFZr5E_bciNjS9hrFo5UQz1zay-_0JTmYOn7nX8k6qFgYQ1gbcE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980" y="1613686"/>
            <a:ext cx="44196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21980" y="5285156"/>
            <a:ext cx="510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log(comment counts) V.S. dislike counts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1821" y="5869485"/>
            <a:ext cx="10287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people like the videos they would like to view it more often 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they dislike the video, they are more likely to leave some comments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037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 Density of video duration, view counts by category with 2017 data set </a:t>
            </a:r>
          </a:p>
        </p:txBody>
      </p:sp>
      <p:pic>
        <p:nvPicPr>
          <p:cNvPr id="8" name="Picture 2" descr="https://lh5.googleusercontent.com/94mAw1K0Q7grBi5au5U7qelrHeQ6vAT5kCty_DKpP-ClgDQO-og6FBs9eKQx13HZjCV39Db89YnrJ67KaWQ_QMIFvspmIh2yLvrHnLXgO-vszVNFr4IXosFhYf3zt-PEs6k5Fs8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1" y="1396588"/>
            <a:ext cx="5551919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lh6.googleusercontent.com/SuS7u7vFgJaWPLsS7I8C6Ck5Qe0qKBtzm9BEtlNG_Y9B9IfGP4bHoxPzvtbRIoxxQSPKTGW2IAWA00k7lL9KtCFCg0T2Z9Vt8fubZiUvZH31RsRs8g1Zm-X0SKNoZz3cvLE7CV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81" y="1396588"/>
            <a:ext cx="6064346" cy="437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7792" y="5805612"/>
            <a:ext cx="105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Movies have significantly long duration</a:t>
            </a:r>
            <a:endParaRPr lang="en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Users have difference preference on different categories of videos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77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Density of view and comment counts by upload time group for categories with 2017 data set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https://lh6.googleusercontent.com/FMCNIxUcg2nWBehCZUvUi23NjtVvd9YH8DtNbG-lDFbYmwnjReEi7GK5_c7V0GPRK3TdOiss12D9OAhDD_L6M7Ob1-cYEQuGACvCHxvX3Ok8CU3L8ldALI-JHG-LWppJgVM0AF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92" y="1367443"/>
            <a:ext cx="4915935" cy="477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lh6.googleusercontent.com/EM_9rKxKXkwAPFcDv002TdbXlAVmGaY3NlAw-smgh8mFaWGVsWJMbBh8DKRE8ZUOMRIFx1X6dpPD-Tx3aJzPDauQiruS9La1KVCV6hrdwVCNQ5Heqgj0I7eSeHTtskF1A2tY0Cz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127" y="1461481"/>
            <a:ext cx="4220845" cy="46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6532" y="6185265"/>
            <a:ext cx="9896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Music, Sports, Entertainment and Gaming video have significantly both view counts and comments increase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254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8913" cy="4351338"/>
          </a:xfrm>
        </p:spPr>
        <p:txBody>
          <a:bodyPr>
            <a:normAutofit/>
          </a:bodyPr>
          <a:lstStyle/>
          <a:p>
            <a:r>
              <a:rPr lang="en-US" sz="3600" dirty="0"/>
              <a:t>A platform with YouTube API to collect the data from YouTube server</a:t>
            </a:r>
          </a:p>
          <a:p>
            <a:r>
              <a:rPr lang="en-US" sz="3600" dirty="0"/>
              <a:t>Analysis the YouTube data via Spark</a:t>
            </a:r>
          </a:p>
          <a:p>
            <a:r>
              <a:rPr lang="en-US" sz="3600" dirty="0"/>
              <a:t>Statistics features of YouTube video and user behaviors in two different time periods</a:t>
            </a:r>
          </a:p>
          <a:p>
            <a:r>
              <a:rPr lang="en-US" sz="3600" dirty="0"/>
              <a:t>Linear relation among YouTube metrics (like, dislike and comments)</a:t>
            </a:r>
          </a:p>
        </p:txBody>
      </p:sp>
    </p:spTree>
    <p:extLst>
      <p:ext uri="{BB962C8B-B14F-4D97-AF65-F5344CB8AC3E}">
        <p14:creationId xmlns:p14="http://schemas.microsoft.com/office/powerpoint/2010/main" val="130120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34" y="1351063"/>
            <a:ext cx="76148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1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YouTube is the most popular video content provider</a:t>
            </a:r>
            <a:endParaRPr lang="en-US" dirty="0"/>
          </a:p>
        </p:txBody>
      </p:sp>
      <p:sp>
        <p:nvSpPr>
          <p:cNvPr id="8" name="AutoShape 10" descr="Image result for youtube"/>
          <p:cNvSpPr>
            <a:spLocks noChangeAspect="1" noChangeArrowheads="1"/>
          </p:cNvSpPr>
          <p:nvPr/>
        </p:nvSpPr>
        <p:spPr bwMode="auto">
          <a:xfrm>
            <a:off x="3958474" y="1291474"/>
            <a:ext cx="2289926" cy="22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Image result for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81" y="2243473"/>
            <a:ext cx="5012454" cy="210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96460" y="4808891"/>
            <a:ext cx="10303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A billion users and every day people watch hundreds of millions of hours on YouTube and generate billions of views</a:t>
            </a:r>
          </a:p>
        </p:txBody>
      </p:sp>
    </p:spTree>
    <p:extLst>
      <p:ext uri="{BB962C8B-B14F-4D97-AF65-F5344CB8AC3E}">
        <p14:creationId xmlns:p14="http://schemas.microsoft.com/office/powerpoint/2010/main" val="422542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How to get the video info?</a:t>
            </a:r>
          </a:p>
          <a:p>
            <a:r>
              <a:rPr lang="en-US" sz="3600" dirty="0"/>
              <a:t>How to analysis the data via the “state-of-art” technique?</a:t>
            </a:r>
          </a:p>
          <a:p>
            <a:r>
              <a:rPr lang="en-US" sz="3600" dirty="0"/>
              <a:t>What is the statistics of YouTube videos?</a:t>
            </a:r>
          </a:p>
          <a:p>
            <a:r>
              <a:rPr lang="en-US" sz="3600" dirty="0"/>
              <a:t> What is the relationship among YouTube video metrics?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3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/>
              <a:t>Build a platform with YouTube API to collect the data from YouTube server </a:t>
            </a:r>
          </a:p>
          <a:p>
            <a:pPr fontAlgn="base"/>
            <a:r>
              <a:rPr lang="en-US" sz="3600" dirty="0"/>
              <a:t>Analysis the data via Spark </a:t>
            </a:r>
          </a:p>
          <a:p>
            <a:pPr fontAlgn="base"/>
            <a:r>
              <a:rPr lang="en-US" sz="3600" dirty="0"/>
              <a:t>Get statistics features of YouTube video and user behaviors</a:t>
            </a:r>
          </a:p>
          <a:p>
            <a:pPr fontAlgn="base"/>
            <a:r>
              <a:rPr lang="en-US" sz="3600" dirty="0"/>
              <a:t>Analyze the relationship between YouTube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5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809" y="1205004"/>
            <a:ext cx="4697562" cy="5138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327295"/>
            <a:ext cx="54217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Top 50 videos in “Most viewed” every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Top 50 videos in “top rated” every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Also, look at their related 50 videos with BF</a:t>
            </a:r>
            <a:r>
              <a:rPr lang="en-US" altLang="zh-CN" sz="2800" dirty="0"/>
              <a:t>S (depth = 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6815" y="5566727"/>
            <a:ext cx="469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More than 500,000 videos</a:t>
            </a:r>
          </a:p>
        </p:txBody>
      </p:sp>
    </p:spTree>
    <p:extLst>
      <p:ext uri="{BB962C8B-B14F-4D97-AF65-F5344CB8AC3E}">
        <p14:creationId xmlns:p14="http://schemas.microsoft.com/office/powerpoint/2010/main" val="326281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598" y="1555504"/>
            <a:ext cx="10287892" cy="2095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55" y="4073460"/>
            <a:ext cx="10676545" cy="20804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9159" y="6095721"/>
            <a:ext cx="4827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illSans-Light"/>
              </a:rPr>
              <a:t>10-100x faster than network and disk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Arrow: Down 6"/>
          <p:cNvSpPr/>
          <p:nvPr/>
        </p:nvSpPr>
        <p:spPr>
          <a:xfrm>
            <a:off x="6292769" y="3395882"/>
            <a:ext cx="462987" cy="972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8896" y="2372513"/>
            <a:ext cx="168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Hadoop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236" y="5082914"/>
            <a:ext cx="100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00680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9" y="1396588"/>
            <a:ext cx="7054718" cy="2928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Distribution of YouTube video categories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1" y="4325191"/>
            <a:ext cx="6843973" cy="25493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66364" y="3485267"/>
            <a:ext cx="16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Data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1679" y="6133671"/>
            <a:ext cx="16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 Data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6706" y="2331105"/>
            <a:ext cx="4896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categories 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Music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Entertainment</a:t>
            </a:r>
            <a:r>
              <a:rPr lang="en-US" sz="2400" dirty="0"/>
              <a:t> is among the most popular categories all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Nowadays, </a:t>
            </a:r>
            <a:r>
              <a:rPr lang="en-US" sz="2400" dirty="0">
                <a:solidFill>
                  <a:srgbClr val="C00000"/>
                </a:solidFill>
              </a:rPr>
              <a:t>Education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People&amp; Blogs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News &amp; Politics </a:t>
            </a:r>
            <a:r>
              <a:rPr lang="en-US" sz="2400" dirty="0"/>
              <a:t>is the most popular categories </a:t>
            </a:r>
          </a:p>
        </p:txBody>
      </p:sp>
    </p:spTree>
    <p:extLst>
      <p:ext uri="{BB962C8B-B14F-4D97-AF65-F5344CB8AC3E}">
        <p14:creationId xmlns:p14="http://schemas.microsoft.com/office/powerpoint/2010/main" val="354036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512" y="1864050"/>
            <a:ext cx="4425333" cy="3252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Uploading Trend of YouTube 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572" y="5818406"/>
            <a:ext cx="801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Upload trend follows the power curve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2513609" y="5260396"/>
            <a:ext cx="211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Data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0181" y="5257127"/>
            <a:ext cx="241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2017 Data Set</a:t>
            </a:r>
          </a:p>
        </p:txBody>
      </p:sp>
      <p:pic>
        <p:nvPicPr>
          <p:cNvPr id="2050" name="Picture 2" descr="https://lh3.googleusercontent.com/UMI_4akWRKNGDoaxNg68TxGVMcAwPfBW8G47J85exCaYQfdRxhivG53EHCXGfSG8RvIq5fOiG_ALFXJNfo7Rz70iQGRGAiEhB5x4ZEOY-S4N9e_2pm53VXYU3DzoMnFJPJUzPZN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475" y="1966581"/>
            <a:ext cx="4255560" cy="319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3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Distribution of YouTube video length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552" y="1776553"/>
            <a:ext cx="4531038" cy="348057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1" y="1777906"/>
            <a:ext cx="4584042" cy="34792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3609" y="5260396"/>
            <a:ext cx="211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Data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0181" y="5257127"/>
            <a:ext cx="241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2017 Data 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8628" y="5718792"/>
            <a:ext cx="8013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Majority of video is within 10 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But video is longer than before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7755203" y="2722551"/>
            <a:ext cx="2135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Rayleigh </a:t>
            </a:r>
            <a:r>
              <a:rPr lang="en-US" altLang="zh-CN" dirty="0">
                <a:solidFill>
                  <a:srgbClr val="C00000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740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656</Words>
  <Application>Microsoft Office PowerPoint</Application>
  <PresentationFormat>Widescreen</PresentationFormat>
  <Paragraphs>131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GillSans-Light</vt:lpstr>
      <vt:lpstr>等线</vt:lpstr>
      <vt:lpstr>等线 Light</vt:lpstr>
      <vt:lpstr>Arial</vt:lpstr>
      <vt:lpstr>Calibri</vt:lpstr>
      <vt:lpstr>Calibri Light</vt:lpstr>
      <vt:lpstr>Mangal</vt:lpstr>
      <vt:lpstr>Office Theme</vt:lpstr>
      <vt:lpstr>Statistics Analyzer of YouTube Videos with Spark</vt:lpstr>
      <vt:lpstr>YouTube is the most popular video content provider</vt:lpstr>
      <vt:lpstr>Problems</vt:lpstr>
      <vt:lpstr>Contributions</vt:lpstr>
      <vt:lpstr>Data Collection</vt:lpstr>
      <vt:lpstr>Why Spark?</vt:lpstr>
      <vt:lpstr>Distribution of YouTube video categories</vt:lpstr>
      <vt:lpstr>Uploading Trend of YouTube Videos</vt:lpstr>
      <vt:lpstr>Distribution of YouTube video length</vt:lpstr>
      <vt:lpstr>Distribution of YouTube video length for four most popular categories</vt:lpstr>
      <vt:lpstr>Distribution of YouTube video length for four most popular categories</vt:lpstr>
      <vt:lpstr>YouTube video rank ordered by popularity</vt:lpstr>
      <vt:lpstr>Correlation Matrix of YouTube metrics with 2017 data set </vt:lpstr>
      <vt:lpstr> Linear relation between YouTube metrics with 2017 data set </vt:lpstr>
      <vt:lpstr> Density of video duration, view counts by category with 2017 data set </vt:lpstr>
      <vt:lpstr>Density of view and comment counts by upload time group for categories with 2017 data set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Qin, Yanyuan</dc:creator>
  <cp:lastModifiedBy>Qin, Yanyuan</cp:lastModifiedBy>
  <cp:revision>241</cp:revision>
  <dcterms:created xsi:type="dcterms:W3CDTF">2017-04-26T15:43:46Z</dcterms:created>
  <dcterms:modified xsi:type="dcterms:W3CDTF">2017-04-29T14:15:13Z</dcterms:modified>
</cp:coreProperties>
</file>