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a9e5c39a13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a9e5c39a1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Joe - Selection was an upfront and ongoing process, as certain stocks that may have lended information did not appear interesting at a deeper glance. In addition, </a:t>
            </a:r>
            <a:endParaRPr/>
          </a:p>
        </p:txBody>
      </p:sp>
      <p:sp>
        <p:nvSpPr>
          <p:cNvPr id="354" name="Google Shape;3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Manas </a:t>
            </a:r>
            <a:endParaRPr/>
          </a:p>
        </p:txBody>
      </p:sp>
      <p:sp>
        <p:nvSpPr>
          <p:cNvPr id="361" name="Google Shape;3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a9e5c39a13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a9e5c39a1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t>Manas</a:t>
            </a:r>
            <a:endParaRPr sz="1000"/>
          </a:p>
          <a:p>
            <a:pPr indent="0" lvl="0" marL="0" rtl="0" algn="l">
              <a:spcBef>
                <a:spcPts val="0"/>
              </a:spcBef>
              <a:spcAft>
                <a:spcPts val="0"/>
              </a:spcAft>
              <a:buNone/>
            </a:pPr>
            <a:r>
              <a:t/>
            </a:r>
            <a:endParaRPr sz="1000"/>
          </a:p>
          <a:p>
            <a:pPr indent="-292100" lvl="0" marL="457200" rtl="0" algn="l">
              <a:lnSpc>
                <a:spcPct val="90000"/>
              </a:lnSpc>
              <a:spcBef>
                <a:spcPts val="0"/>
              </a:spcBef>
              <a:spcAft>
                <a:spcPts val="0"/>
              </a:spcAft>
              <a:buClr>
                <a:schemeClr val="dk1"/>
              </a:buClr>
              <a:buSzPts val="1000"/>
              <a:buChar char="•"/>
            </a:pPr>
            <a:r>
              <a:rPr lang="en-US" sz="1000">
                <a:solidFill>
                  <a:schemeClr val="dk1"/>
                </a:solidFill>
                <a:latin typeface="Calibri"/>
                <a:ea typeface="Calibri"/>
                <a:cs typeface="Calibri"/>
                <a:sym typeface="Calibri"/>
              </a:rPr>
              <a:t>The access rights of both sets of data we are working happens to be the same.</a:t>
            </a:r>
            <a:endParaRPr sz="10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a:p>
            <a:pPr indent="-292100" lvl="0" marL="457200" rtl="0" algn="l">
              <a:lnSpc>
                <a:spcPct val="90000"/>
              </a:lnSpc>
              <a:spcBef>
                <a:spcPts val="0"/>
              </a:spcBef>
              <a:spcAft>
                <a:spcPts val="0"/>
              </a:spcAft>
              <a:buClr>
                <a:schemeClr val="dk1"/>
              </a:buClr>
              <a:buSzPts val="1000"/>
              <a:buChar char="•"/>
            </a:pPr>
            <a:r>
              <a:rPr lang="en-US" sz="1000">
                <a:solidFill>
                  <a:schemeClr val="dk1"/>
                </a:solidFill>
                <a:latin typeface="Calibri"/>
                <a:ea typeface="Calibri"/>
                <a:cs typeface="Calibri"/>
                <a:sym typeface="Calibri"/>
              </a:rPr>
              <a:t>Covid-19 data has been freely available to the public through multiple avenues including through the CDC web portal and Johns Hopkins University's Center for Systems Science and Engineering.</a:t>
            </a:r>
            <a:endParaRPr sz="10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a:p>
            <a:pPr indent="-292100" lvl="0" marL="457200" rtl="0" algn="l">
              <a:lnSpc>
                <a:spcPct val="90000"/>
              </a:lnSpc>
              <a:spcBef>
                <a:spcPts val="0"/>
              </a:spcBef>
              <a:spcAft>
                <a:spcPts val="0"/>
              </a:spcAft>
              <a:buClr>
                <a:schemeClr val="dk1"/>
              </a:buClr>
              <a:buSzPts val="1000"/>
              <a:buChar char="•"/>
            </a:pPr>
            <a:r>
              <a:rPr lang="en-US" sz="1000">
                <a:solidFill>
                  <a:schemeClr val="dk1"/>
                </a:solidFill>
                <a:latin typeface="Calibri"/>
                <a:ea typeface="Calibri"/>
                <a:cs typeface="Calibri"/>
                <a:sym typeface="Calibri"/>
              </a:rPr>
              <a:t>Stock data is freely available from many vendors as it is handed out to many parties and brokerages from the New York Stock Exchange as well as other Exchanges. The web service that we are utilizing provides a free tier which is more than sufficient to acquire the relevant data.</a:t>
            </a:r>
            <a:endParaRPr sz="10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a:p>
            <a:pPr indent="-292100" lvl="0" marL="457200" rtl="0" algn="l">
              <a:lnSpc>
                <a:spcPct val="90000"/>
              </a:lnSpc>
              <a:spcBef>
                <a:spcPts val="0"/>
              </a:spcBef>
              <a:spcAft>
                <a:spcPts val="0"/>
              </a:spcAft>
              <a:buClr>
                <a:schemeClr val="dk1"/>
              </a:buClr>
              <a:buSzPts val="1000"/>
              <a:buChar char="•"/>
            </a:pPr>
            <a:r>
              <a:rPr lang="en-US" sz="1000">
                <a:solidFill>
                  <a:schemeClr val="dk1"/>
                </a:solidFill>
                <a:latin typeface="Calibri"/>
                <a:ea typeface="Calibri"/>
                <a:cs typeface="Calibri"/>
                <a:sym typeface="Calibri"/>
              </a:rPr>
              <a:t>Our combined dataset will likely be released publicly under a Creative Commons 4.0 Attribution (CC BY 4.0) license for use by any interested parties. It will be available in a CSV format for ease of access.</a:t>
            </a:r>
            <a:endParaRPr sz="1000"/>
          </a:p>
        </p:txBody>
      </p:sp>
      <p:sp>
        <p:nvSpPr>
          <p:cNvPr id="375" name="Google Shape;3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Ritu</a:t>
            </a:r>
            <a:endParaRPr/>
          </a:p>
          <a:p>
            <a:pPr indent="0" lvl="0" marL="0" rtl="0" algn="l">
              <a:spcBef>
                <a:spcPts val="0"/>
              </a:spcBef>
              <a:spcAft>
                <a:spcPts val="0"/>
              </a:spcAft>
              <a:buClr>
                <a:schemeClr val="dk1"/>
              </a:buClr>
              <a:buSzPts val="1100"/>
              <a:buFont typeface="Arial"/>
              <a:buNone/>
            </a:pPr>
            <a:r>
              <a:rPr lang="en-US"/>
              <a:t>- Further data collection would potentially improve our dataset and provide further insights.</a:t>
            </a:r>
            <a:endParaRPr/>
          </a:p>
          <a:p>
            <a:pPr indent="0" lvl="0" marL="0" rtl="0" algn="l">
              <a:spcBef>
                <a:spcPts val="0"/>
              </a:spcBef>
              <a:spcAft>
                <a:spcPts val="0"/>
              </a:spcAft>
              <a:buClr>
                <a:schemeClr val="dk1"/>
              </a:buClr>
              <a:buSzPts val="1100"/>
              <a:buFont typeface="Arial"/>
              <a:buNone/>
            </a:pPr>
            <a:r>
              <a:rPr lang="en-US"/>
              <a:t>- For instance, we could concentrate and add FDA declarations and crisis use approval for that equivalent time span to research its consequences for stock costs. We could likewise extend the dataset to catch data on doctor prescribed drug costs utilizing the GoodRx Programming interface</a:t>
            </a:r>
            <a:endParaRPr/>
          </a:p>
          <a:p>
            <a:pPr indent="0" lvl="0" marL="0" rtl="0" algn="l">
              <a:spcBef>
                <a:spcPts val="0"/>
              </a:spcBef>
              <a:spcAft>
                <a:spcPts val="0"/>
              </a:spcAft>
              <a:buClr>
                <a:schemeClr val="dk1"/>
              </a:buClr>
              <a:buSzPts val="1100"/>
              <a:buFont typeface="Arial"/>
              <a:buNone/>
            </a:pPr>
            <a:r>
              <a:rPr lang="en-US"/>
              <a:t>- To go even further, the problem is self-correcting in the sense that public perception of the Covid spread would probably have an impact on public view of firm sustainability, which is ultimately what stock pricing represents.</a:t>
            </a:r>
            <a:endParaRPr/>
          </a:p>
          <a:p>
            <a:pPr indent="0" lvl="0" marL="0" rtl="0" algn="l">
              <a:spcBef>
                <a:spcPts val="0"/>
              </a:spcBef>
              <a:spcAft>
                <a:spcPts val="0"/>
              </a:spcAft>
              <a:buNone/>
            </a:pPr>
            <a:r>
              <a:rPr lang="en-US"/>
              <a:t>-Unfamiliarity with Python/MatPlotLib for designated coder. For analysis and presentation another utility such as tableau would have been helpful.</a:t>
            </a:r>
            <a:endParaRPr/>
          </a:p>
        </p:txBody>
      </p:sp>
      <p:sp>
        <p:nvSpPr>
          <p:cNvPr id="382" name="Google Shape;3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Ritu</a:t>
            </a:r>
            <a:endParaRPr/>
          </a:p>
          <a:p>
            <a:pPr indent="0" lvl="0" marL="0" rtl="0" algn="l">
              <a:spcBef>
                <a:spcPts val="0"/>
              </a:spcBef>
              <a:spcAft>
                <a:spcPts val="0"/>
              </a:spcAft>
              <a:buClr>
                <a:schemeClr val="dk1"/>
              </a:buClr>
              <a:buSzPts val="1100"/>
              <a:buFont typeface="Arial"/>
              <a:buNone/>
            </a:pPr>
            <a:r>
              <a:rPr lang="en-US"/>
              <a:t>- The goal of our project is to find any potential correlations between the current pandemic and the market value of healthcare companies.</a:t>
            </a:r>
            <a:endParaRPr/>
          </a:p>
          <a:p>
            <a:pPr indent="0" lvl="0" marL="0" rtl="0" algn="l">
              <a:spcBef>
                <a:spcPts val="0"/>
              </a:spcBef>
              <a:spcAft>
                <a:spcPts val="0"/>
              </a:spcAft>
              <a:buClr>
                <a:schemeClr val="dk1"/>
              </a:buClr>
              <a:buSzPts val="1100"/>
              <a:buFont typeface="Arial"/>
              <a:buNone/>
            </a:pPr>
            <a:r>
              <a:rPr lang="en-US"/>
              <a:t>- Our dataset may be helpful to researchers and analysts looking at the connection between a pandemic and the domestic stock market.</a:t>
            </a:r>
            <a:endParaRPr/>
          </a:p>
          <a:p>
            <a:pPr indent="0" lvl="0" marL="0" rtl="0" algn="l">
              <a:spcBef>
                <a:spcPts val="0"/>
              </a:spcBef>
              <a:spcAft>
                <a:spcPts val="0"/>
              </a:spcAft>
              <a:buClr>
                <a:schemeClr val="dk1"/>
              </a:buClr>
              <a:buSzPts val="1100"/>
              <a:buFont typeface="Arial"/>
              <a:buNone/>
            </a:pPr>
            <a:r>
              <a:rPr lang="en-US"/>
              <a:t>- There is currently a lot of interest in vaccine supplies and the COVID dataset due to the heightened global hunt for answers to prevent the pandemic.</a:t>
            </a:r>
            <a:endParaRPr/>
          </a:p>
          <a:p>
            <a:pPr indent="0" lvl="0" marL="0" rtl="0" algn="l">
              <a:spcBef>
                <a:spcPts val="0"/>
              </a:spcBef>
              <a:spcAft>
                <a:spcPts val="0"/>
              </a:spcAft>
              <a:buNone/>
            </a:pPr>
            <a:r>
              <a:rPr lang="en-US"/>
              <a:t>- Recognizable trends between higher vaccination rates and higher pharmaceutical company valuations would serve as an illustration of success using Python.</a:t>
            </a:r>
            <a:endParaRPr/>
          </a:p>
        </p:txBody>
      </p:sp>
      <p:sp>
        <p:nvSpPr>
          <p:cNvPr id="288" name="Google Shape;2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a302982d4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a302982d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Miko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Miko</a:t>
            </a:r>
            <a:endParaRPr/>
          </a:p>
        </p:txBody>
      </p:sp>
      <p:sp>
        <p:nvSpPr>
          <p:cNvPr id="304" name="Google Shape;3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Joe  - Our source for stock data is MarketStack.com, an online utility with API for daily stock pricing. They have historical data, chronologically organized by minute. Our use case only needed day-to-day free-tier access, however minute-to-minute information that could come from higher tiers could identify panic or greed based buying surrounding public health announcements.</a:t>
            </a:r>
            <a:endParaRPr/>
          </a:p>
        </p:txBody>
      </p:sp>
      <p:sp>
        <p:nvSpPr>
          <p:cNvPr id="311" name="Google Shape;3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Joe - Numerous APIs stemming from numerous sources provide Covid data. After researching the viability of stitching together the data, nothing novel would be exemplified or learned by scrapping APIs with stifling rate limits it was determined that preaggregated produced by Google would suffice.</a:t>
            </a:r>
            <a:endParaRPr/>
          </a:p>
          <a:p>
            <a:pPr indent="0" lvl="0" marL="0" rtl="0" algn="l">
              <a:spcBef>
                <a:spcPts val="0"/>
              </a:spcBef>
              <a:spcAft>
                <a:spcPts val="0"/>
              </a:spcAft>
              <a:buNone/>
            </a:pPr>
            <a:r>
              <a:rPr lang="en-US"/>
              <a:t>The stock data is a public resource, in that multiple sources would provide the same data with no differentiation. The API chosen, MarketStack is one of many that would do the job, it also happens to be the first and only one looked over for the purpose.</a:t>
            </a:r>
            <a:endParaRPr/>
          </a:p>
          <a:p>
            <a:pPr indent="0" lvl="0" marL="0" rtl="0" algn="l">
              <a:spcBef>
                <a:spcPts val="0"/>
              </a:spcBef>
              <a:spcAft>
                <a:spcPts val="0"/>
              </a:spcAft>
              <a:buNone/>
            </a:pPr>
            <a:r>
              <a:t/>
            </a:r>
            <a:endParaRPr/>
          </a:p>
        </p:txBody>
      </p:sp>
      <p:sp>
        <p:nvSpPr>
          <p:cNvPr id="318" name="Google Shape;3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a9e5c39a13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a9e5c39a1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a9e5c39a13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a9e5c39a1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a9e5c39a13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Joe - Numerous APIs stemming from numerous sources provide Covid data. After researching the viability of stitching together the data, nothing novel would be exemplified or learned by scrapping APIs with stifling rate limits it was determined that preaggregated produced by Google would suffice.</a:t>
            </a:r>
            <a:endParaRPr/>
          </a:p>
          <a:p>
            <a:pPr indent="0" lvl="0" marL="0" rtl="0" algn="l">
              <a:spcBef>
                <a:spcPts val="0"/>
              </a:spcBef>
              <a:spcAft>
                <a:spcPts val="0"/>
              </a:spcAft>
              <a:buNone/>
            </a:pPr>
            <a:r>
              <a:rPr lang="en-US"/>
              <a:t>The stock data is a public resource, in that multiple sources would provide the same data with no differentiation. The API chosen, MarketStack is one of many that would do the job, it also happens to be the first and only one looked over for the purpose.</a:t>
            </a:r>
            <a:endParaRPr/>
          </a:p>
          <a:p>
            <a:pPr indent="0" lvl="0" marL="0" rtl="0" algn="l">
              <a:spcBef>
                <a:spcPts val="0"/>
              </a:spcBef>
              <a:spcAft>
                <a:spcPts val="0"/>
              </a:spcAft>
              <a:buNone/>
            </a:pPr>
            <a:r>
              <a:t/>
            </a:r>
            <a:endParaRPr/>
          </a:p>
        </p:txBody>
      </p:sp>
      <p:sp>
        <p:nvSpPr>
          <p:cNvPr id="339" name="Google Shape;339;g1a9e5c39a13_0_6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0" name="Google Shape;270;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5" name="Google Shape;275;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276" name="Google Shape;276;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0" name="Google Shape;90;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7" name="Google Shape;97;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1" name="Google Shape;111;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4" name="Google Shape;134;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0" name="Google Shape;140;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github.com/bluemaw/covid-stock-dat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github.com/bluemaw/covid-stock-data" TargetMode="External"/><Relationship Id="rId4" Type="http://schemas.openxmlformats.org/officeDocument/2006/relationships/hyperlink" Target="http://marketstack.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098667" y="2151750"/>
            <a:ext cx="5673900" cy="2497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25000"/>
              <a:buFont typeface="Calibri"/>
              <a:buNone/>
            </a:pPr>
            <a:r>
              <a:rPr lang="en-US"/>
              <a:t>Pandemic</a:t>
            </a:r>
            <a:endParaRPr/>
          </a:p>
          <a:p>
            <a:pPr indent="0" lvl="0" marL="0" rtl="0" algn="ctr">
              <a:lnSpc>
                <a:spcPct val="90000"/>
              </a:lnSpc>
              <a:spcBef>
                <a:spcPts val="0"/>
              </a:spcBef>
              <a:spcAft>
                <a:spcPts val="0"/>
              </a:spcAft>
              <a:buClr>
                <a:schemeClr val="dk1"/>
              </a:buClr>
              <a:buSzPct val="125000"/>
              <a:buFont typeface="Calibri"/>
              <a:buNone/>
            </a:pPr>
            <a:r>
              <a:rPr lang="en-US"/>
              <a:t>VS</a:t>
            </a:r>
            <a:endParaRPr/>
          </a:p>
          <a:p>
            <a:pPr indent="0" lvl="0" marL="0" rtl="0" algn="ctr">
              <a:lnSpc>
                <a:spcPct val="90000"/>
              </a:lnSpc>
              <a:spcBef>
                <a:spcPts val="0"/>
              </a:spcBef>
              <a:spcAft>
                <a:spcPts val="0"/>
              </a:spcAft>
              <a:buClr>
                <a:schemeClr val="dk1"/>
              </a:buClr>
              <a:buSzPct val="125000"/>
              <a:buFont typeface="Calibri"/>
              <a:buNone/>
            </a:pPr>
            <a:r>
              <a:rPr lang="en-US"/>
              <a:t>Health Adjacent Stock Prices</a:t>
            </a:r>
            <a:endParaRPr/>
          </a:p>
        </p:txBody>
      </p:sp>
      <p:sp>
        <p:nvSpPr>
          <p:cNvPr id="284" name="Google Shape;284;p14"/>
          <p:cNvSpPr txBox="1"/>
          <p:nvPr>
            <p:ph idx="1" type="subTitle"/>
          </p:nvPr>
        </p:nvSpPr>
        <p:spPr>
          <a:xfrm>
            <a:off x="1098667" y="4795067"/>
            <a:ext cx="5673900" cy="927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14285"/>
              <a:buNone/>
            </a:pPr>
            <a:r>
              <a:rPr lang="en-US"/>
              <a:t>Joseph Trybala, </a:t>
            </a:r>
            <a:endParaRPr/>
          </a:p>
          <a:p>
            <a:pPr indent="0" lvl="0" marL="0" rtl="0" algn="ctr">
              <a:lnSpc>
                <a:spcPct val="90000"/>
              </a:lnSpc>
              <a:spcBef>
                <a:spcPts val="0"/>
              </a:spcBef>
              <a:spcAft>
                <a:spcPts val="0"/>
              </a:spcAft>
              <a:buClr>
                <a:schemeClr val="dk1"/>
              </a:buClr>
              <a:buSzPct val="114285"/>
              <a:buNone/>
            </a:pPr>
            <a:r>
              <a:rPr lang="en-US"/>
              <a:t>Manas Bharadwaaj Subramanian, </a:t>
            </a:r>
            <a:endParaRPr/>
          </a:p>
          <a:p>
            <a:pPr indent="0" lvl="0" marL="0" rtl="0" algn="ctr">
              <a:lnSpc>
                <a:spcPct val="90000"/>
              </a:lnSpc>
              <a:spcBef>
                <a:spcPts val="0"/>
              </a:spcBef>
              <a:spcAft>
                <a:spcPts val="0"/>
              </a:spcAft>
              <a:buClr>
                <a:schemeClr val="dk1"/>
              </a:buClr>
              <a:buSzPct val="114285"/>
              <a:buNone/>
            </a:pPr>
            <a:r>
              <a:rPr lang="en-US"/>
              <a:t>Miko Wieczorek, </a:t>
            </a:r>
            <a:endParaRPr/>
          </a:p>
          <a:p>
            <a:pPr indent="0" lvl="0" marL="0" rtl="0" algn="ctr">
              <a:lnSpc>
                <a:spcPct val="90000"/>
              </a:lnSpc>
              <a:spcBef>
                <a:spcPts val="0"/>
              </a:spcBef>
              <a:spcAft>
                <a:spcPts val="0"/>
              </a:spcAft>
              <a:buClr>
                <a:schemeClr val="dk1"/>
              </a:buClr>
              <a:buSzPct val="114285"/>
              <a:buNone/>
            </a:pPr>
            <a:r>
              <a:rPr lang="en-US"/>
              <a:t>Ritu Kukreja</a:t>
            </a:r>
            <a:endParaRPr/>
          </a:p>
        </p:txBody>
      </p:sp>
      <p:sp>
        <p:nvSpPr>
          <p:cNvPr id="285" name="Google Shape;285;p1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Acquisition</a:t>
            </a:r>
            <a:r>
              <a:rPr lang="en-US"/>
              <a:t> - Stock Data</a:t>
            </a:r>
            <a:endParaRPr/>
          </a:p>
        </p:txBody>
      </p:sp>
      <p:pic>
        <p:nvPicPr>
          <p:cNvPr id="349" name="Google Shape;349;p23"/>
          <p:cNvPicPr preferRelativeResize="0"/>
          <p:nvPr/>
        </p:nvPicPr>
        <p:blipFill>
          <a:blip r:embed="rId3">
            <a:alphaModFix/>
          </a:blip>
          <a:stretch>
            <a:fillRect/>
          </a:stretch>
        </p:blipFill>
        <p:spPr>
          <a:xfrm>
            <a:off x="1541925" y="1930400"/>
            <a:ext cx="4838700" cy="4019550"/>
          </a:xfrm>
          <a:prstGeom prst="rect">
            <a:avLst/>
          </a:prstGeom>
          <a:noFill/>
          <a:ln>
            <a:noFill/>
          </a:ln>
        </p:spPr>
      </p:pic>
      <p:pic>
        <p:nvPicPr>
          <p:cNvPr id="350" name="Google Shape;350;p23"/>
          <p:cNvPicPr preferRelativeResize="0"/>
          <p:nvPr/>
        </p:nvPicPr>
        <p:blipFill>
          <a:blip r:embed="rId4">
            <a:alphaModFix/>
          </a:blip>
          <a:stretch>
            <a:fillRect/>
          </a:stretch>
        </p:blipFill>
        <p:spPr>
          <a:xfrm>
            <a:off x="7291975" y="2749550"/>
            <a:ext cx="2933700" cy="2381250"/>
          </a:xfrm>
          <a:prstGeom prst="rect">
            <a:avLst/>
          </a:prstGeom>
          <a:noFill/>
          <a:ln>
            <a:noFill/>
          </a:ln>
        </p:spPr>
      </p:pic>
      <p:sp>
        <p:nvSpPr>
          <p:cNvPr id="351" name="Google Shape;351;p23"/>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 to Preprocessing Data</a:t>
            </a:r>
            <a:endParaRPr/>
          </a:p>
        </p:txBody>
      </p:sp>
      <p:sp>
        <p:nvSpPr>
          <p:cNvPr id="357" name="Google Shape;357;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200000"/>
              </a:lnSpc>
              <a:spcBef>
                <a:spcPts val="0"/>
              </a:spcBef>
              <a:spcAft>
                <a:spcPts val="0"/>
              </a:spcAft>
              <a:buSzPts val="1800"/>
              <a:buChar char="●"/>
            </a:pPr>
            <a:r>
              <a:rPr lang="en-US"/>
              <a:t>Cutting down Covid data after identification of interesting metrics. Specifically “cumulative” over “new”</a:t>
            </a:r>
            <a:endParaRPr/>
          </a:p>
          <a:p>
            <a:pPr indent="-342900" lvl="1" marL="914400" rtl="0" algn="l">
              <a:lnSpc>
                <a:spcPct val="200000"/>
              </a:lnSpc>
              <a:spcBef>
                <a:spcPts val="0"/>
              </a:spcBef>
              <a:spcAft>
                <a:spcPts val="0"/>
              </a:spcAft>
              <a:buSzPts val="1800"/>
              <a:buChar char="○"/>
            </a:pPr>
            <a:r>
              <a:rPr lang="en-US"/>
              <a:t>US Data Only</a:t>
            </a:r>
            <a:endParaRPr/>
          </a:p>
          <a:p>
            <a:pPr indent="-342900" lvl="1" marL="914400" rtl="0" algn="l">
              <a:lnSpc>
                <a:spcPct val="200000"/>
              </a:lnSpc>
              <a:spcBef>
                <a:spcPts val="0"/>
              </a:spcBef>
              <a:spcAft>
                <a:spcPts val="0"/>
              </a:spcAft>
              <a:buSzPts val="1800"/>
              <a:buChar char="○"/>
            </a:pPr>
            <a:r>
              <a:rPr lang="en-US"/>
              <a:t>Only data that was well represented without gaps</a:t>
            </a:r>
            <a:endParaRPr/>
          </a:p>
          <a:p>
            <a:pPr indent="-342900" lvl="0" marL="457200" rtl="0" algn="l">
              <a:lnSpc>
                <a:spcPct val="200000"/>
              </a:lnSpc>
              <a:spcBef>
                <a:spcPts val="0"/>
              </a:spcBef>
              <a:spcAft>
                <a:spcPts val="0"/>
              </a:spcAft>
              <a:buSzPts val="1800"/>
              <a:buChar char="●"/>
            </a:pPr>
            <a:r>
              <a:rPr lang="en-US"/>
              <a:t>Selecting, cutting down, and organizing stock data. Selection was an upfront and ongoing process</a:t>
            </a:r>
            <a:endParaRPr/>
          </a:p>
          <a:p>
            <a:pPr indent="-342900" lvl="1" marL="914400" rtl="0" algn="l">
              <a:lnSpc>
                <a:spcPct val="200000"/>
              </a:lnSpc>
              <a:spcBef>
                <a:spcPts val="0"/>
              </a:spcBef>
              <a:spcAft>
                <a:spcPts val="0"/>
              </a:spcAft>
              <a:buSzPts val="1800"/>
              <a:buChar char="○"/>
            </a:pPr>
            <a:r>
              <a:rPr lang="en-US"/>
              <a:t>MarketStack provided their own adjusted metrics which, while valuable, were ultimately not utilized</a:t>
            </a:r>
            <a:endParaRPr/>
          </a:p>
        </p:txBody>
      </p:sp>
      <p:sp>
        <p:nvSpPr>
          <p:cNvPr id="358" name="Google Shape;358;p24"/>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Distribution Approach</a:t>
            </a:r>
            <a:endParaRPr/>
          </a:p>
        </p:txBody>
      </p:sp>
      <p:sp>
        <p:nvSpPr>
          <p:cNvPr id="364" name="Google Shape;364;p25"/>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200000"/>
              </a:lnSpc>
              <a:spcBef>
                <a:spcPts val="0"/>
              </a:spcBef>
              <a:spcAft>
                <a:spcPts val="0"/>
              </a:spcAft>
              <a:buSzPts val="1800"/>
              <a:buChar char="●"/>
            </a:pPr>
            <a:r>
              <a:rPr lang="en-US"/>
              <a:t>Distributed as .csv for ease of use</a:t>
            </a:r>
            <a:endParaRPr/>
          </a:p>
          <a:p>
            <a:pPr indent="-342900" lvl="0" marL="457200" rtl="0" algn="l">
              <a:lnSpc>
                <a:spcPct val="200000"/>
              </a:lnSpc>
              <a:spcBef>
                <a:spcPts val="0"/>
              </a:spcBef>
              <a:spcAft>
                <a:spcPts val="0"/>
              </a:spcAft>
              <a:buSzPts val="1800"/>
              <a:buChar char="●"/>
            </a:pPr>
            <a:r>
              <a:rPr lang="en-US"/>
              <a:t>The dataset will undergo further modifications and updated versions will be released</a:t>
            </a:r>
            <a:endParaRPr/>
          </a:p>
          <a:p>
            <a:pPr indent="-342900" lvl="0" marL="457200" rtl="0" algn="l">
              <a:lnSpc>
                <a:spcPct val="200000"/>
              </a:lnSpc>
              <a:spcBef>
                <a:spcPts val="0"/>
              </a:spcBef>
              <a:spcAft>
                <a:spcPts val="0"/>
              </a:spcAft>
              <a:buSzPts val="1800"/>
              <a:buChar char="●"/>
            </a:pPr>
            <a:r>
              <a:rPr lang="en-US"/>
              <a:t>Code for acquiring, slicing, and organizing may also be released</a:t>
            </a:r>
            <a:endParaRPr/>
          </a:p>
          <a:p>
            <a:pPr indent="-342900" lvl="0" marL="457200" rtl="0" algn="l">
              <a:lnSpc>
                <a:spcPct val="200000"/>
              </a:lnSpc>
              <a:spcBef>
                <a:spcPts val="0"/>
              </a:spcBef>
              <a:spcAft>
                <a:spcPts val="0"/>
              </a:spcAft>
              <a:buSzPts val="1800"/>
              <a:buChar char="●"/>
            </a:pPr>
            <a:r>
              <a:rPr lang="en-US"/>
              <a:t>We released the dataset on GitHub: </a:t>
            </a:r>
            <a:r>
              <a:rPr lang="en-US" u="sng">
                <a:solidFill>
                  <a:schemeClr val="accent5"/>
                </a:solidFill>
                <a:hlinkClick r:id="rId3">
                  <a:extLst>
                    <a:ext uri="{A12FA001-AC4F-418D-AE19-62706E023703}">
                      <ahyp:hlinkClr val="tx"/>
                    </a:ext>
                  </a:extLst>
                </a:hlinkClick>
              </a:rPr>
              <a:t>github.com/bluemaw/covid-stock-data</a:t>
            </a:r>
            <a:endParaRPr/>
          </a:p>
          <a:p>
            <a:pPr indent="0" lvl="0" marL="0" rtl="0" algn="l">
              <a:lnSpc>
                <a:spcPct val="200000"/>
              </a:lnSpc>
              <a:spcBef>
                <a:spcPts val="1600"/>
              </a:spcBef>
              <a:spcAft>
                <a:spcPts val="1600"/>
              </a:spcAft>
              <a:buNone/>
            </a:pPr>
            <a:r>
              <a:t/>
            </a:r>
            <a:endParaRPr/>
          </a:p>
        </p:txBody>
      </p:sp>
      <p:sp>
        <p:nvSpPr>
          <p:cNvPr id="365" name="Google Shape;365;p25"/>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Distribution Approach</a:t>
            </a:r>
            <a:r>
              <a:rPr lang="en-US"/>
              <a:t> - Github</a:t>
            </a:r>
            <a:endParaRPr/>
          </a:p>
        </p:txBody>
      </p:sp>
      <p:pic>
        <p:nvPicPr>
          <p:cNvPr id="371" name="Google Shape;371;p26"/>
          <p:cNvPicPr preferRelativeResize="0"/>
          <p:nvPr/>
        </p:nvPicPr>
        <p:blipFill>
          <a:blip r:embed="rId3">
            <a:alphaModFix/>
          </a:blip>
          <a:stretch>
            <a:fillRect/>
          </a:stretch>
        </p:blipFill>
        <p:spPr>
          <a:xfrm>
            <a:off x="1876538" y="1346450"/>
            <a:ext cx="8438937" cy="4862376"/>
          </a:xfrm>
          <a:prstGeom prst="rect">
            <a:avLst/>
          </a:prstGeom>
          <a:noFill/>
          <a:ln>
            <a:noFill/>
          </a:ln>
        </p:spPr>
      </p:pic>
      <p:sp>
        <p:nvSpPr>
          <p:cNvPr id="372" name="Google Shape;372;p26"/>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Discussion of Access Rights</a:t>
            </a:r>
            <a:endParaRPr/>
          </a:p>
        </p:txBody>
      </p:sp>
      <p:sp>
        <p:nvSpPr>
          <p:cNvPr id="378" name="Google Shape;37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The dataset can be accessed via the following </a:t>
            </a:r>
            <a:r>
              <a:rPr lang="en-US" u="sng">
                <a:solidFill>
                  <a:schemeClr val="hlink"/>
                </a:solidFill>
                <a:hlinkClick r:id="rId3"/>
              </a:rPr>
              <a:t>github.com/bluemaw/covid-stock-data</a:t>
            </a:r>
            <a:br>
              <a:rPr lang="en-US"/>
            </a:br>
            <a:endParaRPr/>
          </a:p>
          <a:p>
            <a:pPr indent="-342900" lvl="0" marL="457200" rtl="0" algn="l">
              <a:lnSpc>
                <a:spcPct val="90000"/>
              </a:lnSpc>
              <a:spcBef>
                <a:spcPts val="0"/>
              </a:spcBef>
              <a:spcAft>
                <a:spcPts val="0"/>
              </a:spcAft>
              <a:buSzPts val="1800"/>
              <a:buChar char="●"/>
            </a:pPr>
            <a:r>
              <a:rPr lang="en-US"/>
              <a:t>The Stock data is </a:t>
            </a:r>
            <a:r>
              <a:rPr lang="en-US"/>
              <a:t>acquired</a:t>
            </a:r>
            <a:r>
              <a:rPr lang="en-US"/>
              <a:t> from an </a:t>
            </a:r>
            <a:r>
              <a:rPr lang="en-US"/>
              <a:t>free online service</a:t>
            </a:r>
            <a:r>
              <a:rPr lang="en-US"/>
              <a:t> (</a:t>
            </a:r>
            <a:r>
              <a:rPr lang="en-US" u="sng">
                <a:solidFill>
                  <a:schemeClr val="hlink"/>
                </a:solidFill>
                <a:hlinkClick r:id="rId4"/>
              </a:rPr>
              <a:t>MarketStack.com</a:t>
            </a:r>
            <a:r>
              <a:rPr lang="en-US"/>
              <a:t>) that provides an ability to extract data using an API request</a:t>
            </a:r>
            <a:br>
              <a:rPr lang="en-US"/>
            </a:br>
            <a:endParaRPr/>
          </a:p>
          <a:p>
            <a:pPr indent="-342900" lvl="0" marL="457200" rtl="0" algn="l">
              <a:lnSpc>
                <a:spcPct val="90000"/>
              </a:lnSpc>
              <a:spcBef>
                <a:spcPts val="0"/>
              </a:spcBef>
              <a:spcAft>
                <a:spcPts val="0"/>
              </a:spcAft>
              <a:buSzPts val="1800"/>
              <a:buChar char="●"/>
            </a:pPr>
            <a:r>
              <a:rPr lang="en-US"/>
              <a:t>The COVID-19 dataset is acquired from Google Covid-19 Open Data,</a:t>
            </a:r>
            <a:r>
              <a:rPr lang="en-US"/>
              <a:t> COVID Tracking Project,</a:t>
            </a:r>
            <a:r>
              <a:rPr lang="en-US"/>
              <a:t> and the CDC</a:t>
            </a:r>
            <a:br>
              <a:rPr lang="en-US"/>
            </a:br>
            <a:endParaRPr/>
          </a:p>
          <a:p>
            <a:pPr indent="-342900" lvl="0" marL="457200" rtl="0" algn="l">
              <a:lnSpc>
                <a:spcPct val="90000"/>
              </a:lnSpc>
              <a:spcBef>
                <a:spcPts val="0"/>
              </a:spcBef>
              <a:spcAft>
                <a:spcPts val="0"/>
              </a:spcAft>
              <a:buSzPts val="1800"/>
              <a:buChar char="●"/>
            </a:pPr>
            <a:r>
              <a:rPr lang="en-US"/>
              <a:t>The final merged dataset is released publicly under a Creative Commons 4.0 Attribution (CC BY 4.0) license for interested parties</a:t>
            </a:r>
            <a:endParaRPr/>
          </a:p>
          <a:p>
            <a:pPr indent="-50800" lvl="0" marL="228600" rtl="0" algn="l">
              <a:lnSpc>
                <a:spcPct val="90000"/>
              </a:lnSpc>
              <a:spcBef>
                <a:spcPts val="1600"/>
              </a:spcBef>
              <a:spcAft>
                <a:spcPts val="1600"/>
              </a:spcAft>
              <a:buClr>
                <a:schemeClr val="dk1"/>
              </a:buClr>
              <a:buSzPts val="2800"/>
              <a:buNone/>
            </a:pPr>
            <a:r>
              <a:t/>
            </a:r>
            <a:endParaRPr/>
          </a:p>
        </p:txBody>
      </p:sp>
      <p:sp>
        <p:nvSpPr>
          <p:cNvPr id="379" name="Google Shape;379;p27"/>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Issues and Limitations</a:t>
            </a:r>
            <a:endParaRPr/>
          </a:p>
        </p:txBody>
      </p:sp>
      <p:sp>
        <p:nvSpPr>
          <p:cNvPr id="385" name="Google Shape;38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Our stock data is limited to the United States stock exchange data</a:t>
            </a:r>
            <a:endParaRPr/>
          </a:p>
          <a:p>
            <a:pPr indent="0" lvl="0" marL="457200" rtl="0" algn="l">
              <a:lnSpc>
                <a:spcPct val="90000"/>
              </a:lnSpc>
              <a:spcBef>
                <a:spcPts val="1600"/>
              </a:spcBef>
              <a:spcAft>
                <a:spcPts val="0"/>
              </a:spcAft>
              <a:buNone/>
            </a:pPr>
            <a:r>
              <a:t/>
            </a:r>
            <a:endParaRPr/>
          </a:p>
          <a:p>
            <a:pPr indent="-342900" lvl="0" marL="457200" rtl="0" algn="l">
              <a:lnSpc>
                <a:spcPct val="90000"/>
              </a:lnSpc>
              <a:spcBef>
                <a:spcPts val="1600"/>
              </a:spcBef>
              <a:spcAft>
                <a:spcPts val="0"/>
              </a:spcAft>
              <a:buSzPts val="1800"/>
              <a:buChar char="●"/>
            </a:pPr>
            <a:r>
              <a:rPr lang="en-US"/>
              <a:t>The issue with Covid Data is that reporting is not uniform across all parties involved</a:t>
            </a:r>
            <a:endParaRPr/>
          </a:p>
          <a:p>
            <a:pPr indent="0" lvl="0" marL="457200" rtl="0" algn="l">
              <a:lnSpc>
                <a:spcPct val="90000"/>
              </a:lnSpc>
              <a:spcBef>
                <a:spcPts val="1600"/>
              </a:spcBef>
              <a:spcAft>
                <a:spcPts val="0"/>
              </a:spcAft>
              <a:buNone/>
            </a:pPr>
            <a:r>
              <a:t/>
            </a:r>
            <a:endParaRPr/>
          </a:p>
          <a:p>
            <a:pPr indent="-342900" lvl="0" marL="457200" rtl="0" algn="l">
              <a:lnSpc>
                <a:spcPct val="90000"/>
              </a:lnSpc>
              <a:spcBef>
                <a:spcPts val="1600"/>
              </a:spcBef>
              <a:spcAft>
                <a:spcPts val="0"/>
              </a:spcAft>
              <a:buSzPts val="1800"/>
              <a:buChar char="●"/>
            </a:pPr>
            <a:r>
              <a:rPr lang="en-US"/>
              <a:t>The API we are utilizing for stock data acquisition has a limit for API calls, which limits our data width</a:t>
            </a:r>
            <a:endParaRPr/>
          </a:p>
        </p:txBody>
      </p:sp>
      <p:sp>
        <p:nvSpPr>
          <p:cNvPr id="386" name="Google Shape;386;p28"/>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Team and Contributions</a:t>
            </a:r>
            <a:endParaRPr/>
          </a:p>
        </p:txBody>
      </p:sp>
      <p:sp>
        <p:nvSpPr>
          <p:cNvPr id="392" name="Google Shape;39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400"/>
              <a:t>Joseph Trybala</a:t>
            </a:r>
            <a:endParaRPr sz="2400"/>
          </a:p>
          <a:p>
            <a:pPr indent="-206375" lvl="1" marL="685800" rtl="0" algn="l">
              <a:lnSpc>
                <a:spcPct val="90000"/>
              </a:lnSpc>
              <a:spcBef>
                <a:spcPts val="1600"/>
              </a:spcBef>
              <a:spcAft>
                <a:spcPts val="0"/>
              </a:spcAft>
              <a:buSzPts val="1450"/>
              <a:buChar char="○"/>
            </a:pPr>
            <a:r>
              <a:rPr lang="en-US" sz="1450"/>
              <a:t>Topic Identification, Data Acquisition Coding, Data Processing Coding, Editing, Writing</a:t>
            </a:r>
            <a:endParaRPr sz="1450"/>
          </a:p>
          <a:p>
            <a:pPr indent="-228600" lvl="0" marL="228600" rtl="0" algn="l">
              <a:lnSpc>
                <a:spcPct val="90000"/>
              </a:lnSpc>
              <a:spcBef>
                <a:spcPts val="1600"/>
              </a:spcBef>
              <a:spcAft>
                <a:spcPts val="0"/>
              </a:spcAft>
              <a:buClr>
                <a:schemeClr val="dk1"/>
              </a:buClr>
              <a:buSzPts val="2800"/>
              <a:buChar char="●"/>
            </a:pPr>
            <a:r>
              <a:rPr lang="en-US" sz="2400"/>
              <a:t>Manas Bharadwaaj Subramanian</a:t>
            </a:r>
            <a:endParaRPr sz="2400"/>
          </a:p>
          <a:p>
            <a:pPr indent="-206375" lvl="1" marL="685800" rtl="0" algn="l">
              <a:lnSpc>
                <a:spcPct val="90000"/>
              </a:lnSpc>
              <a:spcBef>
                <a:spcPts val="1600"/>
              </a:spcBef>
              <a:spcAft>
                <a:spcPts val="0"/>
              </a:spcAft>
              <a:buSzPts val="1450"/>
              <a:buChar char="○"/>
            </a:pPr>
            <a:r>
              <a:rPr lang="en-US" sz="1450"/>
              <a:t>Topic identification, Preprocessing Data, Structuring Notebook, Data Visualization, Markdown writing</a:t>
            </a:r>
            <a:endParaRPr sz="1450"/>
          </a:p>
          <a:p>
            <a:pPr indent="-228600" lvl="0" marL="228600" rtl="0" algn="l">
              <a:lnSpc>
                <a:spcPct val="90000"/>
              </a:lnSpc>
              <a:spcBef>
                <a:spcPts val="1600"/>
              </a:spcBef>
              <a:spcAft>
                <a:spcPts val="0"/>
              </a:spcAft>
              <a:buClr>
                <a:schemeClr val="dk1"/>
              </a:buClr>
              <a:buSzPts val="2800"/>
              <a:buChar char="●"/>
            </a:pPr>
            <a:r>
              <a:rPr lang="en-US" sz="2400"/>
              <a:t>Miko Wieczorek</a:t>
            </a:r>
            <a:endParaRPr sz="2400"/>
          </a:p>
          <a:p>
            <a:pPr indent="-203200" lvl="1" marL="685800" rtl="0" algn="l">
              <a:lnSpc>
                <a:spcPct val="90000"/>
              </a:lnSpc>
              <a:spcBef>
                <a:spcPts val="1600"/>
              </a:spcBef>
              <a:spcAft>
                <a:spcPts val="0"/>
              </a:spcAft>
              <a:buSzPts val="1400"/>
              <a:buChar char="○"/>
            </a:pPr>
            <a:r>
              <a:rPr lang="en-US" sz="1400"/>
              <a:t>Modularizing Code, Structuring Repository, GitHub Setup, Project Reproducibility with virtualenv, and Healthcare Domain Expert</a:t>
            </a:r>
            <a:endParaRPr sz="1400"/>
          </a:p>
          <a:p>
            <a:pPr indent="-228600" lvl="0" marL="228600" rtl="0" algn="l">
              <a:lnSpc>
                <a:spcPct val="90000"/>
              </a:lnSpc>
              <a:spcBef>
                <a:spcPts val="1600"/>
              </a:spcBef>
              <a:spcAft>
                <a:spcPts val="0"/>
              </a:spcAft>
              <a:buClr>
                <a:schemeClr val="dk1"/>
              </a:buClr>
              <a:buSzPts val="2800"/>
              <a:buChar char="●"/>
            </a:pPr>
            <a:r>
              <a:rPr lang="en-US" sz="2400"/>
              <a:t>Ritu Kukreja</a:t>
            </a:r>
            <a:endParaRPr sz="2400"/>
          </a:p>
          <a:p>
            <a:pPr indent="-203200" lvl="1" marL="685800" marR="0" rtl="0" algn="l">
              <a:lnSpc>
                <a:spcPct val="90000"/>
              </a:lnSpc>
              <a:spcBef>
                <a:spcPts val="1600"/>
              </a:spcBef>
              <a:spcAft>
                <a:spcPts val="1600"/>
              </a:spcAft>
              <a:buSzPts val="1400"/>
              <a:buChar char="○"/>
            </a:pPr>
            <a:r>
              <a:rPr lang="en-US" sz="1450"/>
              <a:t>Topic Identification, Preprocessing Data, </a:t>
            </a:r>
            <a:r>
              <a:rPr lang="en-US" sz="1400"/>
              <a:t>Data Visualization, Editing, Writing</a:t>
            </a:r>
            <a:endParaRPr sz="1400"/>
          </a:p>
        </p:txBody>
      </p:sp>
      <p:sp>
        <p:nvSpPr>
          <p:cNvPr id="393" name="Google Shape;393;p29"/>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and Purpose of Dataset</a:t>
            </a:r>
            <a:endParaRPr/>
          </a:p>
        </p:txBody>
      </p:sp>
      <p:sp>
        <p:nvSpPr>
          <p:cNvPr id="291" name="Google Shape;29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US"/>
              <a:t>COVID19 Pandemic and Health Insurance &amp; Pharmaceutical companies</a:t>
            </a:r>
            <a:endParaRPr/>
          </a:p>
          <a:p>
            <a:pPr indent="-342900" lvl="0" marL="457200" rtl="0" algn="l">
              <a:lnSpc>
                <a:spcPct val="200000"/>
              </a:lnSpc>
              <a:spcBef>
                <a:spcPts val="0"/>
              </a:spcBef>
              <a:spcAft>
                <a:spcPts val="0"/>
              </a:spcAft>
              <a:buSzPts val="1800"/>
              <a:buChar char="●"/>
            </a:pPr>
            <a:r>
              <a:rPr lang="en-US"/>
              <a:t>Equities traders and wealth managers who want to take advantage of stock price</a:t>
            </a:r>
            <a:endParaRPr/>
          </a:p>
          <a:p>
            <a:pPr indent="-342900" lvl="0" marL="457200" rtl="0" algn="l">
              <a:lnSpc>
                <a:spcPct val="200000"/>
              </a:lnSpc>
              <a:spcBef>
                <a:spcPts val="0"/>
              </a:spcBef>
              <a:spcAft>
                <a:spcPts val="0"/>
              </a:spcAft>
              <a:buSzPts val="1800"/>
              <a:buChar char="●"/>
            </a:pPr>
            <a:r>
              <a:rPr lang="en-US"/>
              <a:t>Acquire publicly available statistical data</a:t>
            </a:r>
            <a:endParaRPr/>
          </a:p>
          <a:p>
            <a:pPr indent="-342900" lvl="0" marL="457200" rtl="0" algn="l">
              <a:lnSpc>
                <a:spcPct val="200000"/>
              </a:lnSpc>
              <a:spcBef>
                <a:spcPts val="0"/>
              </a:spcBef>
              <a:spcAft>
                <a:spcPts val="0"/>
              </a:spcAft>
              <a:buSzPts val="1800"/>
              <a:buChar char="●"/>
            </a:pPr>
            <a:r>
              <a:rPr lang="en-US"/>
              <a:t>Process it in python to identify trends</a:t>
            </a:r>
            <a:endParaRPr/>
          </a:p>
        </p:txBody>
      </p:sp>
      <p:sp>
        <p:nvSpPr>
          <p:cNvPr id="292" name="Google Shape;292;p15"/>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Summary: Trend of Big Pharma</a:t>
            </a:r>
            <a:endParaRPr/>
          </a:p>
          <a:p>
            <a:pPr indent="0" lvl="0" marL="0" rtl="0" algn="l">
              <a:spcBef>
                <a:spcPts val="0"/>
              </a:spcBef>
              <a:spcAft>
                <a:spcPts val="0"/>
              </a:spcAft>
              <a:buNone/>
            </a:pPr>
            <a:r>
              <a:rPr lang="en-US"/>
              <a:t>Stock Prices and COVID-19 cases</a:t>
            </a:r>
            <a:endParaRPr/>
          </a:p>
        </p:txBody>
      </p:sp>
      <p:sp>
        <p:nvSpPr>
          <p:cNvPr id="298" name="Google Shape;298;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99" name="Google Shape;299;p16"/>
          <p:cNvPicPr preferRelativeResize="0"/>
          <p:nvPr/>
        </p:nvPicPr>
        <p:blipFill>
          <a:blip r:embed="rId3">
            <a:alphaModFix/>
          </a:blip>
          <a:stretch>
            <a:fillRect/>
          </a:stretch>
        </p:blipFill>
        <p:spPr>
          <a:xfrm>
            <a:off x="-393425" y="1690827"/>
            <a:ext cx="9114849" cy="4844250"/>
          </a:xfrm>
          <a:prstGeom prst="rect">
            <a:avLst/>
          </a:prstGeom>
          <a:noFill/>
          <a:ln>
            <a:noFill/>
          </a:ln>
        </p:spPr>
      </p:pic>
      <p:pic>
        <p:nvPicPr>
          <p:cNvPr id="300" name="Google Shape;300;p16"/>
          <p:cNvPicPr preferRelativeResize="0"/>
          <p:nvPr/>
        </p:nvPicPr>
        <p:blipFill>
          <a:blip r:embed="rId4">
            <a:alphaModFix/>
          </a:blip>
          <a:stretch>
            <a:fillRect/>
          </a:stretch>
        </p:blipFill>
        <p:spPr>
          <a:xfrm>
            <a:off x="8940800" y="2496263"/>
            <a:ext cx="2679250" cy="3009925"/>
          </a:xfrm>
          <a:prstGeom prst="rect">
            <a:avLst/>
          </a:prstGeom>
          <a:noFill/>
          <a:ln>
            <a:noFill/>
          </a:ln>
        </p:spPr>
      </p:pic>
      <p:sp>
        <p:nvSpPr>
          <p:cNvPr id="301" name="Google Shape;301;p16"/>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Potential Users and Applications</a:t>
            </a:r>
            <a:endParaRPr/>
          </a:p>
        </p:txBody>
      </p:sp>
      <p:sp>
        <p:nvSpPr>
          <p:cNvPr id="307" name="Google Shape;307;p17"/>
          <p:cNvSpPr txBox="1"/>
          <p:nvPr>
            <p:ph idx="1" type="body"/>
          </p:nvPr>
        </p:nvSpPr>
        <p:spPr>
          <a:xfrm>
            <a:off x="838200" y="195650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Pharmaceutical, health care and insurance companies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US"/>
              <a:t>Potential investors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US"/>
              <a:t>C</a:t>
            </a:r>
            <a:r>
              <a:rPr lang="en-US"/>
              <a:t>orrelations between public health and the company valuation </a:t>
            </a:r>
            <a:endParaRPr/>
          </a:p>
        </p:txBody>
      </p:sp>
      <p:sp>
        <p:nvSpPr>
          <p:cNvPr id="308" name="Google Shape;308;p17"/>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Source of Data</a:t>
            </a:r>
            <a:endParaRPr/>
          </a:p>
        </p:txBody>
      </p:sp>
      <p:sp>
        <p:nvSpPr>
          <p:cNvPr id="314" name="Google Shape;314;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200000"/>
              </a:lnSpc>
              <a:spcBef>
                <a:spcPts val="0"/>
              </a:spcBef>
              <a:spcAft>
                <a:spcPts val="0"/>
              </a:spcAft>
              <a:buSzPts val="1800"/>
              <a:buChar char="●"/>
            </a:pPr>
            <a:r>
              <a:rPr lang="en-US"/>
              <a:t>MarketStack.com API</a:t>
            </a:r>
            <a:endParaRPr/>
          </a:p>
          <a:p>
            <a:pPr indent="-342900" lvl="0" marL="457200" rtl="0" algn="l">
              <a:lnSpc>
                <a:spcPct val="200000"/>
              </a:lnSpc>
              <a:spcBef>
                <a:spcPts val="0"/>
              </a:spcBef>
              <a:spcAft>
                <a:spcPts val="0"/>
              </a:spcAft>
              <a:buSzPts val="1800"/>
              <a:buChar char="●"/>
            </a:pPr>
            <a:r>
              <a:rPr lang="en-US"/>
              <a:t>Google </a:t>
            </a:r>
            <a:r>
              <a:rPr lang="en-US"/>
              <a:t>Covid-19 Open Data, Various sub-sources</a:t>
            </a:r>
            <a:endParaRPr/>
          </a:p>
        </p:txBody>
      </p:sp>
      <p:sp>
        <p:nvSpPr>
          <p:cNvPr id="315" name="Google Shape;315;p18"/>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 to Data Acquisition</a:t>
            </a:r>
            <a:endParaRPr/>
          </a:p>
        </p:txBody>
      </p:sp>
      <p:sp>
        <p:nvSpPr>
          <p:cNvPr id="321" name="Google Shape;32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Public Health APIs such as CDC</a:t>
            </a:r>
            <a:endParaRPr/>
          </a:p>
          <a:p>
            <a:pPr indent="-260350" lvl="1" marL="914400" rtl="0" algn="l">
              <a:spcBef>
                <a:spcPts val="0"/>
              </a:spcBef>
              <a:spcAft>
                <a:spcPts val="0"/>
              </a:spcAft>
              <a:buSzPts val="500"/>
              <a:buChar char="○"/>
            </a:pPr>
            <a:r>
              <a:rPr lang="en-US"/>
              <a:t>Google Covid-19 Open Data</a:t>
            </a:r>
            <a:endParaRPr/>
          </a:p>
          <a:p>
            <a:pPr indent="-342900" lvl="2" marL="1371600" rtl="0" algn="l">
              <a:spcBef>
                <a:spcPts val="0"/>
              </a:spcBef>
              <a:spcAft>
                <a:spcPts val="0"/>
              </a:spcAft>
              <a:buSzPts val="1800"/>
              <a:buChar char="■"/>
            </a:pPr>
            <a:r>
              <a:rPr lang="en-US"/>
              <a:t>Data we used came from CDC and Covid Tracking Project</a:t>
            </a:r>
            <a:endParaRPr/>
          </a:p>
          <a:p>
            <a:pPr indent="0" lvl="0" marL="0" rtl="0" algn="l">
              <a:spcBef>
                <a:spcPts val="1600"/>
              </a:spcBef>
              <a:spcAft>
                <a:spcPts val="0"/>
              </a:spcAft>
              <a:buNone/>
            </a:pPr>
            <a:r>
              <a:t/>
            </a:r>
            <a:endParaRPr sz="2800"/>
          </a:p>
          <a:p>
            <a:pPr indent="-342900" lvl="0" marL="457200" rtl="0" algn="l">
              <a:lnSpc>
                <a:spcPct val="90000"/>
              </a:lnSpc>
              <a:spcBef>
                <a:spcPts val="1600"/>
              </a:spcBef>
              <a:spcAft>
                <a:spcPts val="0"/>
              </a:spcAft>
              <a:buClr>
                <a:srgbClr val="EFEFEF"/>
              </a:buClr>
              <a:buSzPts val="1800"/>
              <a:buChar char="●"/>
            </a:pPr>
            <a:r>
              <a:rPr lang="en-US">
                <a:solidFill>
                  <a:srgbClr val="EFEFEF"/>
                </a:solidFill>
              </a:rPr>
              <a:t>Various Financial APIs</a:t>
            </a:r>
            <a:endParaRPr>
              <a:solidFill>
                <a:srgbClr val="EFEFEF"/>
              </a:solidFill>
            </a:endParaRPr>
          </a:p>
          <a:p>
            <a:pPr indent="-342900" lvl="1" marL="914400" rtl="0" algn="l">
              <a:lnSpc>
                <a:spcPct val="90000"/>
              </a:lnSpc>
              <a:spcBef>
                <a:spcPts val="0"/>
              </a:spcBef>
              <a:spcAft>
                <a:spcPts val="0"/>
              </a:spcAft>
              <a:buClr>
                <a:srgbClr val="EFEFEF"/>
              </a:buClr>
              <a:buSzPts val="1800"/>
              <a:buChar char="○"/>
            </a:pPr>
            <a:r>
              <a:rPr lang="en-US">
                <a:solidFill>
                  <a:srgbClr val="EFEFEF"/>
                </a:solidFill>
              </a:rPr>
              <a:t>MarketStack API </a:t>
            </a:r>
            <a:endParaRPr>
              <a:solidFill>
                <a:srgbClr val="EFEFEF"/>
              </a:solidFill>
            </a:endParaRPr>
          </a:p>
          <a:p>
            <a:pPr indent="-342900" lvl="2" marL="1371600" rtl="0" algn="l">
              <a:lnSpc>
                <a:spcPct val="90000"/>
              </a:lnSpc>
              <a:spcBef>
                <a:spcPts val="0"/>
              </a:spcBef>
              <a:spcAft>
                <a:spcPts val="0"/>
              </a:spcAft>
              <a:buClr>
                <a:srgbClr val="EFEFEF"/>
              </a:buClr>
              <a:buSzPts val="1800"/>
              <a:buChar char="■"/>
            </a:pPr>
            <a:r>
              <a:rPr lang="en-US">
                <a:solidFill>
                  <a:srgbClr val="EFEFEF"/>
                </a:solidFill>
              </a:rPr>
              <a:t>Simple JSON output from API request</a:t>
            </a:r>
            <a:endParaRPr>
              <a:solidFill>
                <a:srgbClr val="EFEFEF"/>
              </a:solidFill>
            </a:endParaRPr>
          </a:p>
          <a:p>
            <a:pPr indent="-342900" lvl="2" marL="1371600" rtl="0" algn="l">
              <a:lnSpc>
                <a:spcPct val="90000"/>
              </a:lnSpc>
              <a:spcBef>
                <a:spcPts val="0"/>
              </a:spcBef>
              <a:spcAft>
                <a:spcPts val="0"/>
              </a:spcAft>
              <a:buClr>
                <a:srgbClr val="EFEFEF"/>
              </a:buClr>
              <a:buSzPts val="1800"/>
              <a:buChar char="■"/>
            </a:pPr>
            <a:r>
              <a:rPr lang="en-US">
                <a:solidFill>
                  <a:srgbClr val="EFEFEF"/>
                </a:solidFill>
              </a:rPr>
              <a:t>Date, Symbol were the necessary specified metrics</a:t>
            </a:r>
            <a:endParaRPr>
              <a:solidFill>
                <a:srgbClr val="EFEFEF"/>
              </a:solidFill>
            </a:endParaRPr>
          </a:p>
          <a:p>
            <a:pPr indent="-342900" lvl="2" marL="1371600" rtl="0" algn="l">
              <a:lnSpc>
                <a:spcPct val="90000"/>
              </a:lnSpc>
              <a:spcBef>
                <a:spcPts val="0"/>
              </a:spcBef>
              <a:spcAft>
                <a:spcPts val="0"/>
              </a:spcAft>
              <a:buClr>
                <a:srgbClr val="EFEFEF"/>
              </a:buClr>
              <a:buSzPts val="1800"/>
              <a:buChar char="■"/>
            </a:pPr>
            <a:r>
              <a:rPr lang="en-US">
                <a:solidFill>
                  <a:srgbClr val="EFEFEF"/>
                </a:solidFill>
              </a:rPr>
              <a:t>Using multiple get requests to the market stack that were constrained by day limitations.</a:t>
            </a:r>
            <a:endParaRPr>
              <a:solidFill>
                <a:srgbClr val="EFEFEF"/>
              </a:solidFill>
            </a:endParaRPr>
          </a:p>
          <a:p>
            <a:pPr indent="-342900" lvl="2" marL="1371600" rtl="0" algn="l">
              <a:lnSpc>
                <a:spcPct val="90000"/>
              </a:lnSpc>
              <a:spcBef>
                <a:spcPts val="0"/>
              </a:spcBef>
              <a:spcAft>
                <a:spcPts val="0"/>
              </a:spcAft>
              <a:buClr>
                <a:srgbClr val="EFEFEF"/>
              </a:buClr>
              <a:buSzPts val="1800"/>
              <a:buChar char="■"/>
            </a:pPr>
            <a:r>
              <a:rPr lang="en-US">
                <a:solidFill>
                  <a:srgbClr val="EFEFEF"/>
                </a:solidFill>
              </a:rPr>
              <a:t>JSON to csv &gt; csv saved &gt; csv to dataframe &gt; stitch together dataframes of differing times and stock symbols.</a:t>
            </a:r>
            <a:endParaRPr>
              <a:solidFill>
                <a:srgbClr val="EFEFEF"/>
              </a:solidFill>
            </a:endParaRPr>
          </a:p>
        </p:txBody>
      </p:sp>
      <p:sp>
        <p:nvSpPr>
          <p:cNvPr id="322" name="Google Shape;322;p19"/>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Acquisition - Covid Data - Epidemiology</a:t>
            </a:r>
            <a:endParaRPr/>
          </a:p>
        </p:txBody>
      </p:sp>
      <p:pic>
        <p:nvPicPr>
          <p:cNvPr id="328" name="Google Shape;328;p20"/>
          <p:cNvPicPr preferRelativeResize="0"/>
          <p:nvPr/>
        </p:nvPicPr>
        <p:blipFill>
          <a:blip r:embed="rId3">
            <a:alphaModFix/>
          </a:blip>
          <a:stretch>
            <a:fillRect/>
          </a:stretch>
        </p:blipFill>
        <p:spPr>
          <a:xfrm>
            <a:off x="976313" y="1524000"/>
            <a:ext cx="10239375" cy="3810000"/>
          </a:xfrm>
          <a:prstGeom prst="rect">
            <a:avLst/>
          </a:prstGeom>
          <a:noFill/>
          <a:ln>
            <a:noFill/>
          </a:ln>
        </p:spPr>
      </p:pic>
      <p:sp>
        <p:nvSpPr>
          <p:cNvPr id="329" name="Google Shape;329;p20"/>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Acquisition - Covid Data - Vaccinations</a:t>
            </a:r>
            <a:endParaRPr/>
          </a:p>
        </p:txBody>
      </p:sp>
      <p:pic>
        <p:nvPicPr>
          <p:cNvPr id="335" name="Google Shape;335;p21"/>
          <p:cNvPicPr preferRelativeResize="0"/>
          <p:nvPr/>
        </p:nvPicPr>
        <p:blipFill>
          <a:blip r:embed="rId3">
            <a:alphaModFix/>
          </a:blip>
          <a:stretch>
            <a:fillRect/>
          </a:stretch>
        </p:blipFill>
        <p:spPr>
          <a:xfrm>
            <a:off x="152400" y="1843225"/>
            <a:ext cx="11887199" cy="2721648"/>
          </a:xfrm>
          <a:prstGeom prst="rect">
            <a:avLst/>
          </a:prstGeom>
          <a:noFill/>
          <a:ln>
            <a:noFill/>
          </a:ln>
        </p:spPr>
      </p:pic>
      <p:sp>
        <p:nvSpPr>
          <p:cNvPr id="336" name="Google Shape;336;p21"/>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Approach to Data Acquisition</a:t>
            </a:r>
            <a:endParaRPr/>
          </a:p>
        </p:txBody>
      </p:sp>
      <p:sp>
        <p:nvSpPr>
          <p:cNvPr id="342" name="Google Shape;342;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rgbClr val="EFEFEF"/>
              </a:buClr>
              <a:buSzPts val="1800"/>
              <a:buChar char="●"/>
            </a:pPr>
            <a:r>
              <a:rPr lang="en-US">
                <a:solidFill>
                  <a:srgbClr val="EFEFEF"/>
                </a:solidFill>
              </a:rPr>
              <a:t>Public Health APIs such as CDC</a:t>
            </a:r>
            <a:endParaRPr>
              <a:solidFill>
                <a:srgbClr val="EFEFEF"/>
              </a:solidFill>
            </a:endParaRPr>
          </a:p>
          <a:p>
            <a:pPr indent="-260350" lvl="1" marL="914400" rtl="0" algn="l">
              <a:spcBef>
                <a:spcPts val="0"/>
              </a:spcBef>
              <a:spcAft>
                <a:spcPts val="0"/>
              </a:spcAft>
              <a:buClr>
                <a:srgbClr val="EFEFEF"/>
              </a:buClr>
              <a:buSzPts val="500"/>
              <a:buChar char="○"/>
            </a:pPr>
            <a:r>
              <a:rPr lang="en-US">
                <a:solidFill>
                  <a:srgbClr val="EFEFEF"/>
                </a:solidFill>
              </a:rPr>
              <a:t>Google Covid-19 Open Data</a:t>
            </a:r>
            <a:endParaRPr>
              <a:solidFill>
                <a:srgbClr val="EFEFEF"/>
              </a:solidFill>
            </a:endParaRPr>
          </a:p>
          <a:p>
            <a:pPr indent="-342900" lvl="2" marL="1371600" rtl="0" algn="l">
              <a:spcBef>
                <a:spcPts val="0"/>
              </a:spcBef>
              <a:spcAft>
                <a:spcPts val="0"/>
              </a:spcAft>
              <a:buClr>
                <a:srgbClr val="EFEFEF"/>
              </a:buClr>
              <a:buSzPts val="1800"/>
              <a:buChar char="■"/>
            </a:pPr>
            <a:r>
              <a:rPr lang="en-US">
                <a:solidFill>
                  <a:srgbClr val="EFEFEF"/>
                </a:solidFill>
              </a:rPr>
              <a:t>Data we used came from CDC and Covid Tracking Project</a:t>
            </a:r>
            <a:endParaRPr>
              <a:solidFill>
                <a:srgbClr val="EFEFEF"/>
              </a:solidFill>
            </a:endParaRPr>
          </a:p>
          <a:p>
            <a:pPr indent="0" lvl="0" marL="0" rtl="0" algn="l">
              <a:spcBef>
                <a:spcPts val="1600"/>
              </a:spcBef>
              <a:spcAft>
                <a:spcPts val="0"/>
              </a:spcAft>
              <a:buNone/>
            </a:pPr>
            <a:r>
              <a:t/>
            </a:r>
            <a:endParaRPr sz="2800"/>
          </a:p>
          <a:p>
            <a:pPr indent="-342900" lvl="0" marL="457200" rtl="0" algn="l">
              <a:lnSpc>
                <a:spcPct val="90000"/>
              </a:lnSpc>
              <a:spcBef>
                <a:spcPts val="1600"/>
              </a:spcBef>
              <a:spcAft>
                <a:spcPts val="0"/>
              </a:spcAft>
              <a:buSzPts val="1800"/>
              <a:buChar char="●"/>
            </a:pPr>
            <a:r>
              <a:rPr lang="en-US"/>
              <a:t>Various Financial APIs</a:t>
            </a:r>
            <a:endParaRPr/>
          </a:p>
          <a:p>
            <a:pPr indent="-342900" lvl="1" marL="914400" rtl="0" algn="l">
              <a:lnSpc>
                <a:spcPct val="90000"/>
              </a:lnSpc>
              <a:spcBef>
                <a:spcPts val="0"/>
              </a:spcBef>
              <a:spcAft>
                <a:spcPts val="0"/>
              </a:spcAft>
              <a:buSzPts val="1800"/>
              <a:buChar char="○"/>
            </a:pPr>
            <a:r>
              <a:rPr lang="en-US"/>
              <a:t>MarketStack API </a:t>
            </a:r>
            <a:endParaRPr/>
          </a:p>
          <a:p>
            <a:pPr indent="-342900" lvl="2" marL="1371600" rtl="0" algn="l">
              <a:lnSpc>
                <a:spcPct val="90000"/>
              </a:lnSpc>
              <a:spcBef>
                <a:spcPts val="0"/>
              </a:spcBef>
              <a:spcAft>
                <a:spcPts val="0"/>
              </a:spcAft>
              <a:buSzPts val="1800"/>
              <a:buChar char="■"/>
            </a:pPr>
            <a:r>
              <a:rPr lang="en-US"/>
              <a:t>Simple JSON output from API request</a:t>
            </a:r>
            <a:endParaRPr/>
          </a:p>
          <a:p>
            <a:pPr indent="-342900" lvl="2" marL="1371600" rtl="0" algn="l">
              <a:lnSpc>
                <a:spcPct val="90000"/>
              </a:lnSpc>
              <a:spcBef>
                <a:spcPts val="0"/>
              </a:spcBef>
              <a:spcAft>
                <a:spcPts val="0"/>
              </a:spcAft>
              <a:buSzPts val="1800"/>
              <a:buChar char="■"/>
            </a:pPr>
            <a:r>
              <a:rPr lang="en-US"/>
              <a:t>Date, Symbol were the necessary specified metrics</a:t>
            </a:r>
            <a:endParaRPr/>
          </a:p>
          <a:p>
            <a:pPr indent="-342900" lvl="2" marL="1371600" rtl="0" algn="l">
              <a:lnSpc>
                <a:spcPct val="90000"/>
              </a:lnSpc>
              <a:spcBef>
                <a:spcPts val="0"/>
              </a:spcBef>
              <a:spcAft>
                <a:spcPts val="0"/>
              </a:spcAft>
              <a:buSzPts val="1800"/>
              <a:buChar char="■"/>
            </a:pPr>
            <a:r>
              <a:rPr lang="en-US"/>
              <a:t>Using multiple get requests to the market stack that were constrained by day limitations.</a:t>
            </a:r>
            <a:endParaRPr/>
          </a:p>
          <a:p>
            <a:pPr indent="-342900" lvl="2" marL="1371600" rtl="0" algn="l">
              <a:lnSpc>
                <a:spcPct val="90000"/>
              </a:lnSpc>
              <a:spcBef>
                <a:spcPts val="0"/>
              </a:spcBef>
              <a:spcAft>
                <a:spcPts val="0"/>
              </a:spcAft>
              <a:buSzPts val="1800"/>
              <a:buChar char="■"/>
            </a:pPr>
            <a:r>
              <a:rPr lang="en-US"/>
              <a:t>JSON to csv &gt; csv saved &gt; csv to dataframe &gt; stitch together dataframes of differing times and stock symbols</a:t>
            </a:r>
            <a:endParaRPr/>
          </a:p>
        </p:txBody>
      </p:sp>
      <p:sp>
        <p:nvSpPr>
          <p:cNvPr id="343" name="Google Shape;343;p22"/>
          <p:cNvSpPr txBox="1"/>
          <p:nvPr>
            <p:ph idx="12" type="sldNum"/>
          </p:nvPr>
        </p:nvSpPr>
        <p:spPr>
          <a:xfrm>
            <a:off x="8610600" y="63563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