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presentation.xml" ContentType="application/vnd.openxmlformats-officedocument.presentationml.presentation.main+xml"/>
  <Override PartName="/ppt/slideMasters/slideMaster.xml" ContentType="application/vnd.openxmlformats-officedocument.presentationml.slideMaster+xml"/>
  <Override PartName="/ppt/slideLayouts/slideLayout.xml" ContentType="application/vnd.openxmlformats-officedocument.presentationml.slideLayout+xml"/>
  <Override PartName="/ppt/theme/theme.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&#65279;<?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p="http://schemas.openxmlformats.org/presentationml/2006/main" xmlns:a="http://schemas.openxmlformats.org/drawingml/2006/main" xmlns:r="http://schemas.openxmlformats.org/officeDocument/2006/relationships">
  <p:sldMasterIdLst>
    <p:sldMasterId id="2147483648" r:id="rId1"/>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7562088" cy="10692384"/>
  <p:notesSz cx="6858000" cy="9144000"/>
</p:presentation>
</file>

<file path=ppt/presProps.xml><?xml version="1.0" encoding="utf-8"?>
<p:presentationPr xmlns:p="http://schemas.openxmlformats.org/presentationml/2006/main" xmlns:a="http://schemas.openxmlformats.org/drawingml/2006/main" xmlns:r="http://schemas.openxmlformats.org/officeDocument/2006/relationships">
</p:presentationPr>
</file>

<file path=ppt/tableStyles.xml><?xml version="1.0" encoding="utf-8"?>
<a:tblStyleLst xmlns:a="http://schemas.openxmlformats.org/drawingml/2006/main" def="{5C22544A-7EE6-4342-B048-85BDC9FD1C3A}">
</a:tblStyleLst>
</file>

<file path=ppt/_rels/presentation.xml.rels>&#65279;<?xml version="1.0" encoding="UTF-8" standalone="yes"?>
<Relationships xmlns="http://schemas.openxmlformats.org/package/2006/relationships"><Relationship Id="rId1" Type="http://schemas.openxmlformats.org/officeDocument/2006/relationships/slideMaster" Target="slideMasters/slideMaster.xml"/><Relationship Id="rId2" Type="http://schemas.openxmlformats.org/officeDocument/2006/relationships/theme" Target="theme/theme.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slideLayouts/_rels/slideLayout.xml.rels>&#65279;<?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p="http://schemas.openxmlformats.org/presentationml/2006/main" xmlns:a="http://schemas.openxmlformats.org/drawingml/2006/main" xmlns:r="http://schemas.openxmlformats.org/officeDocument/2006/relationships">
  <p:cSld>
    <p:spTree>
      <p:nvGrpSpPr>
        <p:cNvPr id="1" name=""/>
        <p:cNvGrpSpPr/>
        <p:nvPr/>
      </p:nvGrpSpPr>
      <p:grpSpPr/>
    </p:spTree>
  </p:cSld>
  <p:clrMapOvr>
    <a:masterClrMapping/>
  </p:clrMapOvr>
</p:sldLayout>
</file>

<file path=ppt/slideMasters/_rels/slideMaster.xml.rels>&#65279;<?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theme" Target="../theme/theme.xml"/></Relationships>
</file>

<file path=ppt/slideMasters/slideMaster.xml><?xml version="1.0" encoding="utf-8"?>
<p:sldMaster xmlns:p="http://schemas.openxmlformats.org/presentationml/2006/main" xmlns:a="http://schemas.openxmlformats.org/drawingml/2006/main" xmlns:r="http://schemas.openxmlformats.org/officeDocument/2006/relationships">
  <p:cSld>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Lst>
</p:sldMaster>
</file>

<file path=ppt/slides/_rels/slide1.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0.xml.rels>&#65279;<?xml version="1.0" encoding="UTF-8" standalone="yes"?>
<Relationships xmlns="http://schemas.openxmlformats.org/package/2006/relationships"><Relationship Id="rId1" Type="http://schemas.openxmlformats.org/officeDocument/2006/relationships/slideLayout" Target="../slideLayouts/slideLayout.xml"/><Relationship Id="rLinkId0" Type="http://schemas.openxmlformats.org/officeDocument/2006/relationships/hyperlink" Target="https://www.simplilearn.com/good-communications-and-story-telling-importance-article" TargetMode="External"/></Relationships>
</file>

<file path=ppt/slides/_rels/slide11.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2.xml.rels>&#65279;<?xml version="1.0" encoding="UTF-8" standalone="yes"?>
<Relationships xmlns="http://schemas.openxmlformats.org/package/2006/relationships"><Relationship Id="rId1" Type="http://schemas.openxmlformats.org/officeDocument/2006/relationships/slideLayout" Target="../slideLayouts/slideLayout.xml"/><Relationship Id="rLinkId0" Type="http://schemas.openxmlformats.org/officeDocument/2006/relationships/hyperlink" Target="https://www.simplilearn.com/stages-of-team-development-article" TargetMode="External"/></Relationships>
</file>

<file path=ppt/slides/_rels/slide13.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4.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5.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2.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3.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4.xml.rels>&#65279;<?xml version="1.0" encoding="UTF-8" standalone="yes"?>
<Relationships xmlns="http://schemas.openxmlformats.org/package/2006/relationships"><Relationship Id="rId1" Type="http://schemas.openxmlformats.org/officeDocument/2006/relationships/slideLayout" Target="../slideLayouts/slideLayout.xml"/><Relationship Id="rLinkId0" Type="http://schemas.openxmlformats.org/officeDocument/2006/relationships/hyperlink" Target="https://l.workplace.com/l.php?u=https%3A%2F%2Fnews.gallup.com%2Fbusinessjournal%2F182792%2Fmanagers-account-variance-employee-engagement.aspx%29&amp;h=AT3LX4JZLRYtSoLWZkROL-NYihdW0mbB44IqoMDLGQDZVidSCW3KiW5OzRjFTLmhlsEqP7y9VvXLJLktf2T46VEFZW6JbZU0Ns9gG4W7ihE9MadJSTzm9sVu9AeQ7TqFvskYLt1a9tUA8Q" TargetMode="External"/></Relationships>
</file>

<file path=ppt/slides/_rels/slide5.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6.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7.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8.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9.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2459736" y="4401312"/>
            <a:ext cx="2596896" cy="566928"/>
          </a:xfrm>
          <a:prstGeom prst="rect">
            <a:avLst/>
          </a:prstGeom>
        </p:spPr>
        <p:txBody>
          <a:bodyPr lIns="0" tIns="0" rIns="0" bIns="0" wrap="none">
            <a:noAutofit/>
          </a:bodyPr>
          <a:p>
            <a:pPr algn="ctr" indent="0">
              <a:spcAft>
                <a:spcPts val="4830"/>
              </a:spcAft>
            </a:pPr>
            <a:r>
              <a:rPr lang="en-US" b="1" sz="5800" spc="-100">
                <a:latin typeface="Times New Roman"/>
              </a:rPr>
              <a:t>TOPIC:</a:t>
            </a:r>
          </a:p>
        </p:txBody>
      </p:sp>
      <p:sp>
        <p:nvSpPr>
          <p:cNvPr id="3" name=""/>
          <p:cNvSpPr/>
          <p:nvPr/>
        </p:nvSpPr>
        <p:spPr>
          <a:xfrm>
            <a:off x="987552" y="5833872"/>
            <a:ext cx="5583936" cy="179832"/>
          </a:xfrm>
          <a:prstGeom prst="rect">
            <a:avLst/>
          </a:prstGeom>
        </p:spPr>
        <p:txBody>
          <a:bodyPr lIns="0" tIns="0" rIns="0" bIns="0" wrap="none">
            <a:noAutofit/>
          </a:bodyPr>
          <a:p>
            <a:pPr indent="0">
              <a:spcBef>
                <a:spcPts val="4830"/>
              </a:spcBef>
            </a:pPr>
            <a:r>
              <a:rPr lang="en-US" b="1" sz="1600">
                <a:latin typeface="Times New Roman"/>
              </a:rPr>
              <a:t>ROLE OF MANAGEMENT IN EFFICIENT PRODUCTIVITY</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322832" y="6803136"/>
            <a:ext cx="4910328" cy="362712"/>
          </a:xfrm>
          <a:prstGeom prst="rect">
            <a:avLst/>
          </a:prstGeom>
        </p:spPr>
        <p:txBody>
          <a:bodyPr lIns="0" tIns="0" rIns="0" bIns="0" wrap="none">
            <a:noAutofit/>
          </a:bodyPr>
          <a:p>
            <a:pPr algn="ctr" indent="0">
              <a:spcAft>
                <a:spcPts val="2730"/>
              </a:spcAft>
            </a:pPr>
            <a:r>
              <a:rPr lang="en-US" b="1" sz="2700">
                <a:solidFill>
                  <a:srgbClr val="272C37"/>
                </a:solidFill>
                <a:latin typeface="Arial"/>
              </a:rPr>
              <a:t>Make Proper Communication</a:t>
            </a:r>
          </a:p>
        </p:txBody>
      </p:sp>
      <p:sp>
        <p:nvSpPr>
          <p:cNvPr id="3" name=""/>
          <p:cNvSpPr/>
          <p:nvPr/>
        </p:nvSpPr>
        <p:spPr>
          <a:xfrm>
            <a:off x="704088" y="7595616"/>
            <a:ext cx="6031992" cy="691896"/>
          </a:xfrm>
          <a:prstGeom prst="rect">
            <a:avLst/>
          </a:prstGeom>
        </p:spPr>
        <p:txBody>
          <a:bodyPr lIns="0" tIns="0" rIns="0" bIns="0">
            <a:noAutofit/>
          </a:bodyPr>
          <a:p>
            <a:pPr algn="just" indent="0">
              <a:lnSpc>
                <a:spcPts val="2016"/>
              </a:lnSpc>
              <a:spcBef>
                <a:spcPts val="2730"/>
              </a:spcBef>
            </a:pPr>
            <a:r>
              <a:rPr lang="en-US" sz="1100">
                <a:latin typeface="Microsoft Sans Serif"/>
              </a:rPr>
              <a:t>One of the key factors that improve team productivity is effective communication must prevail in a team.</a:t>
            </a:r>
            <a:r>
              <a:rPr lang="en-US" sz="1100">
                <a:latin typeface="Microsoft Sans Serif"/>
                <a:hlinkClick r:id="rLinkId0"/>
              </a:rPr>
              <a:t> </a:t>
            </a:r>
            <a:r>
              <a:rPr lang="en-US" sz="1200">
                <a:latin typeface="Times New Roman"/>
                <a:hlinkClick r:id="rLinkId0"/>
              </a:rPr>
              <a:t>Communication </a:t>
            </a:r>
            <a:r>
              <a:rPr lang="en-US" sz="1100">
                <a:latin typeface="Microsoft Sans Serif"/>
              </a:rPr>
              <a:t>helps team members understand their responsibilities and reduces the chances of confusion within the team, which can affect overall productivity.</a:t>
            </a: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225296" y="5254752"/>
            <a:ext cx="5105400" cy="228600"/>
          </a:xfrm>
          <a:prstGeom prst="rect">
            <a:avLst/>
          </a:prstGeom>
        </p:spPr>
        <p:txBody>
          <a:bodyPr lIns="0" tIns="0" rIns="0" bIns="0" wrap="none">
            <a:noAutofit/>
          </a:bodyPr>
          <a:p>
            <a:pPr algn="r" indent="0">
              <a:spcAft>
                <a:spcPts val="2100"/>
              </a:spcAft>
            </a:pPr>
            <a:r>
              <a:rPr lang="en-US" b="1" sz="1500">
                <a:solidFill>
                  <a:srgbClr val="272C37"/>
                </a:solidFill>
                <a:latin typeface="Arial"/>
              </a:rPr>
              <a:t>Identify the Strengths and Weaknesses of Your Team</a:t>
            </a:r>
          </a:p>
        </p:txBody>
      </p:sp>
      <p:sp>
        <p:nvSpPr>
          <p:cNvPr id="3" name=""/>
          <p:cNvSpPr/>
          <p:nvPr/>
        </p:nvSpPr>
        <p:spPr>
          <a:xfrm>
            <a:off x="701040" y="5824728"/>
            <a:ext cx="5910072" cy="679704"/>
          </a:xfrm>
          <a:prstGeom prst="rect">
            <a:avLst/>
          </a:prstGeom>
        </p:spPr>
        <p:txBody>
          <a:bodyPr lIns="0" tIns="0" rIns="0" bIns="0">
            <a:noAutofit/>
          </a:bodyPr>
          <a:p>
            <a:pPr indent="0">
              <a:lnSpc>
                <a:spcPts val="1992"/>
              </a:lnSpc>
              <a:spcBef>
                <a:spcPts val="2100"/>
              </a:spcBef>
            </a:pPr>
            <a:r>
              <a:rPr lang="en-US" sz="1100">
                <a:latin typeface="Microsoft Sans Serif"/>
              </a:rPr>
              <a:t>As a manager, you have to know the knowledge, skillsets, and talents of teammates to allocate tasks accordingly. Making each member use their strengths will improve workplace productivity significantly.</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255776" y="4709160"/>
            <a:ext cx="5056632" cy="353568"/>
          </a:xfrm>
          <a:prstGeom prst="rect">
            <a:avLst/>
          </a:prstGeom>
        </p:spPr>
        <p:txBody>
          <a:bodyPr lIns="0" tIns="0" rIns="0" bIns="0" wrap="none">
            <a:noAutofit/>
          </a:bodyPr>
          <a:p>
            <a:pPr algn="r" indent="0">
              <a:spcAft>
                <a:spcPts val="2730"/>
              </a:spcAft>
            </a:pPr>
            <a:r>
              <a:rPr lang="en-US" b="1" sz="2700">
                <a:solidFill>
                  <a:srgbClr val="272C37"/>
                </a:solidFill>
                <a:latin typeface="Arial"/>
              </a:rPr>
              <a:t>Use Project Management Tools</a:t>
            </a:r>
          </a:p>
        </p:txBody>
      </p:sp>
      <p:sp>
        <p:nvSpPr>
          <p:cNvPr id="3" name=""/>
          <p:cNvSpPr/>
          <p:nvPr/>
        </p:nvSpPr>
        <p:spPr>
          <a:xfrm>
            <a:off x="707136" y="5483352"/>
            <a:ext cx="5830824" cy="688848"/>
          </a:xfrm>
          <a:prstGeom prst="rect">
            <a:avLst/>
          </a:prstGeom>
        </p:spPr>
        <p:txBody>
          <a:bodyPr lIns="0" tIns="0" rIns="0" bIns="0">
            <a:noAutofit/>
          </a:bodyPr>
          <a:p>
            <a:pPr algn="just" indent="469900">
              <a:lnSpc>
                <a:spcPts val="2016"/>
              </a:lnSpc>
              <a:spcBef>
                <a:spcPts val="2730"/>
              </a:spcBef>
            </a:pPr>
            <a:r>
              <a:rPr lang="en-US" sz="1100">
                <a:latin typeface="Microsoft Sans Serif"/>
              </a:rPr>
              <a:t>Numerous project management software are available that play an essential role in boosting</a:t>
            </a:r>
            <a:r>
              <a:rPr lang="en-US" sz="1100">
                <a:latin typeface="Microsoft Sans Serif"/>
                <a:hlinkClick r:id="rLinkId0"/>
              </a:rPr>
              <a:t> </a:t>
            </a:r>
            <a:r>
              <a:rPr lang="en-US" sz="1200">
                <a:solidFill>
                  <a:srgbClr val="51565E"/>
                </a:solidFill>
                <a:latin typeface="Times New Roman"/>
                <a:hlinkClick r:id="rLinkId0"/>
              </a:rPr>
              <a:t>teamwork </a:t>
            </a:r>
            <a:r>
              <a:rPr lang="en-US" sz="1100">
                <a:latin typeface="Microsoft Sans Serif"/>
              </a:rPr>
              <a:t>and productivity. Selecting the right project management tool can help effective work management and increase collaboration between teammates.</a:t>
            </a: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719072" y="4800600"/>
            <a:ext cx="4126992" cy="362712"/>
          </a:xfrm>
          <a:prstGeom prst="rect">
            <a:avLst/>
          </a:prstGeom>
        </p:spPr>
        <p:txBody>
          <a:bodyPr lIns="0" tIns="0" rIns="0" bIns="0" wrap="none">
            <a:noAutofit/>
          </a:bodyPr>
          <a:p>
            <a:pPr algn="ctr" indent="0">
              <a:spcAft>
                <a:spcPts val="2730"/>
              </a:spcAft>
            </a:pPr>
            <a:r>
              <a:rPr lang="en-US" b="1" sz="2700">
                <a:solidFill>
                  <a:srgbClr val="272C37"/>
                </a:solidFill>
                <a:latin typeface="Arial"/>
              </a:rPr>
              <a:t>Reward Your Employees</a:t>
            </a:r>
          </a:p>
        </p:txBody>
      </p:sp>
      <p:sp>
        <p:nvSpPr>
          <p:cNvPr id="3" name=""/>
          <p:cNvSpPr/>
          <p:nvPr/>
        </p:nvSpPr>
        <p:spPr>
          <a:xfrm>
            <a:off x="707136" y="5593080"/>
            <a:ext cx="6038088" cy="676656"/>
          </a:xfrm>
          <a:prstGeom prst="rect">
            <a:avLst/>
          </a:prstGeom>
        </p:spPr>
        <p:txBody>
          <a:bodyPr lIns="0" tIns="0" rIns="0" bIns="0">
            <a:noAutofit/>
          </a:bodyPr>
          <a:p>
            <a:pPr indent="469900">
              <a:lnSpc>
                <a:spcPts val="1968"/>
              </a:lnSpc>
              <a:spcBef>
                <a:spcPts val="2730"/>
              </a:spcBef>
            </a:pPr>
            <a:r>
              <a:rPr lang="en-US" sz="1100">
                <a:latin typeface="Microsoft Sans Serif"/>
              </a:rPr>
              <a:t>Employees work best when their efforts are appreciated and they are given incentives. Implement incentive programs in the form of cash, free vouchers, lunch-outs, paid holidays, etc., to keep your employees motivated.</a:t>
            </a: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383792" y="5715000"/>
            <a:ext cx="4797552" cy="295656"/>
          </a:xfrm>
          <a:prstGeom prst="rect">
            <a:avLst/>
          </a:prstGeom>
        </p:spPr>
        <p:txBody>
          <a:bodyPr lIns="0" tIns="0" rIns="0" bIns="0" wrap="none">
            <a:noAutofit/>
          </a:bodyPr>
          <a:p>
            <a:pPr algn="ctr" indent="0">
              <a:spcAft>
                <a:spcPts val="2730"/>
              </a:spcAft>
            </a:pPr>
            <a:r>
              <a:rPr lang="en-US" b="1" sz="2700">
                <a:solidFill>
                  <a:srgbClr val="272C37"/>
                </a:solidFill>
                <a:latin typeface="Arial"/>
              </a:rPr>
              <a:t>Give Constructive Feedback</a:t>
            </a:r>
          </a:p>
        </p:txBody>
      </p:sp>
      <p:sp>
        <p:nvSpPr>
          <p:cNvPr id="3" name=""/>
          <p:cNvSpPr/>
          <p:nvPr/>
        </p:nvSpPr>
        <p:spPr>
          <a:xfrm>
            <a:off x="704088" y="6510528"/>
            <a:ext cx="6038088" cy="929640"/>
          </a:xfrm>
          <a:prstGeom prst="rect">
            <a:avLst/>
          </a:prstGeom>
        </p:spPr>
        <p:txBody>
          <a:bodyPr lIns="0" tIns="0" rIns="0" bIns="0">
            <a:noAutofit/>
          </a:bodyPr>
          <a:p>
            <a:pPr indent="1371600">
              <a:lnSpc>
                <a:spcPts val="1968"/>
              </a:lnSpc>
              <a:spcBef>
                <a:spcPts val="2730"/>
              </a:spcBef>
            </a:pPr>
            <a:r>
              <a:rPr lang="en-US" sz="1100">
                <a:latin typeface="Microsoft Sans Serif"/>
              </a:rPr>
              <a:t>Introduce performance review and constructive feedback process in the team. There’s no way employee efficiency will improve if the employees do not know they are being inefficient in the first place. Hence, constructive feedback is essential to improve team productivity.</a:t>
            </a:r>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Tree>
  </p:cSld>
  <p:clrMapOvr>
    <a:overrideClrMapping bg1="lt1" tx1="dk1" bg2="lt2" tx2="dk2" accent1="accent1" accent2="accent2" accent3="accent3" accent4="accent4" accent5="accent5" accent6="accent6" hlink="hlink" folHlink="folHlink"/>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710184" y="3148584"/>
            <a:ext cx="2191512" cy="134112"/>
          </a:xfrm>
          <a:prstGeom prst="rect">
            <a:avLst/>
          </a:prstGeom>
        </p:spPr>
        <p:txBody>
          <a:bodyPr lIns="0" tIns="0" rIns="0" bIns="0" wrap="none">
            <a:noAutofit/>
          </a:bodyPr>
          <a:p>
            <a:pPr indent="0"/>
            <a:r>
              <a:rPr lang="en-US" b="1" sz="1050">
                <a:latin typeface="Arial"/>
              </a:rPr>
              <a:t>DEFINITION OF TERMINOLOGIES:</a:t>
            </a:r>
          </a:p>
        </p:txBody>
      </p:sp>
      <p:sp>
        <p:nvSpPr>
          <p:cNvPr id="3" name=""/>
          <p:cNvSpPr/>
          <p:nvPr/>
        </p:nvSpPr>
        <p:spPr>
          <a:xfrm>
            <a:off x="707136" y="3806952"/>
            <a:ext cx="5858256" cy="694944"/>
          </a:xfrm>
          <a:prstGeom prst="rect">
            <a:avLst/>
          </a:prstGeom>
        </p:spPr>
        <p:txBody>
          <a:bodyPr lIns="0" tIns="0" rIns="0" bIns="0">
            <a:noAutofit/>
          </a:bodyPr>
          <a:p>
            <a:pPr algn="just" indent="0">
              <a:spcAft>
                <a:spcPts val="630"/>
              </a:spcAft>
            </a:pPr>
            <a:r>
              <a:rPr lang="en-US" b="1" sz="1500">
                <a:latin typeface="Arial"/>
              </a:rPr>
              <a:t>MANAGEMENT:</a:t>
            </a:r>
          </a:p>
          <a:p>
            <a:pPr algn="just" indent="0">
              <a:lnSpc>
                <a:spcPts val="1872"/>
              </a:lnSpc>
              <a:spcAft>
                <a:spcPts val="3780"/>
              </a:spcAft>
            </a:pPr>
            <a:r>
              <a:rPr lang="en-US" sz="1050">
                <a:latin typeface="Microsoft Sans Serif"/>
              </a:rPr>
              <a:t>It is the function that coordinates the effort of people to accomplish a common goal. The process of dealing with or controlling people.</a:t>
            </a:r>
          </a:p>
        </p:txBody>
      </p:sp>
      <p:sp>
        <p:nvSpPr>
          <p:cNvPr id="4" name=""/>
          <p:cNvSpPr/>
          <p:nvPr/>
        </p:nvSpPr>
        <p:spPr>
          <a:xfrm>
            <a:off x="713232" y="5236464"/>
            <a:ext cx="4937760" cy="454152"/>
          </a:xfrm>
          <a:prstGeom prst="rect">
            <a:avLst/>
          </a:prstGeom>
        </p:spPr>
        <p:txBody>
          <a:bodyPr lIns="0" tIns="0" rIns="0" bIns="0">
            <a:noAutofit/>
          </a:bodyPr>
          <a:p>
            <a:pPr algn="just" indent="0">
              <a:spcBef>
                <a:spcPts val="3780"/>
              </a:spcBef>
              <a:spcAft>
                <a:spcPts val="630"/>
              </a:spcAft>
            </a:pPr>
            <a:r>
              <a:rPr lang="en-US" b="1" sz="1500">
                <a:latin typeface="Arial"/>
              </a:rPr>
              <a:t>PRODUCTIVITY:</a:t>
            </a:r>
          </a:p>
          <a:p>
            <a:pPr algn="just" indent="0">
              <a:spcAft>
                <a:spcPts val="4200"/>
              </a:spcAft>
            </a:pPr>
            <a:r>
              <a:rPr lang="en-US" sz="1050">
                <a:latin typeface="Microsoft Sans Serif"/>
              </a:rPr>
              <a:t>It is an average measure of the efficiency of a person, machine, factory, system etc.</a:t>
            </a:r>
          </a:p>
        </p:txBody>
      </p:sp>
      <p:sp>
        <p:nvSpPr>
          <p:cNvPr id="5" name=""/>
          <p:cNvSpPr/>
          <p:nvPr/>
        </p:nvSpPr>
        <p:spPr>
          <a:xfrm>
            <a:off x="701040" y="6428232"/>
            <a:ext cx="5757672" cy="691896"/>
          </a:xfrm>
          <a:prstGeom prst="rect">
            <a:avLst/>
          </a:prstGeom>
        </p:spPr>
        <p:txBody>
          <a:bodyPr lIns="0" tIns="0" rIns="0" bIns="0">
            <a:noAutofit/>
          </a:bodyPr>
          <a:p>
            <a:pPr algn="just" indent="0">
              <a:spcBef>
                <a:spcPts val="4200"/>
              </a:spcBef>
              <a:spcAft>
                <a:spcPts val="630"/>
              </a:spcAft>
            </a:pPr>
            <a:r>
              <a:rPr lang="en-US" b="1" sz="1500">
                <a:latin typeface="Arial"/>
              </a:rPr>
              <a:t>WORKFORCE:</a:t>
            </a:r>
          </a:p>
          <a:p>
            <a:pPr algn="just" indent="0">
              <a:lnSpc>
                <a:spcPts val="1872"/>
              </a:lnSpc>
            </a:pPr>
            <a:r>
              <a:rPr lang="en-US" sz="1050">
                <a:latin typeface="Microsoft Sans Serif"/>
              </a:rPr>
              <a:t>The total number of persons employed or employable in a particular firm or industry or the total number of workers in a specific undertaking.</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2139696" y="2923032"/>
            <a:ext cx="3258312" cy="365760"/>
          </a:xfrm>
          <a:prstGeom prst="rect">
            <a:avLst/>
          </a:prstGeom>
        </p:spPr>
        <p:txBody>
          <a:bodyPr lIns="0" tIns="0" rIns="0" bIns="0" wrap="none">
            <a:noAutofit/>
          </a:bodyPr>
          <a:p>
            <a:pPr algn="ctr" indent="0">
              <a:spcAft>
                <a:spcPts val="3570"/>
              </a:spcAft>
            </a:pPr>
            <a:r>
              <a:rPr lang="en-US" b="1" sz="2700">
                <a:latin typeface="Arial"/>
              </a:rPr>
              <a:t>Why Management?</a:t>
            </a:r>
          </a:p>
        </p:txBody>
      </p:sp>
      <p:sp>
        <p:nvSpPr>
          <p:cNvPr id="3" name=""/>
          <p:cNvSpPr/>
          <p:nvPr/>
        </p:nvSpPr>
        <p:spPr>
          <a:xfrm>
            <a:off x="701040" y="3840480"/>
            <a:ext cx="6117336" cy="3258312"/>
          </a:xfrm>
          <a:prstGeom prst="rect">
            <a:avLst/>
          </a:prstGeom>
        </p:spPr>
        <p:txBody>
          <a:bodyPr lIns="0" tIns="0" rIns="0" bIns="0">
            <a:noAutofit/>
          </a:bodyPr>
          <a:p>
            <a:pPr indent="0">
              <a:lnSpc>
                <a:spcPts val="1872"/>
              </a:lnSpc>
              <a:spcBef>
                <a:spcPts val="3570"/>
              </a:spcBef>
            </a:pPr>
            <a:r>
              <a:rPr lang="en-US" sz="1050">
                <a:latin typeface="Microsoft Sans Serif"/>
              </a:rPr>
              <a:t>Management is the process of guiding the development, maintenance, and allocation of resources to attain organizational goals. Managers are the people in the organization responsible for developing and carrying out this management process. Management is dynamic by nature and evolves to meet needs and constraints in the organization’s internal and external environments. In a global marketplace where the rate of change is rapidly increasing, flexibility and adaptability are crucial to the managerial process. This process is based in four key functional areas of the organization.</a:t>
            </a:r>
          </a:p>
          <a:p>
            <a:pPr marL="254000" marR="4940300" indent="0">
              <a:lnSpc>
                <a:spcPts val="1872"/>
              </a:lnSpc>
            </a:pPr>
            <a:r>
              <a:rPr lang="en-US" sz="1050">
                <a:latin typeface="Microsoft Sans Serif"/>
              </a:rPr>
              <a:t>© Planning © Organizing © Leading © Controlling</a:t>
            </a:r>
          </a:p>
          <a:p>
            <a:pPr indent="0">
              <a:lnSpc>
                <a:spcPts val="1872"/>
              </a:lnSpc>
            </a:pPr>
            <a:r>
              <a:rPr lang="en-US" sz="1050">
                <a:latin typeface="Microsoft Sans Serif"/>
              </a:rPr>
              <a:t>Although these activities are discussed separately in the chapter, they actually form a tightly integrated cycle of thoughts and actions.</a:t>
            </a:r>
          </a:p>
          <a:p>
            <a:pPr indent="482600">
              <a:lnSpc>
                <a:spcPts val="1872"/>
              </a:lnSpc>
            </a:pPr>
            <a:r>
              <a:rPr lang="en-US" sz="1050">
                <a:latin typeface="Microsoft Sans Serif"/>
              </a:rPr>
              <a:t>In general, the organization having proper management system are readily more successful than a management that lacks proper management.</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725424" y="2377440"/>
            <a:ext cx="4693920" cy="365760"/>
          </a:xfrm>
          <a:prstGeom prst="rect">
            <a:avLst/>
          </a:prstGeom>
        </p:spPr>
        <p:txBody>
          <a:bodyPr lIns="0" tIns="0" rIns="0" bIns="0" wrap="none">
            <a:noAutofit/>
          </a:bodyPr>
          <a:p>
            <a:pPr indent="0">
              <a:spcAft>
                <a:spcPts val="5250"/>
              </a:spcAft>
            </a:pPr>
            <a:r>
              <a:rPr lang="en-US" b="1" sz="2700">
                <a:latin typeface="Arial"/>
              </a:rPr>
              <a:t>Importance Of Management</a:t>
            </a:r>
          </a:p>
        </p:txBody>
      </p:sp>
      <p:sp>
        <p:nvSpPr>
          <p:cNvPr id="3" name=""/>
          <p:cNvSpPr/>
          <p:nvPr/>
        </p:nvSpPr>
        <p:spPr>
          <a:xfrm>
            <a:off x="704088" y="3627120"/>
            <a:ext cx="5922264" cy="338328"/>
          </a:xfrm>
          <a:prstGeom prst="rect">
            <a:avLst/>
          </a:prstGeom>
        </p:spPr>
        <p:txBody>
          <a:bodyPr lIns="0" tIns="0" rIns="0" bIns="0">
            <a:noAutofit/>
          </a:bodyPr>
          <a:p>
            <a:pPr indent="482600">
              <a:lnSpc>
                <a:spcPts val="1392"/>
              </a:lnSpc>
              <a:spcBef>
                <a:spcPts val="5250"/>
              </a:spcBef>
              <a:spcAft>
                <a:spcPts val="1680"/>
              </a:spcAft>
            </a:pPr>
            <a:r>
              <a:rPr lang="en-US" sz="1050">
                <a:latin typeface="Microsoft Sans Serif"/>
              </a:rPr>
              <a:t>Managers have an essential role to play in raising and maintaining productivity levels in their teams. But that doesn’t just mean pushing people harder or asking them to work faster.</a:t>
            </a:r>
          </a:p>
        </p:txBody>
      </p:sp>
      <p:sp>
        <p:nvSpPr>
          <p:cNvPr id="4" name=""/>
          <p:cNvSpPr/>
          <p:nvPr/>
        </p:nvSpPr>
        <p:spPr>
          <a:xfrm>
            <a:off x="707136" y="4334256"/>
            <a:ext cx="6025896" cy="335280"/>
          </a:xfrm>
          <a:prstGeom prst="rect">
            <a:avLst/>
          </a:prstGeom>
        </p:spPr>
        <p:txBody>
          <a:bodyPr lIns="0" tIns="0" rIns="0" bIns="0">
            <a:noAutofit/>
          </a:bodyPr>
          <a:p>
            <a:pPr indent="482600">
              <a:lnSpc>
                <a:spcPts val="1368"/>
              </a:lnSpc>
              <a:spcBef>
                <a:spcPts val="1680"/>
              </a:spcBef>
              <a:spcAft>
                <a:spcPts val="1050"/>
              </a:spcAft>
            </a:pPr>
            <a:r>
              <a:rPr lang="en-US" sz="1050">
                <a:latin typeface="Microsoft Sans Serif"/>
              </a:rPr>
              <a:t>Management accounts for 70% of the variance in employee engagement, according to a </a:t>
            </a:r>
            <a:r>
              <a:rPr lang="en-US" sz="1050">
                <a:solidFill>
                  <a:srgbClr val="4326C4"/>
                </a:solidFill>
                <a:latin typeface="Microsoft Sans Serif"/>
                <a:hlinkClick r:id="rLinkId0"/>
              </a:rPr>
              <a:t>Gallup study</a:t>
            </a:r>
            <a:r>
              <a:rPr lang="en-US" sz="1050">
                <a:latin typeface="Microsoft Sans Serif"/>
                <a:hlinkClick r:id="rLinkId0"/>
              </a:rPr>
              <a:t>.</a:t>
            </a:r>
          </a:p>
        </p:txBody>
      </p:sp>
      <p:sp>
        <p:nvSpPr>
          <p:cNvPr id="5" name=""/>
          <p:cNvSpPr/>
          <p:nvPr/>
        </p:nvSpPr>
        <p:spPr>
          <a:xfrm>
            <a:off x="701040" y="4885944"/>
            <a:ext cx="5937504" cy="1222248"/>
          </a:xfrm>
          <a:prstGeom prst="rect">
            <a:avLst/>
          </a:prstGeom>
        </p:spPr>
        <p:txBody>
          <a:bodyPr lIns="0" tIns="0" rIns="0" bIns="0">
            <a:noAutofit/>
          </a:bodyPr>
          <a:p>
            <a:pPr indent="914400">
              <a:lnSpc>
                <a:spcPts val="1392"/>
              </a:lnSpc>
              <a:spcBef>
                <a:spcPts val="1050"/>
              </a:spcBef>
            </a:pPr>
            <a:r>
              <a:rPr lang="en-US" sz="1050">
                <a:latin typeface="Microsoft Sans Serif"/>
              </a:rPr>
              <a:t>A good manager will recognize each team member’s skill levels, strengths and challenges and work with them to get the best out of each person.</a:t>
            </a:r>
          </a:p>
          <a:p>
            <a:pPr indent="0">
              <a:lnSpc>
                <a:spcPts val="1392"/>
              </a:lnSpc>
            </a:pPr>
            <a:r>
              <a:rPr lang="en-US" sz="1050">
                <a:latin typeface="Microsoft Sans Serif"/>
              </a:rPr>
              <a:t>As a reasonable basis, organizations shouldn't push employees beyond their level of expertise or experience and should recognize and reward them for their contributions. Managers play a coaching role, helping people understand their strengths and work towards professional goals.</a:t>
            </a:r>
          </a:p>
          <a:p>
            <a:pPr indent="0">
              <a:lnSpc>
                <a:spcPts val="1392"/>
              </a:lnSpc>
            </a:pPr>
            <a:r>
              <a:rPr lang="en-US" sz="1050">
                <a:latin typeface="Microsoft Sans Serif"/>
              </a:rPr>
              <a:t>And there’s a duty of care, too, as managers take their team’s stress levels and mental health into account and put supportive measures in place as and when they’re needed.</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277112" y="2923032"/>
            <a:ext cx="5029200" cy="774192"/>
          </a:xfrm>
          <a:prstGeom prst="rect">
            <a:avLst/>
          </a:prstGeom>
        </p:spPr>
        <p:txBody>
          <a:bodyPr lIns="0" tIns="0" rIns="0" bIns="0">
            <a:noAutofit/>
          </a:bodyPr>
          <a:p>
            <a:pPr algn="ctr" indent="0">
              <a:spcAft>
                <a:spcPts val="630"/>
              </a:spcAft>
            </a:pPr>
            <a:r>
              <a:rPr lang="en-US" b="1" sz="2700">
                <a:latin typeface="Arial"/>
              </a:rPr>
              <a:t>How does management affect</a:t>
            </a:r>
          </a:p>
          <a:p>
            <a:pPr algn="ctr" indent="0">
              <a:spcAft>
                <a:spcPts val="3360"/>
              </a:spcAft>
            </a:pPr>
            <a:r>
              <a:rPr lang="en-US" b="1" sz="2700">
                <a:latin typeface="Arial"/>
              </a:rPr>
              <a:t>productivity?</a:t>
            </a:r>
          </a:p>
        </p:txBody>
      </p:sp>
      <p:sp>
        <p:nvSpPr>
          <p:cNvPr id="3" name=""/>
          <p:cNvSpPr/>
          <p:nvPr/>
        </p:nvSpPr>
        <p:spPr>
          <a:xfrm>
            <a:off x="941832" y="4239768"/>
            <a:ext cx="4608576" cy="2221992"/>
          </a:xfrm>
          <a:prstGeom prst="rect">
            <a:avLst/>
          </a:prstGeom>
        </p:spPr>
        <p:txBody>
          <a:bodyPr lIns="0" tIns="0" rIns="0" bIns="0">
            <a:noAutofit/>
          </a:bodyPr>
          <a:p>
            <a:pPr marL="241808" indent="0">
              <a:lnSpc>
                <a:spcPts val="1872"/>
              </a:lnSpc>
              <a:spcBef>
                <a:spcPts val="3360"/>
              </a:spcBef>
            </a:pPr>
            <a:r>
              <a:rPr lang="en-US" sz="1100">
                <a:latin typeface="Microsoft Sans Serif"/>
              </a:rPr>
              <a:t>Following are some key-points that helps in efficient productivity.</a:t>
            </a:r>
          </a:p>
          <a:p>
            <a:pPr marR="2690876" indent="0">
              <a:lnSpc>
                <a:spcPts val="1872"/>
              </a:lnSpc>
            </a:pPr>
            <a:r>
              <a:rPr lang="en-US" sz="1100">
                <a:latin typeface="Microsoft Sans Serif"/>
              </a:rPr>
              <a:t>® Setting objectives ® Delegating responsibilities</a:t>
            </a:r>
          </a:p>
          <a:p>
            <a:pPr indent="0">
              <a:lnSpc>
                <a:spcPts val="1752"/>
              </a:lnSpc>
            </a:pPr>
            <a:r>
              <a:rPr lang="en-US" sz="1100">
                <a:latin typeface="Microsoft Sans Serif"/>
              </a:rPr>
              <a:t>® Communicating, using the right tools and channels in the right ways ® Reporting feedback to employees ® Give Ownership to Team Members ® Make Proper Communication ® Identify the Strengths and Weaknesses of Your Team ® Use Project Management Tools ® Reward Your Employees</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2252472" y="3212592"/>
            <a:ext cx="3048000" cy="365760"/>
          </a:xfrm>
          <a:prstGeom prst="rect">
            <a:avLst/>
          </a:prstGeom>
        </p:spPr>
        <p:txBody>
          <a:bodyPr lIns="0" tIns="0" rIns="0" bIns="0" wrap="none">
            <a:noAutofit/>
          </a:bodyPr>
          <a:p>
            <a:pPr algn="ctr" indent="0">
              <a:spcAft>
                <a:spcPts val="2310"/>
              </a:spcAft>
            </a:pPr>
            <a:r>
              <a:rPr lang="en-US" b="1" sz="2700">
                <a:latin typeface="Arial"/>
              </a:rPr>
              <a:t>Setting objectives</a:t>
            </a:r>
          </a:p>
        </p:txBody>
      </p:sp>
      <p:sp>
        <p:nvSpPr>
          <p:cNvPr id="3" name=""/>
          <p:cNvSpPr/>
          <p:nvPr/>
        </p:nvSpPr>
        <p:spPr>
          <a:xfrm>
            <a:off x="701040" y="3913632"/>
            <a:ext cx="5925312" cy="673608"/>
          </a:xfrm>
          <a:prstGeom prst="rect">
            <a:avLst/>
          </a:prstGeom>
        </p:spPr>
        <p:txBody>
          <a:bodyPr lIns="0" tIns="0" rIns="0" bIns="0">
            <a:noAutofit/>
          </a:bodyPr>
          <a:p>
            <a:pPr algn="just" indent="0">
              <a:lnSpc>
                <a:spcPts val="1944"/>
              </a:lnSpc>
              <a:spcBef>
                <a:spcPts val="2310"/>
              </a:spcBef>
            </a:pPr>
            <a:r>
              <a:rPr lang="en-US" sz="1100">
                <a:latin typeface="Microsoft Sans Serif"/>
              </a:rPr>
              <a:t>The classic measure of a good objective is that it should be SMART - specific, measurable, achievable, relevant and time-based. If an objective ticks all these boxes, an employee can feel confident about working towards it and knowing when they’ve met it.</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527048" y="783336"/>
            <a:ext cx="4514088" cy="362712"/>
          </a:xfrm>
          <a:prstGeom prst="rect">
            <a:avLst/>
          </a:prstGeom>
        </p:spPr>
        <p:txBody>
          <a:bodyPr lIns="0" tIns="0" rIns="0" bIns="0" wrap="none">
            <a:noAutofit/>
          </a:bodyPr>
          <a:p>
            <a:pPr algn="ctr" indent="0">
              <a:spcAft>
                <a:spcPts val="3780"/>
              </a:spcAft>
            </a:pPr>
            <a:r>
              <a:rPr lang="en-US" b="1" sz="2700">
                <a:latin typeface="Arial"/>
              </a:rPr>
              <a:t>Delegating responsibilities</a:t>
            </a:r>
          </a:p>
        </p:txBody>
      </p:sp>
      <p:sp>
        <p:nvSpPr>
          <p:cNvPr id="3" name=""/>
          <p:cNvSpPr/>
          <p:nvPr/>
        </p:nvSpPr>
        <p:spPr>
          <a:xfrm>
            <a:off x="704088" y="1752600"/>
            <a:ext cx="6086856" cy="667512"/>
          </a:xfrm>
          <a:prstGeom prst="rect">
            <a:avLst/>
          </a:prstGeom>
        </p:spPr>
        <p:txBody>
          <a:bodyPr lIns="0" tIns="0" rIns="0" bIns="0">
            <a:noAutofit/>
          </a:bodyPr>
          <a:p>
            <a:pPr indent="0">
              <a:lnSpc>
                <a:spcPts val="1944"/>
              </a:lnSpc>
              <a:spcBef>
                <a:spcPts val="3780"/>
              </a:spcBef>
              <a:spcAft>
                <a:spcPts val="32550"/>
              </a:spcAft>
            </a:pPr>
            <a:r>
              <a:rPr lang="en-US" sz="1100">
                <a:latin typeface="Microsoft Sans Serif"/>
              </a:rPr>
              <a:t>Trust is a crucial ingredient in building a successful team. Managers who share out team responsibilities according to individual team members' strengths and skills will free up their own time for more strategic tasks, empower their reports, and give them opportunities to grow.</a:t>
            </a:r>
          </a:p>
        </p:txBody>
      </p:sp>
      <p:sp>
        <p:nvSpPr>
          <p:cNvPr id="4" name=""/>
          <p:cNvSpPr/>
          <p:nvPr/>
        </p:nvSpPr>
        <p:spPr>
          <a:xfrm>
            <a:off x="1011936" y="8345424"/>
            <a:ext cx="5529072" cy="670560"/>
          </a:xfrm>
          <a:prstGeom prst="rect">
            <a:avLst/>
          </a:prstGeom>
        </p:spPr>
        <p:txBody>
          <a:bodyPr lIns="0" tIns="0" rIns="0" bIns="0">
            <a:noAutofit/>
          </a:bodyPr>
          <a:p>
            <a:pPr algn="ctr" indent="0">
              <a:lnSpc>
                <a:spcPts val="2928"/>
              </a:lnSpc>
              <a:spcBef>
                <a:spcPts val="32550"/>
              </a:spcBef>
            </a:pPr>
            <a:r>
              <a:rPr lang="en-US" b="1" sz="2200">
                <a:latin typeface="Arial"/>
              </a:rPr>
              <a:t>Communicating, using the right tools and channels in the right ways</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704088" y="810768"/>
            <a:ext cx="6013704" cy="670560"/>
          </a:xfrm>
          <a:prstGeom prst="rect">
            <a:avLst/>
          </a:prstGeom>
        </p:spPr>
        <p:txBody>
          <a:bodyPr lIns="0" tIns="0" rIns="0" bIns="0">
            <a:noAutofit/>
          </a:bodyPr>
          <a:p>
            <a:pPr indent="0">
              <a:lnSpc>
                <a:spcPts val="1944"/>
              </a:lnSpc>
              <a:spcAft>
                <a:spcPts val="36960"/>
              </a:spcAft>
            </a:pPr>
            <a:r>
              <a:rPr lang="en-US" sz="1100">
                <a:latin typeface="Microsoft Sans Serif"/>
              </a:rPr>
              <a:t>Teams need to be closely connected and able to collaborate to get their work done efficiently. Lines of communication between team members, managers, and their reports are crucial -particularly post-lockdown when many of us are working remotely.</a:t>
            </a:r>
          </a:p>
        </p:txBody>
      </p:sp>
      <p:sp>
        <p:nvSpPr>
          <p:cNvPr id="3" name=""/>
          <p:cNvSpPr/>
          <p:nvPr/>
        </p:nvSpPr>
        <p:spPr>
          <a:xfrm>
            <a:off x="1545336" y="8186928"/>
            <a:ext cx="4471416" cy="298704"/>
          </a:xfrm>
          <a:prstGeom prst="rect">
            <a:avLst/>
          </a:prstGeom>
        </p:spPr>
        <p:txBody>
          <a:bodyPr lIns="0" tIns="0" rIns="0" bIns="0" wrap="none">
            <a:noAutofit/>
          </a:bodyPr>
          <a:p>
            <a:pPr algn="ctr" indent="0">
              <a:spcBef>
                <a:spcPts val="36960"/>
              </a:spcBef>
              <a:spcAft>
                <a:spcPts val="3150"/>
              </a:spcAft>
            </a:pPr>
            <a:r>
              <a:rPr lang="en-US" b="1" sz="2200">
                <a:latin typeface="Arial"/>
              </a:rPr>
              <a:t>Reporting feedback to employees</a:t>
            </a:r>
          </a:p>
        </p:txBody>
      </p:sp>
      <p:sp>
        <p:nvSpPr>
          <p:cNvPr id="4" name=""/>
          <p:cNvSpPr/>
          <p:nvPr/>
        </p:nvSpPr>
        <p:spPr>
          <a:xfrm>
            <a:off x="701040" y="8979408"/>
            <a:ext cx="5995416" cy="667512"/>
          </a:xfrm>
          <a:prstGeom prst="rect">
            <a:avLst/>
          </a:prstGeom>
        </p:spPr>
        <p:txBody>
          <a:bodyPr lIns="0" tIns="0" rIns="0" bIns="0">
            <a:noAutofit/>
          </a:bodyPr>
          <a:p>
            <a:pPr algn="just" indent="0">
              <a:lnSpc>
                <a:spcPts val="1944"/>
              </a:lnSpc>
              <a:spcBef>
                <a:spcPts val="3150"/>
              </a:spcBef>
            </a:pPr>
            <a:r>
              <a:rPr lang="en-US" sz="1100">
                <a:latin typeface="Microsoft Sans Serif"/>
              </a:rPr>
              <a:t>A good manager is like a mirror for an employee, reflecting their progress and showing them where they need to go next. Managers should regularly offer specific, actionable feedback to team members to help them continue to improve.</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185672" y="5739384"/>
            <a:ext cx="5184648" cy="332232"/>
          </a:xfrm>
          <a:prstGeom prst="rect">
            <a:avLst/>
          </a:prstGeom>
        </p:spPr>
        <p:txBody>
          <a:bodyPr lIns="0" tIns="0" rIns="0" bIns="0" wrap="none">
            <a:noAutofit/>
          </a:bodyPr>
          <a:p>
            <a:pPr algn="r" indent="0">
              <a:spcAft>
                <a:spcPts val="2730"/>
              </a:spcAft>
            </a:pPr>
            <a:r>
              <a:rPr lang="en-US" b="1" sz="2400">
                <a:solidFill>
                  <a:srgbClr val="272C37"/>
                </a:solidFill>
                <a:latin typeface="Arial"/>
              </a:rPr>
              <a:t>Give Ownership to Team Members</a:t>
            </a:r>
          </a:p>
        </p:txBody>
      </p:sp>
      <p:sp>
        <p:nvSpPr>
          <p:cNvPr id="3" name=""/>
          <p:cNvSpPr/>
          <p:nvPr/>
        </p:nvSpPr>
        <p:spPr>
          <a:xfrm>
            <a:off x="704088" y="6480048"/>
            <a:ext cx="6035040" cy="899160"/>
          </a:xfrm>
          <a:prstGeom prst="rect">
            <a:avLst/>
          </a:prstGeom>
        </p:spPr>
        <p:txBody>
          <a:bodyPr lIns="0" tIns="0" rIns="0" bIns="0">
            <a:noAutofit/>
          </a:bodyPr>
          <a:p>
            <a:pPr indent="0">
              <a:lnSpc>
                <a:spcPts val="1968"/>
              </a:lnSpc>
              <a:spcBef>
                <a:spcPts val="2730"/>
              </a:spcBef>
            </a:pPr>
            <a:r>
              <a:rPr lang="en-US" sz="1100">
                <a:latin typeface="Microsoft Sans Serif"/>
              </a:rPr>
              <a:t>Let your team members make their own decisions and make them accountable for their work. This instills a sense of responsibility in employees regarding work, making them aware that their decisions can affect the performance of the entire team. Your trust can help build your team members’ self-esteem.</a:t>
            </a:r>
          </a:p>
        </p:txBody>
      </p:sp>
    </p:spTree>
  </p:cSld>
  <p:clrMapOvr>
    <a:overrideClrMapping bg1="lt1" tx1="dk1" bg2="lt2" tx2="dk2" accent1="accent1" accent2="accent2" accent3="accent3" accent4="accent4" accent5="accent5" accent6="accent6" hlink="hlink" folHlink="folHlink"/>
  </p:clrMapOvr>
</p:sld>
</file>

<file path=ppt/theme/theme.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