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1" r:id="rId6"/>
    <p:sldId id="262" r:id="rId7"/>
    <p:sldId id="263" r:id="rId8"/>
    <p:sldId id="264" r:id="rId9"/>
    <p:sldId id="265" r:id="rId10"/>
    <p:sldId id="26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007033"/>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2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E1C8A-AF53-402E-A3C4-B10A7B1D2A26}"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EEC30-A9CE-4482-8EC0-061C79C75CC6}" type="slidenum">
              <a:rPr lang="en-US" smtClean="0"/>
              <a:t>‹#›</a:t>
            </a:fld>
            <a:endParaRPr lang="en-US"/>
          </a:p>
        </p:txBody>
      </p:sp>
    </p:spTree>
    <p:extLst>
      <p:ext uri="{BB962C8B-B14F-4D97-AF65-F5344CB8AC3E}">
        <p14:creationId xmlns:p14="http://schemas.microsoft.com/office/powerpoint/2010/main" val="160542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374345"/>
          </a:xfrm>
          <a:noFill/>
          <a:effectLst>
            <a:outerShdw blurRad="50800" dist="38100" dir="2700000" algn="tl" rotWithShape="0">
              <a:prstClr val="black">
                <a:alpha val="40000"/>
              </a:prstClr>
            </a:outerShdw>
          </a:effectLst>
        </p:spPr>
        <p:txBody>
          <a:bodyPr>
            <a:normAutofit/>
          </a:bodyPr>
          <a:lstStyle>
            <a:lvl1pPr algn="r">
              <a:defRPr sz="3600">
                <a:solidFill>
                  <a:schemeClr val="accent1">
                    <a:lumMod val="20000"/>
                    <a:lumOff val="8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4098800"/>
            <a:ext cx="8246070" cy="610820"/>
          </a:xfrm>
        </p:spPr>
        <p:txBody>
          <a:bodyPr>
            <a:normAutofit/>
          </a:bodyPr>
          <a:lstStyle>
            <a:lvl1pPr marL="0" indent="0" algn="r">
              <a:buNone/>
              <a:defRPr sz="2800" b="0" i="0">
                <a:solidFill>
                  <a:schemeClr val="accent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7AAB9BC1-F2E8-46CA-B16D-40F61B0A96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1"/>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r">
              <a:defRPr sz="2800">
                <a:solidFill>
                  <a:schemeClr val="accent2">
                    <a:lumMod val="40000"/>
                    <a:lumOff val="60000"/>
                  </a:schemeClr>
                </a:solidFill>
              </a:defRPr>
            </a:lvl1pPr>
            <a:lvl2pPr algn="r">
              <a:defRPr>
                <a:solidFill>
                  <a:schemeClr val="accent2">
                    <a:lumMod val="40000"/>
                    <a:lumOff val="60000"/>
                  </a:schemeClr>
                </a:solidFill>
              </a:defRPr>
            </a:lvl2pPr>
            <a:lvl3pPr algn="r">
              <a:defRPr>
                <a:solidFill>
                  <a:schemeClr val="accent2">
                    <a:lumMod val="40000"/>
                    <a:lumOff val="60000"/>
                  </a:schemeClr>
                </a:solidFill>
              </a:defRPr>
            </a:lvl3pPr>
            <a:lvl4pPr algn="r">
              <a:defRPr>
                <a:solidFill>
                  <a:schemeClr val="accent2">
                    <a:lumMod val="40000"/>
                    <a:lumOff val="60000"/>
                  </a:schemeClr>
                </a:solidFill>
              </a:defRPr>
            </a:lvl4pPr>
            <a:lvl5pPr algn="r">
              <a:defRPr>
                <a:solidFill>
                  <a:schemeClr val="accent2">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0" y="433880"/>
            <a:ext cx="6871725" cy="572644"/>
          </a:xfrm>
        </p:spPr>
        <p:txBody>
          <a:bodyPr>
            <a:normAutofit/>
          </a:bodyPr>
          <a:lstStyle>
            <a:lvl1pPr algn="r">
              <a:defRPr sz="360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0" y="1044700"/>
            <a:ext cx="6871725" cy="3511061"/>
          </a:xfrm>
        </p:spPr>
        <p:txBody>
          <a:bodyPr/>
          <a:lstStyle>
            <a:lvl1pPr algn="r">
              <a:defRPr sz="2800">
                <a:solidFill>
                  <a:schemeClr val="accent6">
                    <a:lumMod val="40000"/>
                    <a:lumOff val="60000"/>
                  </a:schemeClr>
                </a:solidFill>
              </a:defRPr>
            </a:lvl1pPr>
            <a:lvl2pPr algn="r">
              <a:defRPr>
                <a:solidFill>
                  <a:schemeClr val="accent6">
                    <a:lumMod val="40000"/>
                    <a:lumOff val="60000"/>
                  </a:schemeClr>
                </a:solidFill>
              </a:defRPr>
            </a:lvl2pPr>
            <a:lvl3pPr algn="r">
              <a:defRPr>
                <a:solidFill>
                  <a:schemeClr val="accent6">
                    <a:lumMod val="40000"/>
                    <a:lumOff val="60000"/>
                  </a:schemeClr>
                </a:solidFill>
              </a:defRPr>
            </a:lvl3pPr>
            <a:lvl4pPr algn="r">
              <a:defRPr>
                <a:solidFill>
                  <a:schemeClr val="accent6">
                    <a:lumMod val="40000"/>
                    <a:lumOff val="60000"/>
                  </a:schemeClr>
                </a:solidFill>
              </a:defRPr>
            </a:lvl4pPr>
            <a:lvl5pPr algn="r">
              <a:defRPr>
                <a:solidFill>
                  <a:schemeClr val="accent6">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1"/>
            <a:ext cx="8246070" cy="610820"/>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6">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137871"/>
          </a:xfrm>
        </p:spPr>
        <p:txBody>
          <a:bodyPr/>
          <a:lstStyle>
            <a:lvl1pPr algn="ctr">
              <a:defRPr sz="2400">
                <a:solidFill>
                  <a:schemeClr val="accent6">
                    <a:lumMod val="40000"/>
                    <a:lumOff val="60000"/>
                  </a:schemeClr>
                </a:solidFill>
              </a:defRPr>
            </a:lvl1pPr>
            <a:lvl2pPr algn="ctr">
              <a:defRPr sz="2000">
                <a:solidFill>
                  <a:schemeClr val="accent6">
                    <a:lumMod val="40000"/>
                    <a:lumOff val="60000"/>
                  </a:schemeClr>
                </a:solidFill>
              </a:defRPr>
            </a:lvl2pPr>
            <a:lvl3pPr algn="ctr">
              <a:defRPr sz="1800">
                <a:solidFill>
                  <a:schemeClr val="accent6">
                    <a:lumMod val="40000"/>
                    <a:lumOff val="60000"/>
                  </a:schemeClr>
                </a:solidFill>
              </a:defRPr>
            </a:lvl3pPr>
            <a:lvl4pPr algn="ctr">
              <a:defRPr sz="1600">
                <a:solidFill>
                  <a:schemeClr val="accent6">
                    <a:lumMod val="40000"/>
                    <a:lumOff val="60000"/>
                  </a:schemeClr>
                </a:solidFill>
              </a:defRPr>
            </a:lvl4pPr>
            <a:lvl5pPr algn="ctr">
              <a:defRPr sz="1600">
                <a:solidFill>
                  <a:schemeClr val="accent6">
                    <a:lumMod val="40000"/>
                    <a:lumOff val="6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6">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137871"/>
          </a:xfrm>
        </p:spPr>
        <p:txBody>
          <a:bodyPr/>
          <a:lstStyle>
            <a:lvl1pPr algn="ctr">
              <a:defRPr sz="2400">
                <a:solidFill>
                  <a:schemeClr val="accent6">
                    <a:lumMod val="40000"/>
                    <a:lumOff val="60000"/>
                  </a:schemeClr>
                </a:solidFill>
              </a:defRPr>
            </a:lvl1pPr>
            <a:lvl2pPr algn="ctr">
              <a:defRPr sz="2000">
                <a:solidFill>
                  <a:schemeClr val="accent6">
                    <a:lumMod val="40000"/>
                    <a:lumOff val="60000"/>
                  </a:schemeClr>
                </a:solidFill>
              </a:defRPr>
            </a:lvl2pPr>
            <a:lvl3pPr algn="ctr">
              <a:defRPr sz="1800">
                <a:solidFill>
                  <a:schemeClr val="accent6">
                    <a:lumMod val="40000"/>
                    <a:lumOff val="60000"/>
                  </a:schemeClr>
                </a:solidFill>
              </a:defRPr>
            </a:lvl3pPr>
            <a:lvl4pPr algn="ctr">
              <a:defRPr sz="1600">
                <a:solidFill>
                  <a:schemeClr val="accent6">
                    <a:lumMod val="40000"/>
                    <a:lumOff val="60000"/>
                  </a:schemeClr>
                </a:solidFill>
              </a:defRPr>
            </a:lvl4pPr>
            <a:lvl5pPr algn="ctr">
              <a:defRPr sz="1600">
                <a:solidFill>
                  <a:schemeClr val="accent6">
                    <a:lumMod val="40000"/>
                    <a:lumOff val="6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F3CC51D-29A2-464C-9306-A314E1010370}"/>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4" y="2571750"/>
            <a:ext cx="8246071" cy="1374345"/>
          </a:xfrm>
        </p:spPr>
        <p:txBody>
          <a:bodyPr>
            <a:normAutofit/>
          </a:bodyPr>
          <a:lstStyle/>
          <a:p>
            <a:r>
              <a:rPr lang="en-US" dirty="0" smtClean="0"/>
              <a:t>MANAGEMENT </a:t>
            </a:r>
            <a:br>
              <a:rPr lang="en-US" dirty="0" smtClean="0"/>
            </a:br>
            <a:r>
              <a:rPr lang="en-US" dirty="0" smtClean="0"/>
              <a:t>INFORMATION SYSTEM</a:t>
            </a:r>
            <a:endParaRPr lang="en-US" dirty="0"/>
          </a:p>
        </p:txBody>
      </p:sp>
      <p:sp>
        <p:nvSpPr>
          <p:cNvPr id="3" name="Subtitle 2"/>
          <p:cNvSpPr>
            <a:spLocks noGrp="1"/>
          </p:cNvSpPr>
          <p:nvPr>
            <p:ph type="subTitle" idx="1"/>
          </p:nvPr>
        </p:nvSpPr>
        <p:spPr>
          <a:xfrm>
            <a:off x="448965" y="3793390"/>
            <a:ext cx="8246070" cy="616623"/>
          </a:xfrm>
        </p:spPr>
        <p:txBody>
          <a:bodyPr>
            <a:normAutofit/>
          </a:bodyPr>
          <a:lstStyle/>
          <a:p>
            <a:r>
              <a:rPr lang="en-US" dirty="0" smtClean="0"/>
              <a:t>(MIS)</a:t>
            </a:r>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5" y="4251505"/>
            <a:ext cx="8246070" cy="610820"/>
          </a:xfrm>
        </p:spPr>
        <p:txBody>
          <a:bodyPr>
            <a:noAutofit/>
          </a:bodyPr>
          <a:lstStyle/>
          <a:p>
            <a:r>
              <a:rPr lang="en-US" sz="5400" dirty="0" smtClean="0"/>
              <a:t>Thank You</a:t>
            </a:r>
            <a:endParaRPr lang="en-US" sz="5400" dirty="0"/>
          </a:p>
        </p:txBody>
      </p:sp>
    </p:spTree>
    <p:extLst>
      <p:ext uri="{BB962C8B-B14F-4D97-AF65-F5344CB8AC3E}">
        <p14:creationId xmlns:p14="http://schemas.microsoft.com/office/powerpoint/2010/main" val="135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763525"/>
          </a:xfrm>
        </p:spPr>
        <p:txBody>
          <a:bodyPr>
            <a:normAutofit/>
          </a:bodyPr>
          <a:lstStyle/>
          <a:p>
            <a:pPr algn="ctr"/>
            <a:r>
              <a:rPr lang="en-US" dirty="0" smtClean="0"/>
              <a:t>Content</a:t>
            </a:r>
            <a:endParaRPr lang="en-US" dirty="0"/>
          </a:p>
        </p:txBody>
      </p:sp>
      <p:sp>
        <p:nvSpPr>
          <p:cNvPr id="3" name="Content Placeholder 2"/>
          <p:cNvSpPr>
            <a:spLocks noGrp="1"/>
          </p:cNvSpPr>
          <p:nvPr>
            <p:ph idx="1"/>
          </p:nvPr>
        </p:nvSpPr>
        <p:spPr>
          <a:xfrm>
            <a:off x="-17735" y="1808225"/>
            <a:ext cx="7796539" cy="3054099"/>
          </a:xfrm>
        </p:spPr>
        <p:txBody>
          <a:bodyPr>
            <a:normAutofit lnSpcReduction="10000"/>
          </a:bodyPr>
          <a:lstStyle/>
          <a:p>
            <a:pPr algn="just"/>
            <a:r>
              <a:rPr lang="en-US" sz="2400" dirty="0" smtClean="0"/>
              <a:t>What is Management Information System</a:t>
            </a:r>
            <a:endParaRPr lang="en-US" sz="2400" dirty="0"/>
          </a:p>
          <a:p>
            <a:pPr algn="just"/>
            <a:r>
              <a:rPr lang="en-US" sz="2400" dirty="0" smtClean="0"/>
              <a:t>Meaning of MIS</a:t>
            </a:r>
            <a:endParaRPr lang="en-US" sz="2400" dirty="0"/>
          </a:p>
          <a:p>
            <a:pPr algn="just"/>
            <a:r>
              <a:rPr lang="en-US" sz="2400" dirty="0" smtClean="0"/>
              <a:t>Functions of MIS</a:t>
            </a:r>
            <a:endParaRPr lang="en-US" sz="2400" dirty="0"/>
          </a:p>
          <a:p>
            <a:pPr algn="just"/>
            <a:r>
              <a:rPr lang="en-US" sz="2400" dirty="0" smtClean="0"/>
              <a:t>Characteristics of MIS</a:t>
            </a:r>
          </a:p>
          <a:p>
            <a:pPr algn="l"/>
            <a:r>
              <a:rPr lang="en-US" sz="2400" dirty="0" smtClean="0"/>
              <a:t>Role of MIS</a:t>
            </a:r>
            <a:endParaRPr lang="en-US" sz="2400" dirty="0" smtClean="0"/>
          </a:p>
          <a:p>
            <a:pPr algn="just"/>
            <a:r>
              <a:rPr lang="en-US" sz="2400" dirty="0" smtClean="0"/>
              <a:t>Main </a:t>
            </a:r>
            <a:r>
              <a:rPr lang="en-US" sz="2400" dirty="0"/>
              <a:t>objectives of a management </a:t>
            </a:r>
            <a:r>
              <a:rPr lang="en-US" sz="2400" dirty="0" smtClean="0"/>
              <a:t>information system </a:t>
            </a:r>
          </a:p>
          <a:p>
            <a:pPr algn="just"/>
            <a:r>
              <a:rPr lang="en-US" sz="2400" dirty="0" smtClean="0"/>
              <a:t>Benefits of MIS</a:t>
            </a:r>
            <a:endParaRPr lang="en-US" sz="2400" dirty="0"/>
          </a:p>
          <a:p>
            <a:pPr algn="just"/>
            <a:endParaRPr lang="en-US" sz="2400"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1425" y="586585"/>
            <a:ext cx="6260907" cy="763525"/>
          </a:xfrm>
        </p:spPr>
        <p:txBody>
          <a:bodyPr>
            <a:normAutofit/>
          </a:bodyPr>
          <a:lstStyle/>
          <a:p>
            <a:pPr algn="ctr"/>
            <a:r>
              <a:rPr lang="en-US" dirty="0" smtClean="0"/>
              <a:t>What is MIS</a:t>
            </a:r>
            <a:endParaRPr lang="en-US" dirty="0"/>
          </a:p>
        </p:txBody>
      </p:sp>
      <p:sp>
        <p:nvSpPr>
          <p:cNvPr id="5" name="Content Placeholder 4"/>
          <p:cNvSpPr>
            <a:spLocks noGrp="1"/>
          </p:cNvSpPr>
          <p:nvPr>
            <p:ph idx="1"/>
          </p:nvPr>
        </p:nvSpPr>
        <p:spPr>
          <a:xfrm>
            <a:off x="2281427" y="1502815"/>
            <a:ext cx="6260906" cy="3359510"/>
          </a:xfrm>
        </p:spPr>
        <p:txBody>
          <a:bodyPr>
            <a:normAutofit fontScale="92500"/>
          </a:bodyPr>
          <a:lstStyle/>
          <a:p>
            <a:pPr marL="0" indent="0" algn="l">
              <a:buNone/>
            </a:pPr>
            <a:r>
              <a:rPr lang="en-US" dirty="0" smtClean="0"/>
              <a:t>Management Information System is  a computer based information system which is basically concerned with processing data into information which is then communicated to the various departments in an organization to support the operations ,the management and the decision making functions in the organization</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dirty="0" smtClean="0"/>
              <a:t>Meaning of MIS</a:t>
            </a:r>
            <a:endParaRPr lang="en-US" dirty="0"/>
          </a:p>
        </p:txBody>
      </p:sp>
      <p:sp>
        <p:nvSpPr>
          <p:cNvPr id="5" name="Text Placeholder 4"/>
          <p:cNvSpPr>
            <a:spLocks noGrp="1"/>
          </p:cNvSpPr>
          <p:nvPr>
            <p:ph type="body" idx="1"/>
          </p:nvPr>
        </p:nvSpPr>
        <p:spPr>
          <a:xfrm>
            <a:off x="536879" y="1808224"/>
            <a:ext cx="7700041" cy="2595986"/>
          </a:xfrm>
        </p:spPr>
        <p:txBody>
          <a:bodyPr>
            <a:noAutofit/>
          </a:bodyPr>
          <a:lstStyle/>
          <a:p>
            <a:r>
              <a:rPr lang="en-US" sz="2800" dirty="0" smtClean="0"/>
              <a:t>Management information System or MIS broadly refers to a computer based system that provides managers with the tools to </a:t>
            </a:r>
            <a:r>
              <a:rPr lang="en-US" sz="2800" dirty="0" err="1" smtClean="0"/>
              <a:t>organize,evaluate</a:t>
            </a:r>
            <a:r>
              <a:rPr lang="en-US" sz="2800" dirty="0" smtClean="0"/>
              <a:t> and efficiently manage departments within an organization</a:t>
            </a:r>
            <a:endParaRPr lang="en-US" sz="2800"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dirty="0" smtClean="0"/>
              <a:t>Level of MIS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900" y="1782411"/>
            <a:ext cx="6260905" cy="3290973"/>
          </a:xfrm>
          <a:prstGeom prst="rect">
            <a:avLst/>
          </a:prstGeom>
        </p:spPr>
      </p:pic>
    </p:spTree>
    <p:extLst>
      <p:ext uri="{BB962C8B-B14F-4D97-AF65-F5344CB8AC3E}">
        <p14:creationId xmlns:p14="http://schemas.microsoft.com/office/powerpoint/2010/main" val="82823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dirty="0" smtClean="0"/>
              <a:t>Role of MIS</a:t>
            </a:r>
            <a:endParaRPr lang="en-US" dirty="0"/>
          </a:p>
        </p:txBody>
      </p:sp>
      <p:sp>
        <p:nvSpPr>
          <p:cNvPr id="5" name="Text Placeholder 4"/>
          <p:cNvSpPr>
            <a:spLocks noGrp="1"/>
          </p:cNvSpPr>
          <p:nvPr>
            <p:ph type="body" idx="1"/>
          </p:nvPr>
        </p:nvSpPr>
        <p:spPr>
          <a:xfrm>
            <a:off x="536879" y="1808223"/>
            <a:ext cx="7700041" cy="3054101"/>
          </a:xfrm>
        </p:spPr>
        <p:txBody>
          <a:bodyPr>
            <a:noAutofit/>
          </a:bodyPr>
          <a:lstStyle/>
          <a:p>
            <a:r>
              <a:rPr lang="en-GB" sz="2200" b="0" dirty="0"/>
              <a:t>The role of MIS in an organization can be compared to the role of heart in the </a:t>
            </a:r>
            <a:r>
              <a:rPr lang="en-GB" sz="2200" b="0" dirty="0" smtClean="0"/>
              <a:t>body. The </a:t>
            </a:r>
            <a:r>
              <a:rPr lang="en-GB" sz="2200" b="0" dirty="0"/>
              <a:t>information is the blood and MIS is the heart. In the body the heart plays the role of supplying pure blood to all the elements of the body including the </a:t>
            </a:r>
            <a:r>
              <a:rPr lang="en-GB" sz="2200" b="0" dirty="0" smtClean="0"/>
              <a:t>brain. The </a:t>
            </a:r>
            <a:r>
              <a:rPr lang="en-GB" sz="2200" b="0" dirty="0"/>
              <a:t>MIS plays exactly the same role in the </a:t>
            </a:r>
            <a:r>
              <a:rPr lang="en-GB" sz="2200" b="0" dirty="0" smtClean="0"/>
              <a:t>organization. The </a:t>
            </a:r>
            <a:r>
              <a:rPr lang="en-GB" sz="2200" b="0" dirty="0"/>
              <a:t>system ensures that an appropriate data is collected from the various sources, processed, and sent further to all the needy destinations.</a:t>
            </a:r>
            <a:r>
              <a:rPr lang="en-GB" sz="2200" dirty="0"/>
              <a:t/>
            </a:r>
            <a:br>
              <a:rPr lang="en-GB" sz="2200" dirty="0"/>
            </a:br>
            <a:endParaRPr lang="en-US" sz="2200" dirty="0"/>
          </a:p>
        </p:txBody>
      </p:sp>
    </p:spTree>
    <p:extLst>
      <p:ext uri="{BB962C8B-B14F-4D97-AF65-F5344CB8AC3E}">
        <p14:creationId xmlns:p14="http://schemas.microsoft.com/office/powerpoint/2010/main" val="294886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dirty="0" smtClean="0"/>
              <a:t>Characteristics of MIS</a:t>
            </a:r>
            <a:endParaRPr lang="en-US" dirty="0"/>
          </a:p>
        </p:txBody>
      </p:sp>
      <p:sp>
        <p:nvSpPr>
          <p:cNvPr id="5" name="Text Placeholder 4"/>
          <p:cNvSpPr>
            <a:spLocks noGrp="1"/>
          </p:cNvSpPr>
          <p:nvPr>
            <p:ph type="body" idx="1"/>
          </p:nvPr>
        </p:nvSpPr>
        <p:spPr>
          <a:xfrm>
            <a:off x="536879" y="1808224"/>
            <a:ext cx="7700041" cy="2901396"/>
          </a:xfrm>
        </p:spPr>
        <p:txBody>
          <a:bodyPr>
            <a:noAutofit/>
          </a:bodyPr>
          <a:lstStyle/>
          <a:p>
            <a:r>
              <a:rPr lang="en-GB" sz="2000" dirty="0">
                <a:solidFill>
                  <a:schemeClr val="accent1"/>
                </a:solidFill>
              </a:rPr>
              <a:t>Management-oriented</a:t>
            </a:r>
            <a:r>
              <a:rPr lang="en-GB" sz="2000" b="0" dirty="0">
                <a:solidFill>
                  <a:schemeClr val="accent1"/>
                </a:solidFill>
              </a:rPr>
              <a:t>:</a:t>
            </a:r>
            <a:r>
              <a:rPr lang="en-GB" sz="2000" b="0" dirty="0"/>
              <a:t> The basic objective of MIS is to provide information support to the management in the organization for decision </a:t>
            </a:r>
            <a:r>
              <a:rPr lang="en-GB" sz="2000" b="0" dirty="0" smtClean="0"/>
              <a:t>making. </a:t>
            </a:r>
          </a:p>
          <a:p>
            <a:r>
              <a:rPr lang="en-GB" sz="2000" dirty="0" smtClean="0">
                <a:solidFill>
                  <a:schemeClr val="accent1"/>
                </a:solidFill>
              </a:rPr>
              <a:t>Management </a:t>
            </a:r>
            <a:r>
              <a:rPr lang="en-GB" sz="2000" dirty="0">
                <a:solidFill>
                  <a:schemeClr val="accent1"/>
                </a:solidFill>
              </a:rPr>
              <a:t>directed</a:t>
            </a:r>
            <a:r>
              <a:rPr lang="en-GB" sz="2000" b="0" dirty="0"/>
              <a:t>: When MIS is management-oriented, it should be directed by the management because it is the management who tells their needs and requirements more effectively than anybody </a:t>
            </a:r>
            <a:r>
              <a:rPr lang="en-GB" sz="2000" b="0" dirty="0" smtClean="0"/>
              <a:t>else. </a:t>
            </a:r>
          </a:p>
          <a:p>
            <a:r>
              <a:rPr lang="en-GB" sz="2000" dirty="0" smtClean="0">
                <a:solidFill>
                  <a:schemeClr val="accent1"/>
                </a:solidFill>
              </a:rPr>
              <a:t>Integrated:</a:t>
            </a:r>
            <a:r>
              <a:rPr lang="en-GB" sz="2000" b="0" dirty="0" smtClean="0">
                <a:solidFill>
                  <a:schemeClr val="accent1"/>
                </a:solidFill>
              </a:rPr>
              <a:t> </a:t>
            </a:r>
            <a:r>
              <a:rPr lang="en-GB" sz="2000" b="0" dirty="0"/>
              <a:t>It means a comprehensive or complete view of all the subsystems in the organization of a company</a:t>
            </a:r>
            <a:r>
              <a:rPr lang="en-GB" b="0" dirty="0"/>
              <a:t>.</a:t>
            </a:r>
            <a:endParaRPr lang="en-US" sz="2800" dirty="0"/>
          </a:p>
        </p:txBody>
      </p:sp>
    </p:spTree>
    <p:extLst>
      <p:ext uri="{BB962C8B-B14F-4D97-AF65-F5344CB8AC3E}">
        <p14:creationId xmlns:p14="http://schemas.microsoft.com/office/powerpoint/2010/main" val="16965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dirty="0" smtClean="0"/>
              <a:t>Function of MIS</a:t>
            </a:r>
            <a:endParaRPr lang="en-US" dirty="0"/>
          </a:p>
        </p:txBody>
      </p:sp>
      <p:sp>
        <p:nvSpPr>
          <p:cNvPr id="5" name="Text Placeholder 4"/>
          <p:cNvSpPr>
            <a:spLocks noGrp="1"/>
          </p:cNvSpPr>
          <p:nvPr>
            <p:ph type="body" idx="1"/>
          </p:nvPr>
        </p:nvSpPr>
        <p:spPr>
          <a:xfrm>
            <a:off x="754375" y="2266340"/>
            <a:ext cx="7700041" cy="2137870"/>
          </a:xfrm>
        </p:spPr>
        <p:txBody>
          <a:bodyPr>
            <a:noAutofit/>
          </a:bodyPr>
          <a:lstStyle/>
          <a:p>
            <a:r>
              <a:rPr lang="en-GB" sz="2000" dirty="0" smtClean="0">
                <a:solidFill>
                  <a:schemeClr val="accent1"/>
                </a:solidFill>
              </a:rPr>
              <a:t>1.To improve decision – making </a:t>
            </a:r>
            <a:r>
              <a:rPr lang="en-GB" sz="2200" dirty="0" smtClean="0">
                <a:solidFill>
                  <a:schemeClr val="accent1"/>
                </a:solidFill>
              </a:rPr>
              <a:t>:</a:t>
            </a:r>
            <a:r>
              <a:rPr lang="en-GB" sz="2200" dirty="0" smtClean="0"/>
              <a:t> </a:t>
            </a:r>
            <a:r>
              <a:rPr lang="en-GB" sz="1400" dirty="0" smtClean="0"/>
              <a:t>MIS helps management by providing background information on a variety of issues and helps to improve the decision making quality of management</a:t>
            </a:r>
          </a:p>
          <a:p>
            <a:r>
              <a:rPr lang="en-GB" sz="2000" dirty="0" smtClean="0">
                <a:solidFill>
                  <a:schemeClr val="accent1"/>
                </a:solidFill>
              </a:rPr>
              <a:t>2. To improve efficiency: </a:t>
            </a:r>
            <a:r>
              <a:rPr lang="en-GB" sz="1400" dirty="0" smtClean="0"/>
              <a:t>MIS helps managers to conduct their tasks with greater ease and with better efficiency .This reflects in better productivity for the company </a:t>
            </a:r>
          </a:p>
          <a:p>
            <a:r>
              <a:rPr lang="en-GB" sz="2000" dirty="0" smtClean="0">
                <a:solidFill>
                  <a:schemeClr val="accent1"/>
                </a:solidFill>
              </a:rPr>
              <a:t>3. To provide connectivity : </a:t>
            </a:r>
            <a:r>
              <a:rPr lang="en-GB" sz="1400" dirty="0" smtClean="0"/>
              <a:t>MIS provides managers with the better connectivity with the rest of the organizations</a:t>
            </a:r>
            <a:r>
              <a:rPr lang="en-GB" sz="1200" dirty="0" smtClean="0"/>
              <a:t/>
            </a:r>
            <a:br>
              <a:rPr lang="en-GB" sz="1200" dirty="0" smtClean="0"/>
            </a:br>
            <a:endParaRPr lang="en-GB" sz="1200" dirty="0" smtClean="0"/>
          </a:p>
        </p:txBody>
      </p:sp>
    </p:spTree>
    <p:extLst>
      <p:ext uri="{BB962C8B-B14F-4D97-AF65-F5344CB8AC3E}">
        <p14:creationId xmlns:p14="http://schemas.microsoft.com/office/powerpoint/2010/main" val="188941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739290"/>
            <a:ext cx="7635250" cy="763525"/>
          </a:xfrm>
        </p:spPr>
        <p:txBody>
          <a:bodyPr>
            <a:normAutofit/>
          </a:bodyPr>
          <a:lstStyle/>
          <a:p>
            <a:pPr algn="ctr"/>
            <a:r>
              <a:rPr lang="en-US" b="1" dirty="0">
                <a:effectLst/>
              </a:rPr>
              <a:t>Benefits of MIS</a:t>
            </a:r>
            <a:endParaRPr lang="en-US" dirty="0"/>
          </a:p>
        </p:txBody>
      </p:sp>
      <p:sp>
        <p:nvSpPr>
          <p:cNvPr id="5" name="Text Placeholder 4"/>
          <p:cNvSpPr>
            <a:spLocks noGrp="1"/>
          </p:cNvSpPr>
          <p:nvPr>
            <p:ph type="body" idx="1"/>
          </p:nvPr>
        </p:nvSpPr>
        <p:spPr>
          <a:xfrm>
            <a:off x="663454" y="2113635"/>
            <a:ext cx="7700041" cy="2901395"/>
          </a:xfrm>
        </p:spPr>
        <p:txBody>
          <a:bodyPr>
            <a:noAutofit/>
          </a:bodyPr>
          <a:lstStyle/>
          <a:p>
            <a:pPr marL="285750" indent="-285750" algn="l">
              <a:buFont typeface="Arial" panose="020B0604020202020204" pitchFamily="34" charset="0"/>
              <a:buChar char="•"/>
            </a:pPr>
            <a:r>
              <a:rPr lang="en-GB" sz="1600" b="0" dirty="0"/>
              <a:t>Data can easily be accessed and </a:t>
            </a:r>
            <a:r>
              <a:rPr lang="en-GB" sz="1600" b="0" dirty="0" smtClean="0"/>
              <a:t>analysed </a:t>
            </a:r>
            <a:r>
              <a:rPr lang="en-GB" sz="1600" b="0" dirty="0"/>
              <a:t>without time consuming manipulation and processing. </a:t>
            </a:r>
            <a:endParaRPr lang="en-GB" sz="1600" b="0" dirty="0" smtClean="0"/>
          </a:p>
          <a:p>
            <a:pPr marL="285750" indent="-285750" algn="l">
              <a:buFont typeface="Arial" panose="020B0604020202020204" pitchFamily="34" charset="0"/>
              <a:buChar char="•"/>
            </a:pPr>
            <a:r>
              <a:rPr lang="en-GB" sz="1600" b="0" dirty="0" smtClean="0"/>
              <a:t> </a:t>
            </a:r>
            <a:r>
              <a:rPr lang="en-GB" sz="1600" b="0" dirty="0"/>
              <a:t>Decisions can be made more quickly and with confidence that the data are both time-relevant and accurate. </a:t>
            </a:r>
            <a:endParaRPr lang="en-GB" sz="1600" b="0" dirty="0" smtClean="0"/>
          </a:p>
          <a:p>
            <a:pPr marL="285750" indent="-285750" algn="l">
              <a:buFont typeface="Arial" panose="020B0604020202020204" pitchFamily="34" charset="0"/>
              <a:buChar char="•"/>
            </a:pPr>
            <a:r>
              <a:rPr lang="en-GB" sz="1600" b="0" dirty="0" smtClean="0"/>
              <a:t> </a:t>
            </a:r>
            <a:r>
              <a:rPr lang="en-GB" sz="1600" b="0" dirty="0"/>
              <a:t>Integrated information can be also kept in categories that are meaningful to profitable operation</a:t>
            </a:r>
            <a:r>
              <a:rPr lang="en-GB" sz="1600" b="0" dirty="0" smtClean="0"/>
              <a:t>.</a:t>
            </a:r>
          </a:p>
          <a:p>
            <a:pPr marL="285750" indent="-285750" algn="l">
              <a:buFont typeface="Arial" panose="020B0604020202020204" pitchFamily="34" charset="0"/>
              <a:buChar char="•"/>
            </a:pPr>
            <a:r>
              <a:rPr lang="en-GB" sz="1600" b="0" dirty="0" smtClean="0"/>
              <a:t>  </a:t>
            </a:r>
            <a:r>
              <a:rPr lang="en-GB" sz="1600" b="0" dirty="0"/>
              <a:t>Significant cost benefits, time savings, productivity gains and process re-engineering opportunities are associated with the use of data warehouse for information processing</a:t>
            </a:r>
            <a:r>
              <a:rPr lang="en-GB" sz="1600" b="0" dirty="0" smtClean="0"/>
              <a:t>.</a:t>
            </a:r>
          </a:p>
          <a:p>
            <a:pPr marL="285750" indent="-285750" algn="l">
              <a:buFont typeface="Arial" panose="020B0604020202020204" pitchFamily="34" charset="0"/>
              <a:buChar char="•"/>
            </a:pPr>
            <a:r>
              <a:rPr lang="en-GB" sz="1600" b="0" dirty="0"/>
              <a:t>It promotes learning or training</a:t>
            </a:r>
            <a:r>
              <a:rPr lang="en-GB" sz="1600" b="0" dirty="0" smtClean="0"/>
              <a:t>.</a:t>
            </a:r>
          </a:p>
          <a:p>
            <a:pPr marL="285750" indent="-285750" algn="l">
              <a:buFont typeface="Arial" panose="020B0604020202020204" pitchFamily="34" charset="0"/>
              <a:buChar char="•"/>
            </a:pPr>
            <a:r>
              <a:rPr lang="en-GB" sz="1600" b="0" dirty="0" smtClean="0"/>
              <a:t>It </a:t>
            </a:r>
            <a:r>
              <a:rPr lang="en-GB" sz="1600" b="0" dirty="0"/>
              <a:t>increases organizational control.</a:t>
            </a:r>
            <a:endParaRPr lang="en-GB" sz="1600" dirty="0" smtClean="0"/>
          </a:p>
        </p:txBody>
      </p:sp>
    </p:spTree>
    <p:extLst>
      <p:ext uri="{BB962C8B-B14F-4D97-AF65-F5344CB8AC3E}">
        <p14:creationId xmlns:p14="http://schemas.microsoft.com/office/powerpoint/2010/main" val="36092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ircle(in)">
                                      <p:cBhvr>
                                        <p:cTn id="22" dur="2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ircle(in)">
                                      <p:cBhvr>
                                        <p:cTn id="27" dur="20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circle(in)">
                                      <p:cBhvr>
                                        <p:cTn id="32" dur="20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circle(in)">
                                      <p:cBhvr>
                                        <p:cTn id="37"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456</Words>
  <Application>Microsoft Office PowerPoint</Application>
  <PresentationFormat>On-screen Show (16:9)</PresentationFormat>
  <Paragraphs>34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MANAGEMENT  INFORMATION SYSTEM</vt:lpstr>
      <vt:lpstr>Content</vt:lpstr>
      <vt:lpstr>What is MIS</vt:lpstr>
      <vt:lpstr>Meaning of MIS</vt:lpstr>
      <vt:lpstr>Level of MIS</vt:lpstr>
      <vt:lpstr>Role of MIS</vt:lpstr>
      <vt:lpstr>Characteristics of MIS</vt:lpstr>
      <vt:lpstr>Function of MIS</vt:lpstr>
      <vt:lpstr>Benefits of MIS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Mahad</cp:lastModifiedBy>
  <cp:revision>120</cp:revision>
  <dcterms:created xsi:type="dcterms:W3CDTF">2013-08-21T19:17:07Z</dcterms:created>
  <dcterms:modified xsi:type="dcterms:W3CDTF">2022-06-06T18:02:54Z</dcterms:modified>
</cp:coreProperties>
</file>