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0" r:id="rId5"/>
    <p:sldId id="259" r:id="rId6"/>
    <p:sldId id="269" r:id="rId7"/>
    <p:sldId id="260" r:id="rId8"/>
    <p:sldId id="261" r:id="rId9"/>
    <p:sldId id="262" r:id="rId10"/>
    <p:sldId id="263" r:id="rId11"/>
    <p:sldId id="264" r:id="rId12"/>
    <p:sldId id="265" r:id="rId13"/>
    <p:sldId id="266" r:id="rId14"/>
    <p:sldId id="267" r:id="rId15"/>
    <p:sldId id="26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Organizational Motivation</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r>
              <a:rPr lang="en-US" dirty="0" smtClean="0"/>
              <a:t>Another job scheduling option that can be effective in motivating a diverse workforce is job sharing-the practice of having two or more people split a full time job. This type of job schedule might be attractive, for example, to individuals with school age children or retirees, who want to work but do not want the demands and hassles of a full time position.</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Another alternative made possible by information technology is telecommuting.</a:t>
            </a:r>
          </a:p>
          <a:p>
            <a:r>
              <a:rPr lang="en-US" dirty="0" smtClean="0"/>
              <a:t>Here, employees work at home and are linked to the workplace by computer and internet.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Cultural differences in motivation</a:t>
            </a:r>
            <a:endParaRPr lang="en-US" dirty="0"/>
          </a:p>
        </p:txBody>
      </p:sp>
      <p:sp>
        <p:nvSpPr>
          <p:cNvPr id="3" name="Content Placeholder 2"/>
          <p:cNvSpPr>
            <a:spLocks noGrp="1"/>
          </p:cNvSpPr>
          <p:nvPr>
            <p:ph idx="1"/>
          </p:nvPr>
        </p:nvSpPr>
        <p:spPr/>
        <p:txBody>
          <a:bodyPr/>
          <a:lstStyle/>
          <a:p>
            <a:r>
              <a:rPr lang="en-US" dirty="0" smtClean="0"/>
              <a:t>Managing a diverse workforce also means that managers need to be flexible by being aware of cultural differences and show flexibility in responding to those differences.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Motivating new workforce</a:t>
            </a:r>
            <a:endParaRPr lang="en-US" dirty="0"/>
          </a:p>
        </p:txBody>
      </p:sp>
      <p:sp>
        <p:nvSpPr>
          <p:cNvPr id="3" name="Content Placeholder 2"/>
          <p:cNvSpPr>
            <a:spLocks noGrp="1"/>
          </p:cNvSpPr>
          <p:nvPr>
            <p:ph idx="1"/>
          </p:nvPr>
        </p:nvSpPr>
        <p:spPr/>
        <p:txBody>
          <a:bodyPr>
            <a:normAutofit fontScale="85000" lnSpcReduction="20000"/>
          </a:bodyPr>
          <a:lstStyle/>
          <a:p>
            <a:r>
              <a:rPr lang="en-US" u="sng" dirty="0" smtClean="0"/>
              <a:t>Motivating Professional: </a:t>
            </a:r>
            <a:r>
              <a:rPr lang="en-US" dirty="0" smtClean="0"/>
              <a:t>professionals are typically different from non-professionals.</a:t>
            </a:r>
          </a:p>
          <a:p>
            <a:r>
              <a:rPr lang="en-US" dirty="0" smtClean="0"/>
              <a:t>They have a strong and long term commitment to their field of expertise.</a:t>
            </a:r>
          </a:p>
          <a:p>
            <a:r>
              <a:rPr lang="en-US" dirty="0" smtClean="0"/>
              <a:t>Their loyalty is more often to the their profession than to their employer.</a:t>
            </a:r>
          </a:p>
          <a:p>
            <a:r>
              <a:rPr lang="en-US" dirty="0" smtClean="0"/>
              <a:t>To keep current in their field, they need to regularly update their knowledge.</a:t>
            </a:r>
          </a:p>
          <a:p>
            <a:r>
              <a:rPr lang="en-US" dirty="0" smtClean="0"/>
              <a:t>Money and promotions are down the priority list as they are well paid and enjoy what they do.</a:t>
            </a:r>
          </a:p>
          <a:p>
            <a:r>
              <a:rPr lang="en-US" dirty="0" smtClean="0"/>
              <a:t>They like to tackle problems and find solutions.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r>
              <a:rPr lang="en-US" u="sng" dirty="0" smtClean="0"/>
              <a:t>Motivating contingent workers</a:t>
            </a:r>
            <a:r>
              <a:rPr lang="en-US" u="sng" dirty="0" smtClean="0"/>
              <a:t> </a:t>
            </a:r>
            <a:r>
              <a:rPr lang="en-US" dirty="0" smtClean="0"/>
              <a:t>the elimination of jobs through downsizing and other organizational restructurings has increased the number of openings for part-time, contract and other types of temporary workers.</a:t>
            </a:r>
          </a:p>
          <a:p>
            <a:r>
              <a:rPr lang="en-US" dirty="0" smtClean="0"/>
              <a:t>Contingent workers don’t have the security or stability that permanent employees have.</a:t>
            </a:r>
          </a:p>
          <a:p>
            <a:r>
              <a:rPr lang="en-US" dirty="0" smtClean="0"/>
              <a:t>Temporary workers also typically get little or no benefits such as healthcare or pensions.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10000"/>
          </a:bodyPr>
          <a:lstStyle/>
          <a:p>
            <a:r>
              <a:rPr lang="en-US" u="sng" dirty="0" smtClean="0"/>
              <a:t>Motivating Low skilled, minimum-wage employees  </a:t>
            </a:r>
            <a:r>
              <a:rPr lang="en-US" dirty="0" smtClean="0"/>
              <a:t>we often think that people are motivated only by money.</a:t>
            </a:r>
          </a:p>
          <a:p>
            <a:r>
              <a:rPr lang="en-US" dirty="0" smtClean="0"/>
              <a:t>Although money is important as motivator, its not the only reward that people seek and the managers can use.</a:t>
            </a:r>
          </a:p>
          <a:p>
            <a:r>
              <a:rPr lang="en-US" dirty="0" smtClean="0"/>
              <a:t>In motivating minimum-wage employees, managers should look at other types of rewards that help motivate employee performance.</a:t>
            </a:r>
          </a:p>
          <a:p>
            <a:r>
              <a:rPr lang="en-US" dirty="0" smtClean="0"/>
              <a:t>What are some other rewards managers might use? </a:t>
            </a:r>
            <a:r>
              <a:rPr lang="en-US" u="sng" dirty="0" smtClean="0"/>
              <a:t>E.g</a:t>
            </a:r>
            <a:r>
              <a:rPr lang="en-US" u="sng" dirty="0" smtClean="0"/>
              <a:t>.</a:t>
            </a:r>
            <a:r>
              <a:rPr lang="en-US" dirty="0" smtClean="0"/>
              <a:t> employee recognition programs such as employee of the month.</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motivation?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willingness to exert high levels of effort to reach organizational goals, conditioned by the effort’s ability to satisfy some individual need.</a:t>
            </a:r>
          </a:p>
          <a:p>
            <a:r>
              <a:rPr lang="en-US" dirty="0" smtClean="0"/>
              <a:t>The effort element is a measure of intensity or drive.</a:t>
            </a:r>
          </a:p>
          <a:p>
            <a:r>
              <a:rPr lang="en-US" dirty="0" smtClean="0"/>
              <a:t>A motivated person tries hard.</a:t>
            </a:r>
          </a:p>
          <a:p>
            <a:r>
              <a:rPr lang="en-US" dirty="0" smtClean="0"/>
              <a:t>But high levels of effort are unlikely to lead to favorable job performance unless the effort is channeled in a direction that benefits the organization.</a:t>
            </a:r>
          </a:p>
          <a:p>
            <a:r>
              <a:rPr lang="en-US" dirty="0" smtClean="0"/>
              <a:t>Therefore we must consider the quality of the effort as well as its intensity.</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Contd.</a:t>
            </a:r>
            <a:endParaRPr lang="en-US" dirty="0"/>
          </a:p>
        </p:txBody>
      </p:sp>
      <p:sp>
        <p:nvSpPr>
          <p:cNvPr id="3" name="Content Placeholder 2"/>
          <p:cNvSpPr>
            <a:spLocks noGrp="1"/>
          </p:cNvSpPr>
          <p:nvPr>
            <p:ph idx="1"/>
          </p:nvPr>
        </p:nvSpPr>
        <p:spPr>
          <a:xfrm>
            <a:off x="457200" y="914400"/>
            <a:ext cx="8229600" cy="5211763"/>
          </a:xfrm>
        </p:spPr>
        <p:txBody>
          <a:bodyPr>
            <a:normAutofit/>
          </a:bodyPr>
          <a:lstStyle/>
          <a:p>
            <a:r>
              <a:rPr lang="en-US" dirty="0" smtClean="0"/>
              <a:t>A need refers to some internal state that makes certain outcomes appear attractive.</a:t>
            </a:r>
          </a:p>
          <a:p>
            <a:r>
              <a:rPr lang="en-US" dirty="0" smtClean="0"/>
              <a:t>An unsatisfied need creates tension that stimulates drives within an individual.</a:t>
            </a:r>
          </a:p>
          <a:p>
            <a:r>
              <a:rPr lang="en-US" dirty="0" smtClean="0"/>
              <a:t>These drives lead to a search behavior to find particular goals that, if attained, will satisfy the need and reduce the tension.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943600"/>
          </a:xfrm>
        </p:spPr>
        <p:txBody>
          <a:bodyPr>
            <a:normAutofit/>
          </a:bodyPr>
          <a:lstStyle/>
          <a:p>
            <a:r>
              <a:rPr lang="en-US" dirty="0" smtClean="0"/>
              <a:t>We can say, that motivate employees are in a state of tension. To relieve this tension, they exert effort. The greater the tension, the higher effort level.</a:t>
            </a:r>
          </a:p>
          <a:p>
            <a:r>
              <a:rPr lang="en-US" dirty="0" smtClean="0"/>
              <a:t>Motivating high levels of employee performance is an important organizational consideration. Both academic researchers and practicing managers have been trying to understand and explain employee satisfaction for years.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924800" cy="639762"/>
          </a:xfrm>
        </p:spPr>
        <p:txBody>
          <a:bodyPr>
            <a:noAutofit/>
          </a:bodyPr>
          <a:lstStyle/>
          <a:p>
            <a:r>
              <a:rPr lang="en-US" sz="3600" dirty="0" smtClean="0"/>
              <a:t>Maslow’s hierarchy of needs theory</a:t>
            </a:r>
            <a:endParaRPr lang="en-US" sz="3600" dirty="0"/>
          </a:p>
        </p:txBody>
      </p:sp>
      <p:sp>
        <p:nvSpPr>
          <p:cNvPr id="3" name="Content Placeholder 2"/>
          <p:cNvSpPr>
            <a:spLocks noGrp="1"/>
          </p:cNvSpPr>
          <p:nvPr>
            <p:ph idx="1"/>
          </p:nvPr>
        </p:nvSpPr>
        <p:spPr>
          <a:xfrm>
            <a:off x="457200" y="914400"/>
            <a:ext cx="8229600" cy="5638800"/>
          </a:xfrm>
        </p:spPr>
        <p:txBody>
          <a:bodyPr>
            <a:noAutofit/>
          </a:bodyPr>
          <a:lstStyle/>
          <a:p>
            <a:pPr algn="ctr">
              <a:buNone/>
            </a:pPr>
            <a:r>
              <a:rPr lang="en-US" sz="3100" dirty="0" smtClean="0"/>
              <a:t>The best known theory of motivation is probably Abraham Maslow’s hierarchy of needs theory. Maslow was a humanistic psychologist who proposed that within every person is a hierarchy of five needs:</a:t>
            </a:r>
          </a:p>
          <a:p>
            <a:r>
              <a:rPr lang="en-US" sz="2800" b="1" u="sng" dirty="0" smtClean="0"/>
              <a:t>1)Physiological needs: </a:t>
            </a:r>
            <a:r>
              <a:rPr lang="en-US" sz="2800" dirty="0" smtClean="0"/>
              <a:t>food, drink, shelter and other physical requirements.</a:t>
            </a:r>
          </a:p>
          <a:p>
            <a:r>
              <a:rPr lang="en-US" sz="2800" b="1" u="sng" dirty="0" smtClean="0"/>
              <a:t>2) Safety needs</a:t>
            </a:r>
            <a:r>
              <a:rPr lang="en-US" sz="2800" b="1" dirty="0" smtClean="0"/>
              <a:t>: </a:t>
            </a:r>
            <a:r>
              <a:rPr lang="en-US" sz="2800" dirty="0" smtClean="0"/>
              <a:t>security and protection from physical and emotional harm, as well as assurance that physical needs will be met.</a:t>
            </a:r>
          </a:p>
          <a:p>
            <a:r>
              <a:rPr lang="en-US" sz="2800" b="1" u="sng" dirty="0" smtClean="0"/>
              <a:t>3) Social needs: </a:t>
            </a:r>
            <a:r>
              <a:rPr lang="en-US" sz="2800" dirty="0" smtClean="0"/>
              <a:t>affection, belongingness, acceptance and friendship.</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b="1" u="sng" dirty="0" smtClean="0"/>
              <a:t>4) Esteem needs: </a:t>
            </a:r>
            <a:r>
              <a:rPr lang="en-US" dirty="0" smtClean="0"/>
              <a:t>internal esteem factors such as self-respect, autonomy and achievement and external esteem factors such as status, recognition and attention.</a:t>
            </a:r>
          </a:p>
          <a:p>
            <a:r>
              <a:rPr lang="en-US" b="1" u="sng" dirty="0" smtClean="0"/>
              <a:t>5</a:t>
            </a:r>
            <a:r>
              <a:rPr lang="en-US" b="1" u="sng" dirty="0" smtClean="0"/>
              <a:t>) Self-actualization needs: </a:t>
            </a:r>
            <a:r>
              <a:rPr lang="en-US" dirty="0" smtClean="0"/>
              <a:t>growth, achieving ones potential and self-fulfillment, the drive to become what one is capable of becoming.</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Motivating a diverse workforce</a:t>
            </a:r>
            <a:endParaRPr lang="en-US" dirty="0"/>
          </a:p>
        </p:txBody>
      </p:sp>
      <p:sp>
        <p:nvSpPr>
          <p:cNvPr id="3" name="Content Placeholder 2"/>
          <p:cNvSpPr>
            <a:spLocks noGrp="1"/>
          </p:cNvSpPr>
          <p:nvPr>
            <p:ph idx="1"/>
          </p:nvPr>
        </p:nvSpPr>
        <p:spPr/>
        <p:txBody>
          <a:bodyPr/>
          <a:lstStyle/>
          <a:p>
            <a:r>
              <a:rPr lang="en-US" dirty="0" smtClean="0"/>
              <a:t>To maximize motivation among today’s workforce, managers need to think in terms of flexibility.</a:t>
            </a:r>
          </a:p>
          <a:p>
            <a:r>
              <a:rPr lang="en-US" dirty="0" smtClean="0"/>
              <a:t>Employees have different personal needs and goals that they are hoping to satisfy through their job. A diverse array of rewards is needed to motivate employees with such varied needs.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lstStyle/>
          <a:p>
            <a:r>
              <a:rPr lang="en-US" u="sng" dirty="0" smtClean="0"/>
              <a:t>FLEXIBLE WORKING SCHEDULES</a:t>
            </a:r>
            <a:r>
              <a:rPr lang="en-US" dirty="0" smtClean="0"/>
              <a:t> many of the so-called family friendly benefits that organizations have implemented are a response to the varied needs of a diverse workforce.</a:t>
            </a:r>
          </a:p>
          <a:p>
            <a:r>
              <a:rPr lang="en-US" dirty="0" smtClean="0"/>
              <a:t>In addition, many organizations have developed flexible working schedules that recognize different needs.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92500" lnSpcReduction="10000"/>
          </a:bodyPr>
          <a:lstStyle/>
          <a:p>
            <a:r>
              <a:rPr lang="en-US" u="sng" dirty="0" smtClean="0"/>
              <a:t>A COMPRESSED WORK WEEK</a:t>
            </a:r>
            <a:r>
              <a:rPr lang="en-US" dirty="0" smtClean="0"/>
              <a:t> is a workweek in which employees work longer hours per day but fewer days per week. The most common form is four 10-hour days(4-40program).</a:t>
            </a:r>
          </a:p>
          <a:p>
            <a:r>
              <a:rPr lang="en-US" dirty="0" smtClean="0"/>
              <a:t>Another alternative is flexible work hours, which is a scheduling system in which employees are required to work a specific number of hours a week but are free to vary those hours within certain limits.</a:t>
            </a:r>
          </a:p>
          <a:p>
            <a:r>
              <a:rPr lang="en-US" dirty="0" smtClean="0"/>
              <a:t>In a flextime schedule, there are certain common core hours when all employees are required to be on the job, but starting, ending and lunch-hour times are flexible.</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TotalTime>
  <Words>882</Words>
  <Application>Microsoft Office PowerPoint</Application>
  <PresentationFormat>On-screen Show (4:3)</PresentationFormat>
  <Paragraphs>47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Organizational Motivation</vt:lpstr>
      <vt:lpstr>What is motivation?</vt:lpstr>
      <vt:lpstr>Contd.</vt:lpstr>
      <vt:lpstr>Slide 4</vt:lpstr>
      <vt:lpstr>Maslow’s hierarchy of needs theory</vt:lpstr>
      <vt:lpstr>Slide 6</vt:lpstr>
      <vt:lpstr>Motivating a diverse workforce</vt:lpstr>
      <vt:lpstr>Slide 8</vt:lpstr>
      <vt:lpstr>Slide 9</vt:lpstr>
      <vt:lpstr>Slide 10</vt:lpstr>
      <vt:lpstr>Slide 11</vt:lpstr>
      <vt:lpstr>Cultural differences in motivation</vt:lpstr>
      <vt:lpstr>Motivating new workforce</vt:lpstr>
      <vt:lpstr>Slide 14</vt:lpstr>
      <vt:lpstr>Slide 15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Organizational Motivation</dc:title>
  <dc:creator>Skusafzai</dc:creator>
  <cp:lastModifiedBy>Skusafzai</cp:lastModifiedBy>
  <cp:revision>4</cp:revision>
  <dcterms:created xsi:type="dcterms:W3CDTF">2006-08-16T00:00:00Z</dcterms:created>
  <dcterms:modified xsi:type="dcterms:W3CDTF">2022-05-14T19:40:12Z</dcterms:modified>
</cp:coreProperties>
</file>