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30-May-22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30-May-22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30-May-22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30-May-22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Entrepreneurship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lstStyle/>
          <a:p>
            <a:r>
              <a:rPr lang="en-US" dirty="0" smtClean="0"/>
              <a:t>Characteristics of </a:t>
            </a:r>
            <a:r>
              <a:rPr lang="en-US" dirty="0" smtClean="0"/>
              <a:t>Entrepreneurship</a:t>
            </a:r>
            <a:endParaRPr lang="en-US" dirty="0"/>
          </a:p>
        </p:txBody>
      </p:sp>
      <p:sp>
        <p:nvSpPr>
          <p:cNvPr id="3" name="Content Placeholder 2"/>
          <p:cNvSpPr>
            <a:spLocks noGrp="1"/>
          </p:cNvSpPr>
          <p:nvPr>
            <p:ph idx="1"/>
          </p:nvPr>
        </p:nvSpPr>
        <p:spPr>
          <a:xfrm>
            <a:off x="457200" y="685800"/>
            <a:ext cx="8229600" cy="5867400"/>
          </a:xfrm>
        </p:spPr>
        <p:txBody>
          <a:bodyPr>
            <a:normAutofit fontScale="70000" lnSpcReduction="20000"/>
          </a:bodyPr>
          <a:lstStyle/>
          <a:p>
            <a:pPr lvl="1" algn="ctr">
              <a:buNone/>
            </a:pPr>
            <a:r>
              <a:rPr lang="en-US" dirty="0" smtClean="0"/>
              <a:t>Not all entrepreneurs are successful; there are definite characteristics that make entrepreneurship successful. A few of them are mentioned below:</a:t>
            </a:r>
          </a:p>
          <a:p>
            <a:r>
              <a:rPr lang="en-US" b="1" u="sng" dirty="0" smtClean="0"/>
              <a:t>Ability to take a risk-</a:t>
            </a:r>
            <a:r>
              <a:rPr lang="en-US" dirty="0" smtClean="0"/>
              <a:t> Starting any new venture involves a considerable amount of failure risk. Therefore, an entrepreneur needs to be courageous and able to evaluate and take risks, which is an essential part of being an entrepreneur.</a:t>
            </a:r>
          </a:p>
          <a:p>
            <a:r>
              <a:rPr lang="en-US" b="1" u="sng" dirty="0" smtClean="0"/>
              <a:t>Innovation-</a:t>
            </a:r>
            <a:r>
              <a:rPr lang="en-US" b="1" dirty="0" smtClean="0"/>
              <a:t> </a:t>
            </a:r>
            <a:r>
              <a:rPr lang="en-US" dirty="0" smtClean="0"/>
              <a:t>It should be highly innovative to generate new ideas, start a company and earn profits out of it. Change can be the launching of a new product that is new to the market or a process that does the same thing but in a more efficient and economical way.</a:t>
            </a:r>
          </a:p>
          <a:p>
            <a:r>
              <a:rPr lang="en-US" b="1" u="sng" dirty="0" smtClean="0"/>
              <a:t>Visionary and Leadership quality-</a:t>
            </a:r>
            <a:r>
              <a:rPr lang="en-US" b="1" dirty="0" smtClean="0"/>
              <a:t> </a:t>
            </a:r>
            <a:r>
              <a:rPr lang="en-US" dirty="0" smtClean="0"/>
              <a:t>To be successful, the entrepreneur should have a clear vision of his new venture. However, to turn the idea into reality, a lot of resources and employees are required. Here, leadership quality is paramount because leaders impart and guide their employees towards the right path of success.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b="1" u="sng" dirty="0" smtClean="0"/>
              <a:t>Open-Minded-</a:t>
            </a:r>
            <a:r>
              <a:rPr lang="en-US" b="1" dirty="0" smtClean="0"/>
              <a:t> </a:t>
            </a:r>
            <a:r>
              <a:rPr lang="en-US" dirty="0" smtClean="0"/>
              <a:t>In a business, every circumstance can be an opportunity and used for the benefit of a company. For example, Paytm </a:t>
            </a:r>
            <a:r>
              <a:rPr lang="en-US" dirty="0" smtClean="0"/>
              <a:t>recognized </a:t>
            </a:r>
            <a:r>
              <a:rPr lang="en-US" dirty="0" smtClean="0"/>
              <a:t>the gravity of demonetization and acknowledged the need for online transactions would be more, so it </a:t>
            </a:r>
            <a:r>
              <a:rPr lang="en-US" dirty="0" smtClean="0"/>
              <a:t>utilized </a:t>
            </a:r>
            <a:r>
              <a:rPr lang="en-US" dirty="0" smtClean="0"/>
              <a:t>the situation and expanded massively during this time.</a:t>
            </a:r>
          </a:p>
          <a:p>
            <a:r>
              <a:rPr lang="en-US" b="1" u="sng" dirty="0" smtClean="0"/>
              <a:t>Flexible-</a:t>
            </a:r>
            <a:r>
              <a:rPr lang="en-US" b="1" dirty="0" smtClean="0"/>
              <a:t> </a:t>
            </a:r>
            <a:r>
              <a:rPr lang="en-US" dirty="0" smtClean="0"/>
              <a:t>An entrepreneur should be flexible and open to change according to the situation. To be on the top, a businessperson should be equipped to embrace change in a product and service, as and when needed.</a:t>
            </a:r>
          </a:p>
          <a:p>
            <a:r>
              <a:rPr lang="en-US" b="1" u="sng" dirty="0" smtClean="0"/>
              <a:t>Know your Product-</a:t>
            </a:r>
            <a:r>
              <a:rPr lang="en-US" u="sng" dirty="0" smtClean="0"/>
              <a:t>A </a:t>
            </a:r>
            <a:r>
              <a:rPr lang="en-US" dirty="0" smtClean="0"/>
              <a:t>company </a:t>
            </a:r>
            <a:r>
              <a:rPr lang="en-US" dirty="0" smtClean="0"/>
              <a:t>owner should know the product offerings and also be aware of the latest trend in the market. It is essential to know if the available product or service meets the demands of the current market, or whether it is time to tweak it a little. Being able to be accountable and then alter as needed is a vital part of entrepreneurship.</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639762"/>
          </a:xfrm>
        </p:spPr>
        <p:txBody>
          <a:bodyPr>
            <a:normAutofit fontScale="90000"/>
          </a:bodyPr>
          <a:lstStyle/>
          <a:p>
            <a:r>
              <a:rPr lang="en-US" dirty="0" smtClean="0"/>
              <a:t>Importance of entrepreneurship</a:t>
            </a:r>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r>
              <a:rPr lang="en-US" b="1" u="sng" dirty="0" smtClean="0"/>
              <a:t>Creation of Employment-</a:t>
            </a:r>
            <a:r>
              <a:rPr lang="en-US" b="1" dirty="0" smtClean="0"/>
              <a:t> </a:t>
            </a:r>
            <a:r>
              <a:rPr lang="en-US" dirty="0" smtClean="0"/>
              <a:t>Entrepreneurship generates employment. It provides an entry-level job, required for gaining experience and training for unskilled workers.</a:t>
            </a:r>
          </a:p>
          <a:p>
            <a:r>
              <a:rPr lang="en-US" b="1" u="sng" dirty="0" smtClean="0"/>
              <a:t>Innovation-</a:t>
            </a:r>
            <a:r>
              <a:rPr lang="en-US" b="1" dirty="0" smtClean="0"/>
              <a:t> </a:t>
            </a:r>
            <a:r>
              <a:rPr lang="en-US" dirty="0" smtClean="0"/>
              <a:t>It is the hub of innovation that provides new product ventures, market, technology and quality of goods, etc., and increase the standard of living of people.</a:t>
            </a:r>
          </a:p>
          <a:p>
            <a:r>
              <a:rPr lang="en-US" b="1" u="sng" dirty="0" smtClean="0"/>
              <a:t>Impact on Society and Community Development- </a:t>
            </a:r>
            <a:r>
              <a:rPr lang="en-US" dirty="0" smtClean="0"/>
              <a:t>A society becomes greater if the employment base is large and diversified. It brings about changes in society and promotes facilities like higher expenditure on education, better sanitation, fewer slums, a higher level of homeownership. Therefore, entrepreneurship assists the </a:t>
            </a:r>
            <a:r>
              <a:rPr lang="en-US" dirty="0" smtClean="0"/>
              <a:t>organization </a:t>
            </a:r>
            <a:r>
              <a:rPr lang="en-US" dirty="0" smtClean="0"/>
              <a:t>towards a more stable and high quality of community life.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b="1" u="sng" dirty="0" smtClean="0"/>
              <a:t>Increase Standard of Living-</a:t>
            </a:r>
            <a:r>
              <a:rPr lang="en-US" b="1" dirty="0" smtClean="0"/>
              <a:t> </a:t>
            </a:r>
            <a:r>
              <a:rPr lang="en-US" dirty="0" smtClean="0"/>
              <a:t>Entrepreneurship helps to improve the standard of living of a person by increasing the income. The standard of living means, increase in the consumption of various goods and services by a household for a particular period.</a:t>
            </a:r>
          </a:p>
          <a:p>
            <a:r>
              <a:rPr lang="en-US" b="1" u="sng" dirty="0" smtClean="0"/>
              <a:t>Supports research and development- </a:t>
            </a:r>
            <a:r>
              <a:rPr lang="en-US" dirty="0" smtClean="0"/>
              <a:t>New products and services need to be researched and tested before launching in the market. Therefore, an entrepreneur also dispenses finance for research and development with research institutions and universities. This promotes research, general construction, and development in the economy.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639762"/>
          </a:xfrm>
        </p:spPr>
        <p:txBody>
          <a:bodyPr>
            <a:noAutofit/>
          </a:bodyPr>
          <a:lstStyle/>
          <a:p>
            <a:r>
              <a:rPr lang="en-US" sz="3600" b="1" dirty="0" smtClean="0"/>
              <a:t>HRM and its issues in entrepreneurial ventures</a:t>
            </a:r>
            <a:endParaRPr lang="en-US" sz="3600" b="1" dirty="0"/>
          </a:p>
        </p:txBody>
      </p:sp>
      <p:sp>
        <p:nvSpPr>
          <p:cNvPr id="3" name="Content Placeholder 2"/>
          <p:cNvSpPr>
            <a:spLocks noGrp="1"/>
          </p:cNvSpPr>
          <p:nvPr>
            <p:ph idx="1"/>
          </p:nvPr>
        </p:nvSpPr>
        <p:spPr>
          <a:xfrm>
            <a:off x="457200" y="1143000"/>
            <a:ext cx="8229600" cy="4983163"/>
          </a:xfrm>
        </p:spPr>
        <p:txBody>
          <a:bodyPr/>
          <a:lstStyle/>
          <a:p>
            <a:r>
              <a:rPr lang="en-US" dirty="0" smtClean="0"/>
              <a:t>Human resources are one of the most important components of any business. </a:t>
            </a:r>
          </a:p>
          <a:p>
            <a:r>
              <a:rPr lang="en-US" dirty="0" smtClean="0"/>
              <a:t>However, the responsibilities often fall on the owner or an executive, as many small businesses don’t have the capacity for a designated HR department or full-time employee. Often, managing these HR functions creates many challenges.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15962"/>
          </a:xfrm>
        </p:spPr>
        <p:txBody>
          <a:bodyPr>
            <a:normAutofit fontScale="90000"/>
          </a:bodyPr>
          <a:lstStyle/>
          <a:p>
            <a:r>
              <a:rPr lang="en-US" dirty="0" smtClean="0"/>
              <a:t>Some identified issues in HRM</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b="1" i="1" u="sng" dirty="0" smtClean="0"/>
              <a:t>Hiring process</a:t>
            </a:r>
            <a:endParaRPr lang="en-US" b="1" u="sng" dirty="0" smtClean="0"/>
          </a:p>
          <a:p>
            <a:r>
              <a:rPr lang="en-US" dirty="0" smtClean="0"/>
              <a:t>Hiring new employees is a major time and financial commitment for a small business. When job ads and interviews are improperly handled, the recruitment process can quickly become a time-consuming headache. </a:t>
            </a:r>
          </a:p>
          <a:p>
            <a:r>
              <a:rPr lang="en-US" dirty="0" smtClean="0"/>
              <a:t>For one, it takes an average of 23 days to find the right candidate, according to some studies, taking time away from other important projects. For more technical positions, it can take a lot longer. On top of that, poor job descriptions can attract non-qualified applicants, eating away even more time to manually sift through each resume.</a:t>
            </a:r>
          </a:p>
          <a:p>
            <a:pPr>
              <a:buNone/>
            </a:pPr>
            <a:endParaRPr lang="en-US" b="1"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b="1" i="1" u="sng" dirty="0" smtClean="0"/>
              <a:t>Employee training and safety</a:t>
            </a:r>
            <a:endParaRPr lang="en-US" b="1" u="sng" dirty="0" smtClean="0"/>
          </a:p>
          <a:p>
            <a:r>
              <a:rPr lang="en-US" dirty="0" smtClean="0"/>
              <a:t>Once employees are hired, having HR resources can be a great asset during training to prevent costly errors and even injuries from occurring. However, many small businesses simply don’t have the time to properly train new hires, which could affect workplace safety.</a:t>
            </a:r>
          </a:p>
          <a:p>
            <a:r>
              <a:rPr lang="en-US" dirty="0" smtClean="0"/>
              <a:t>According to the National Safety Council, a worker is injured on the job every 7 seconds, with 25 percent of these injuries caused by contact with objects and equipment. Proper training can help prevent workplace injuries like sprains, strains, cuts, lacerations, and punctures as well as promote morale and retention.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i="1" u="sng" dirty="0" smtClean="0"/>
              <a:t>Employee handbook</a:t>
            </a:r>
            <a:endParaRPr lang="en-US" b="1" u="sng" dirty="0" smtClean="0"/>
          </a:p>
          <a:p>
            <a:r>
              <a:rPr lang="en-US" dirty="0" smtClean="0"/>
              <a:t>Along with poor training, new employees may look to the employee handbook to gain a better understanding of the work environment and job expectations. When was the last time you updated your handbook? An outdated employee handbook can cause miscommunication and even legal issues for a small business. Employee handbooks should be updated at least annually to reflect the ever-changing employment laws and regulations.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b="1" i="1" u="sng" dirty="0" smtClean="0"/>
              <a:t>Payroll</a:t>
            </a:r>
            <a:endParaRPr lang="en-US" b="1" u="sng" dirty="0" smtClean="0"/>
          </a:p>
          <a:p>
            <a:r>
              <a:rPr lang="en-US" dirty="0" smtClean="0"/>
              <a:t>For small businesses, managing payroll and </a:t>
            </a:r>
            <a:r>
              <a:rPr lang="en-US" dirty="0" smtClean="0"/>
              <a:t>filing taxes</a:t>
            </a:r>
            <a:r>
              <a:rPr lang="en-US" dirty="0" smtClean="0"/>
              <a:t> can be a time-consuming and challenging task. Small and mid-sized companies spend an average of $2,000 per employee each year to handle payroll, </a:t>
            </a:r>
            <a:r>
              <a:rPr lang="en-US" dirty="0" smtClean="0"/>
              <a:t>according to</a:t>
            </a:r>
            <a:r>
              <a:rPr lang="en-US" dirty="0" smtClean="0"/>
              <a:t> </a:t>
            </a:r>
            <a:r>
              <a:rPr lang="en-US" dirty="0" smtClean="0"/>
              <a:t>PricewaterhouseCoopers. </a:t>
            </a:r>
            <a:r>
              <a:rPr lang="en-US" dirty="0" smtClean="0"/>
              <a:t>Proper bookkeeping and tax filing may be a hassle, but they play an integral role in the success of your business when it comes to avoiding compliance issues. The IRS found that 40 percent of small businesses incur an average of $845 in penalties each year, which can be a huge financial burden.</a:t>
            </a:r>
          </a:p>
          <a:p>
            <a:pPr>
              <a:buNone/>
            </a:pPr>
            <a:endParaRPr lang="en-US" b="1"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b="1" i="1" u="sng" dirty="0" smtClean="0"/>
              <a:t>Time tracking</a:t>
            </a:r>
            <a:endParaRPr lang="en-US" b="1" u="sng" dirty="0" smtClean="0"/>
          </a:p>
          <a:p>
            <a:r>
              <a:rPr lang="en-US" dirty="0" smtClean="0"/>
              <a:t>Depending on where you live, you’ll need to comply with local, state, and federal laws regarding vacation, paid leave, breaks, and overtime for your employees. Without a solid time tracking system in place, it can be difficult to ensure your employees are being paid fairly. Utilizing an online platform can help save time and energy for both small business owners and their employees.</a:t>
            </a:r>
          </a:p>
          <a:p>
            <a:endParaRPr lang="en-US" b="1"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of </a:t>
            </a:r>
            <a:r>
              <a:rPr lang="en-US" dirty="0" smtClean="0"/>
              <a:t>Entrepreneurship</a:t>
            </a:r>
            <a:endParaRPr lang="en-US" dirty="0"/>
          </a:p>
        </p:txBody>
      </p:sp>
      <p:sp>
        <p:nvSpPr>
          <p:cNvPr id="3" name="Content Placeholder 2"/>
          <p:cNvSpPr>
            <a:spLocks noGrp="1"/>
          </p:cNvSpPr>
          <p:nvPr>
            <p:ph idx="1"/>
          </p:nvPr>
        </p:nvSpPr>
        <p:spPr/>
        <p:txBody>
          <a:bodyPr/>
          <a:lstStyle/>
          <a:p>
            <a:r>
              <a:rPr lang="en-US" dirty="0" smtClean="0"/>
              <a:t>Entrepreneurship is the ability and readiness to develop, organize and run a business enterprise, along with any of its uncertainties in order to make a profit. The most prominent example of entrepreneurship is the starting of new businesses.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b="1" i="1" u="sng" dirty="0" smtClean="0"/>
              <a:t>Employee benefits</a:t>
            </a:r>
            <a:endParaRPr lang="en-US" b="1" u="sng" dirty="0" smtClean="0"/>
          </a:p>
          <a:p>
            <a:r>
              <a:rPr lang="en-US" dirty="0" smtClean="0"/>
              <a:t>In order to attract and retain top talent, it’s important for small businesses to include quality </a:t>
            </a:r>
            <a:r>
              <a:rPr lang="en-US" dirty="0" smtClean="0"/>
              <a:t>benefits in </a:t>
            </a:r>
            <a:r>
              <a:rPr lang="en-US" dirty="0" smtClean="0"/>
              <a:t>their employees’ compensation packages. Employees want comprehensive benefits that include everything from health insurance to </a:t>
            </a:r>
            <a:r>
              <a:rPr lang="en-US" dirty="0" smtClean="0"/>
              <a:t>retirement plans</a:t>
            </a:r>
            <a:r>
              <a:rPr lang="en-US" dirty="0" smtClean="0"/>
              <a:t> to supplemental insurance. However, many small businesses find that it can be very expensive and time-consuming to purchase and manage these benefits on their own, compared to the buying power of group benefits.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b="1" i="1" u="sng" dirty="0" smtClean="0"/>
              <a:t>Compliance</a:t>
            </a:r>
            <a:endParaRPr lang="en-US" b="1" u="sng" dirty="0" smtClean="0"/>
          </a:p>
          <a:p>
            <a:r>
              <a:rPr lang="en-US" dirty="0" smtClean="0"/>
              <a:t>Small businesses must adhere to federal regulations, and failure to comply is common and costly. Perhaps the most common compliance issue for small businesses is employee misclassification. According to the U.S. Department of Labor (DOL), up to 30 percent of audited businesses had misclassified employees. Many misclassify workers as contractors in error, so it’s important to know the difference. While the consequences vary depending on whether the DOL and IRS deem the misclassification intentional or unintentional, it can be a costly mistake.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b="1" i="1" u="sng" dirty="0" smtClean="0"/>
              <a:t>Conflict resolution</a:t>
            </a:r>
            <a:endParaRPr lang="en-US" b="1" u="sng" dirty="0" smtClean="0"/>
          </a:p>
          <a:p>
            <a:r>
              <a:rPr lang="en-US" dirty="0" smtClean="0"/>
              <a:t>When growing a business, there is a potential for conflict in the workplace, and ignoring it can cost time and money. A study by professional training and coaching company CPP, Inc. found that 85 percent of employees experience conflict in the workplace. </a:t>
            </a:r>
          </a:p>
          <a:p>
            <a:r>
              <a:rPr lang="en-US" dirty="0" smtClean="0"/>
              <a:t>Workplace conflict wastes nearly three hours per week, costing billions in paid hours. Not having an HR resource to properly handle conflict resolution will only take up more time and money in addition to dampening employee morale and retention rates.</a:t>
            </a:r>
          </a:p>
          <a:p>
            <a:endParaRPr lang="en-US" b="1"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i="1" u="sng" dirty="0" smtClean="0"/>
              <a:t>Employee retention</a:t>
            </a:r>
            <a:endParaRPr lang="en-US" b="1" u="sng" dirty="0" smtClean="0"/>
          </a:p>
          <a:p>
            <a:r>
              <a:rPr lang="en-US" dirty="0" smtClean="0"/>
              <a:t>When HR management issues aren’t handled properly, it can be difficult for small businesses to retain quality employees.</a:t>
            </a:r>
          </a:p>
          <a:p>
            <a:r>
              <a:rPr lang="en-US" dirty="0" smtClean="0"/>
              <a:t> According to the Society for Human Resource Management (SHRM), retention is a growing problem for many, with the average turnover rate sitting at an unhealthy 18 percent.</a:t>
            </a:r>
          </a:p>
          <a:p>
            <a:r>
              <a:rPr lang="en-US" dirty="0" smtClean="0"/>
              <a:t> Employees are less likely to stay with companies that don’t take initiative when it comes to HR management.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Entrepreneur as a leader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“Entrepreneurial leadership is a mindset that focuses organizations on turning problems into opportunities that create economic and social value,” says Babson College President Stephen Spinelli Jr. MBA’92, PhD.  </a:t>
            </a:r>
          </a:p>
          <a:p>
            <a:r>
              <a:rPr lang="en-US" dirty="0" smtClean="0"/>
              <a:t>Entrepreneurial leaders share a handful of common characteristics:</a:t>
            </a:r>
          </a:p>
          <a:p>
            <a:r>
              <a:rPr lang="en-US" dirty="0" smtClean="0"/>
              <a:t>Entrepreneurial leaders want to solve problems collaboratively</a:t>
            </a:r>
          </a:p>
          <a:p>
            <a:r>
              <a:rPr lang="en-US" dirty="0" smtClean="0"/>
              <a:t>Entrepreneurial leaders value action and are outcomes-oriented</a:t>
            </a:r>
          </a:p>
          <a:p>
            <a:r>
              <a:rPr lang="en-US" dirty="0" smtClean="0"/>
              <a:t>Entrepreneurial leaders believe that things can be better, and that they can make an impact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5">
              <a:buNone/>
            </a:pPr>
            <a:endParaRPr lang="en-US" sz="6600" dirty="0" smtClean="0"/>
          </a:p>
          <a:p>
            <a:pPr lvl="5">
              <a:buNone/>
            </a:pPr>
            <a:endParaRPr lang="en-US" sz="6600" dirty="0" smtClean="0"/>
          </a:p>
          <a:p>
            <a:pPr lvl="5">
              <a:buNone/>
            </a:pPr>
            <a:r>
              <a:rPr lang="en-US" sz="6600" dirty="0" smtClean="0"/>
              <a:t>THANK </a:t>
            </a:r>
            <a:r>
              <a:rPr lang="en-US" sz="6600" dirty="0" smtClean="0"/>
              <a:t>YOU</a:t>
            </a:r>
            <a:endParaRPr 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In economics, entrepreneurship connected with land, </a:t>
            </a:r>
            <a:r>
              <a:rPr lang="en-US" dirty="0" smtClean="0"/>
              <a:t>labor, </a:t>
            </a:r>
            <a:r>
              <a:rPr lang="en-US" dirty="0" smtClean="0"/>
              <a:t>natural resources and capital can generate a profit. The entrepreneurial vision is defined by discovery and risk-taking and is an indispensable part of a nation’s capacity to succeed in an ever-changing and more competitive global marketplace.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a:t>
            </a:r>
            <a:r>
              <a:rPr lang="en-US" dirty="0" smtClean="0"/>
              <a:t>Entrepreneur</a:t>
            </a:r>
            <a:endParaRPr lang="en-US" dirty="0"/>
          </a:p>
        </p:txBody>
      </p:sp>
      <p:sp>
        <p:nvSpPr>
          <p:cNvPr id="3" name="Content Placeholder 2"/>
          <p:cNvSpPr>
            <a:spLocks noGrp="1"/>
          </p:cNvSpPr>
          <p:nvPr>
            <p:ph idx="1"/>
          </p:nvPr>
        </p:nvSpPr>
        <p:spPr/>
        <p:txBody>
          <a:bodyPr>
            <a:normAutofit fontScale="92500"/>
          </a:bodyPr>
          <a:lstStyle/>
          <a:p>
            <a:r>
              <a:rPr lang="en-US" dirty="0" smtClean="0"/>
              <a:t>The entrepreneur is defined as someone who has the ability and desire to establish, administer and succeed in a startup venture along with risk entitled to it, to make profits.</a:t>
            </a:r>
          </a:p>
          <a:p>
            <a:r>
              <a:rPr lang="en-US" dirty="0" smtClean="0"/>
              <a:t> The best example of entrepreneurship is the starting of a new business venture. The entrepreneurs are often known as a source of new ideas or innovators, and bring new ideas in the market by replacing old with a new invention.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smtClean="0"/>
              <a:t>It can be classified into small or home business to multinational companies. In economics, the profits that an entrepreneur makes is with a combination of land, natural resources, </a:t>
            </a:r>
            <a:r>
              <a:rPr lang="en-US" dirty="0" smtClean="0"/>
              <a:t>labor </a:t>
            </a:r>
            <a:r>
              <a:rPr lang="en-US" dirty="0" smtClean="0"/>
              <a:t>and capital.</a:t>
            </a:r>
          </a:p>
          <a:p>
            <a:r>
              <a:rPr lang="en-US" dirty="0" smtClean="0"/>
              <a:t>In a nutshell, anyone who has the will and determination to start a new company and deals with all the risks that go with it can become an Entrepreneur.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smtClean="0"/>
              <a:t>Entrepreneurship</a:t>
            </a:r>
            <a:endParaRPr lang="en-US" dirty="0"/>
          </a:p>
        </p:txBody>
      </p:sp>
      <p:sp>
        <p:nvSpPr>
          <p:cNvPr id="3" name="Content Placeholder 2"/>
          <p:cNvSpPr>
            <a:spLocks noGrp="1"/>
          </p:cNvSpPr>
          <p:nvPr>
            <p:ph idx="1"/>
          </p:nvPr>
        </p:nvSpPr>
        <p:spPr/>
        <p:txBody>
          <a:bodyPr>
            <a:normAutofit fontScale="92500"/>
          </a:bodyPr>
          <a:lstStyle/>
          <a:p>
            <a:r>
              <a:rPr lang="en-US" dirty="0" smtClean="0"/>
              <a:t>It is classified into the following types:</a:t>
            </a:r>
          </a:p>
          <a:p>
            <a:r>
              <a:rPr lang="en-US" b="1" dirty="0" smtClean="0"/>
              <a:t>Small Business Entrepreneurship-</a:t>
            </a:r>
            <a:endParaRPr lang="en-US" dirty="0" smtClean="0"/>
          </a:p>
          <a:p>
            <a:pPr lvl="1"/>
            <a:r>
              <a:rPr lang="en-US" dirty="0" smtClean="0"/>
              <a:t>These businesses are a hairdresser, grocery store, travel agent, consultant, carpenter, plumber, electrician, etc. These people run or own their own business and hire family members or local employee. For them, the profit would be able to feed their family and not making 100 million business or taking over an industry. They fund their business by taking small business loans or loans from friends and family.</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smtClean="0"/>
              <a:t>Scalable Startup Entrepreneurship-</a:t>
            </a:r>
            <a:endParaRPr lang="en-US" dirty="0" smtClean="0"/>
          </a:p>
          <a:p>
            <a:pPr lvl="1"/>
            <a:r>
              <a:rPr lang="en-US" dirty="0" smtClean="0"/>
              <a:t>This start-up entrepreneur starts a business knowing that their vision can change the world. They attract investors who think and encourage people who think out of the box. The research focuses on a scalable business and experimental models, so, they hire the best and the brightest employees. They require more venture capital to fuel and back their project or business.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t>Large Company Entrepreneurship-</a:t>
            </a:r>
            <a:endParaRPr lang="en-US" dirty="0" smtClean="0"/>
          </a:p>
          <a:p>
            <a:pPr lvl="1"/>
            <a:r>
              <a:rPr lang="en-US" dirty="0" smtClean="0"/>
              <a:t>These huge companies have defined life-cycle. Most of these companies grow and sustain by offering new and innovative products that revolve around their main products. The change in technology, customer preferences, new competition, etc., build pressure for large companies to create an innovative product and sell it to the new set of customers in the new market. To cope with the rapid technological changes, the existing </a:t>
            </a:r>
            <a:r>
              <a:rPr lang="en-US" dirty="0" smtClean="0"/>
              <a:t>organizations </a:t>
            </a:r>
            <a:r>
              <a:rPr lang="en-US" dirty="0" smtClean="0"/>
              <a:t>either buy innovation enterprises or attempt to construct the product internally.</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smtClean="0"/>
              <a:t>Social Entrepreneurship-</a:t>
            </a:r>
            <a:endParaRPr lang="en-US" dirty="0" smtClean="0"/>
          </a:p>
          <a:p>
            <a:pPr lvl="1"/>
            <a:r>
              <a:rPr lang="en-US" dirty="0" smtClean="0"/>
              <a:t>This type of entrepreneurship focuses on producing product and services that resolve social needs and problems. Their only motto and goal is to work for society and not make any profits.</a:t>
            </a:r>
          </a:p>
          <a:p>
            <a:pPr>
              <a:buNone/>
            </a:pP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984</Words>
  <Application>Microsoft Office PowerPoint</Application>
  <PresentationFormat>On-screen Show (4:3)</PresentationFormat>
  <Paragraphs>69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Entrepreneurship</vt:lpstr>
      <vt:lpstr>Concept of Entrepreneurship</vt:lpstr>
      <vt:lpstr>Slide 3</vt:lpstr>
      <vt:lpstr>Meaning of Entrepreneur</vt:lpstr>
      <vt:lpstr>Slide 5</vt:lpstr>
      <vt:lpstr>Types of Entrepreneurship</vt:lpstr>
      <vt:lpstr>Slide 7</vt:lpstr>
      <vt:lpstr>Slide 8</vt:lpstr>
      <vt:lpstr>Slide 9</vt:lpstr>
      <vt:lpstr>Characteristics of Entrepreneurship</vt:lpstr>
      <vt:lpstr>Slide 11</vt:lpstr>
      <vt:lpstr>Importance of entrepreneurship</vt:lpstr>
      <vt:lpstr>Slide 13</vt:lpstr>
      <vt:lpstr>HRM and its issues in entrepreneurial ventures</vt:lpstr>
      <vt:lpstr>Some identified issues in HRM</vt:lpstr>
      <vt:lpstr>Slide 16</vt:lpstr>
      <vt:lpstr>Slide 17</vt:lpstr>
      <vt:lpstr>Slide 18</vt:lpstr>
      <vt:lpstr>Slide 19</vt:lpstr>
      <vt:lpstr>Slide 20</vt:lpstr>
      <vt:lpstr>Slide 21</vt:lpstr>
      <vt:lpstr>Slide 22</vt:lpstr>
      <vt:lpstr>Slide 23</vt:lpstr>
      <vt:lpstr>Entrepreneur as a leader</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Enterpreneurship</dc:title>
  <dc:creator>Sara</dc:creator>
  <cp:lastModifiedBy>Sara</cp:lastModifiedBy>
  <cp:revision>11</cp:revision>
  <dcterms:created xsi:type="dcterms:W3CDTF">2006-08-16T00:00:00Z</dcterms:created>
  <dcterms:modified xsi:type="dcterms:W3CDTF">2022-05-29T19:38:52Z</dcterms:modified>
</cp:coreProperties>
</file>