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r>
              <a:rPr lang="en-US" smtClean="0"/>
              <a:t>eadership</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goal model</a:t>
            </a:r>
            <a:endParaRPr lang="en-US" dirty="0"/>
          </a:p>
        </p:txBody>
      </p:sp>
      <p:sp>
        <p:nvSpPr>
          <p:cNvPr id="3" name="Content Placeholder 2"/>
          <p:cNvSpPr>
            <a:spLocks noGrp="1"/>
          </p:cNvSpPr>
          <p:nvPr>
            <p:ph idx="1"/>
          </p:nvPr>
        </p:nvSpPr>
        <p:spPr/>
        <p:txBody>
          <a:bodyPr>
            <a:normAutofit fontScale="92500"/>
          </a:bodyPr>
          <a:lstStyle/>
          <a:p>
            <a:r>
              <a:rPr lang="en-US" dirty="0" smtClean="0"/>
              <a:t>Path goal theory states that it’s the leaders job to assist his or her followers in attaining their goals and to provide the direction or support needed to ensure that their goals are compatible with the overall objectives of the group or organization.</a:t>
            </a:r>
          </a:p>
          <a:p>
            <a:r>
              <a:rPr lang="en-US" dirty="0" smtClean="0"/>
              <a:t>The term path goal is derived from the belief that effective leaders clarify the path to help their followers.</a:t>
            </a:r>
          </a:p>
          <a:p>
            <a:r>
              <a:rPr lang="en-US" dirty="0" smtClean="0"/>
              <a:t>Developed by Robert House.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Charismatic and visionary leadership</a:t>
            </a:r>
            <a:endParaRPr lang="en-US" dirty="0"/>
          </a:p>
        </p:txBody>
      </p:sp>
      <p:sp>
        <p:nvSpPr>
          <p:cNvPr id="3" name="Content Placeholder 2"/>
          <p:cNvSpPr>
            <a:spLocks noGrp="1"/>
          </p:cNvSpPr>
          <p:nvPr>
            <p:ph idx="1"/>
          </p:nvPr>
        </p:nvSpPr>
        <p:spPr/>
        <p:txBody>
          <a:bodyPr/>
          <a:lstStyle/>
          <a:p>
            <a:pPr>
              <a:buNone/>
            </a:pPr>
            <a:r>
              <a:rPr lang="en-US" dirty="0" smtClean="0"/>
              <a:t>Charismatic leaders have a vision, able to articulate that vision, are willing to take risks to achieve that vision, are sensitive to both environmental constraints and followers needs, and exhibits </a:t>
            </a:r>
            <a:r>
              <a:rPr lang="en-US" dirty="0" err="1" smtClean="0"/>
              <a:t>behaviours</a:t>
            </a:r>
            <a:r>
              <a:rPr lang="en-US" dirty="0" smtClean="0"/>
              <a:t> that are out of the ordinary.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and power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Five sources of leader power have been identified: legitimate, coercive, reward, expert and referent.</a:t>
            </a:r>
          </a:p>
          <a:p>
            <a:r>
              <a:rPr lang="en-US" dirty="0" smtClean="0"/>
              <a:t>Legitimate power) the power a leader has as a result of his or her position in the organization.</a:t>
            </a:r>
          </a:p>
          <a:p>
            <a:r>
              <a:rPr lang="en-US" dirty="0" smtClean="0"/>
              <a:t>Coercive power) the power a leader has because of his or her ability to punish or control.</a:t>
            </a:r>
          </a:p>
          <a:p>
            <a:r>
              <a:rPr lang="en-US" dirty="0" smtClean="0"/>
              <a:t>Reward power) the power a leader has because of his/her to give positive benefits or rewards.</a:t>
            </a:r>
          </a:p>
          <a:p>
            <a:r>
              <a:rPr lang="en-US" dirty="0" smtClean="0"/>
              <a:t>Expert power) influence that’s based on expertise, special skills or knowledge.</a:t>
            </a:r>
          </a:p>
          <a:p>
            <a:r>
              <a:rPr lang="en-US" dirty="0" smtClean="0"/>
              <a:t>Referent power) power that arises because of a persons desirable resources or </a:t>
            </a:r>
            <a:r>
              <a:rPr lang="en-US" smtClean="0"/>
              <a:t>personal traits.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Managers </a:t>
            </a:r>
            <a:r>
              <a:rPr lang="en-US" dirty="0" err="1" smtClean="0"/>
              <a:t>vs</a:t>
            </a:r>
            <a:r>
              <a:rPr lang="en-US" dirty="0" smtClean="0"/>
              <a:t> leaders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two are considered as same but this might not be the case.</a:t>
            </a:r>
          </a:p>
          <a:p>
            <a:r>
              <a:rPr lang="en-US" dirty="0" smtClean="0"/>
              <a:t>Managers are appointed to their position.</a:t>
            </a:r>
          </a:p>
          <a:p>
            <a:r>
              <a:rPr lang="en-US" dirty="0" smtClean="0"/>
              <a:t>Their ability to influence is based upon the authority inherent in their position.</a:t>
            </a:r>
          </a:p>
          <a:p>
            <a:r>
              <a:rPr lang="en-US" dirty="0" smtClean="0"/>
              <a:t>In contrast, leaders emerge from within a group or be appointed.</a:t>
            </a:r>
          </a:p>
          <a:p>
            <a:r>
              <a:rPr lang="en-US" dirty="0" smtClean="0"/>
              <a:t>Leaders are able to influence others to perform beyond actions dictated by formal authority.</a:t>
            </a:r>
          </a:p>
          <a:p>
            <a:r>
              <a:rPr lang="en-US" dirty="0" smtClean="0"/>
              <a:t>Leader is someone who can influence others and who has managerial authority.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theories</a:t>
            </a:r>
            <a:endParaRPr lang="en-US" dirty="0"/>
          </a:p>
        </p:txBody>
      </p:sp>
      <p:sp>
        <p:nvSpPr>
          <p:cNvPr id="3" name="Content Placeholder 2"/>
          <p:cNvSpPr>
            <a:spLocks noGrp="1"/>
          </p:cNvSpPr>
          <p:nvPr>
            <p:ph idx="1"/>
          </p:nvPr>
        </p:nvSpPr>
        <p:spPr/>
        <p:txBody>
          <a:bodyPr/>
          <a:lstStyle/>
          <a:p>
            <a:r>
              <a:rPr lang="en-US" dirty="0" smtClean="0"/>
              <a:t>In the early part of twentieth century that researchers began to study leadership.</a:t>
            </a:r>
          </a:p>
          <a:p>
            <a:r>
              <a:rPr lang="en-US" dirty="0" smtClean="0"/>
              <a:t>Early leadership theories focused on leader(trait theories) and how that leader interacted with group members(behavioral theories).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Trait theories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Studies in the 1920s and 1930s focused basically on leader traits-characteristics that differentiate leaders from non leaders.</a:t>
            </a:r>
          </a:p>
          <a:p>
            <a:r>
              <a:rPr lang="en-US" dirty="0" smtClean="0"/>
              <a:t>Some of the traits studied included physical stature, </a:t>
            </a:r>
            <a:r>
              <a:rPr lang="en-US" dirty="0" err="1" smtClean="0"/>
              <a:t>appearance,social</a:t>
            </a:r>
            <a:r>
              <a:rPr lang="en-US" dirty="0" smtClean="0"/>
              <a:t> class, emotional stability, fluency of speech and sociability.</a:t>
            </a:r>
          </a:p>
          <a:p>
            <a:r>
              <a:rPr lang="en-US" dirty="0" smtClean="0"/>
              <a:t>Six traits associated with effective leadership included drive, the desire to lead, honesty and integrity, self confidence, intelligence and job relevant knowledge.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theories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Leadership research from late 1940s to 1960s concentrated on preferred behavioral styles that leaders demonstrated.</a:t>
            </a:r>
          </a:p>
          <a:p>
            <a:r>
              <a:rPr lang="en-US" dirty="0" smtClean="0"/>
              <a:t>Autocratic style) a leader who intended centralize authority, dictate work methods, make </a:t>
            </a:r>
            <a:r>
              <a:rPr lang="en-US" dirty="0" err="1" smtClean="0"/>
              <a:t>uni</a:t>
            </a:r>
            <a:r>
              <a:rPr lang="en-US" dirty="0" smtClean="0"/>
              <a:t>-lateral decisions and limit employee participation.</a:t>
            </a:r>
          </a:p>
          <a:p>
            <a:r>
              <a:rPr lang="en-US" dirty="0" smtClean="0"/>
              <a:t>Democratic style) a leader who intended to involve employees in decision </a:t>
            </a:r>
            <a:r>
              <a:rPr lang="en-US" dirty="0" err="1" smtClean="0"/>
              <a:t>making,delegate</a:t>
            </a:r>
            <a:r>
              <a:rPr lang="en-US" dirty="0" smtClean="0"/>
              <a:t> </a:t>
            </a:r>
            <a:r>
              <a:rPr lang="en-US" dirty="0" err="1" smtClean="0"/>
              <a:t>authority,encourage</a:t>
            </a:r>
            <a:r>
              <a:rPr lang="en-US" dirty="0" smtClean="0"/>
              <a:t> participation in deciding work methods and goals and use feedback as an opportunity for coaching employees.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Laissez-faire style)a leader who generally gave the group complete freedom to make decisions and complete the work in whatever way it saw it.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Contingency theories of leadership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err="1" smtClean="0"/>
              <a:t>fiedler</a:t>
            </a:r>
            <a:r>
              <a:rPr lang="en-US" dirty="0" smtClean="0"/>
              <a:t> model) it was developed by </a:t>
            </a:r>
            <a:r>
              <a:rPr lang="en-US" dirty="0" err="1" smtClean="0"/>
              <a:t>fred</a:t>
            </a:r>
            <a:r>
              <a:rPr lang="en-US" dirty="0" smtClean="0"/>
              <a:t> </a:t>
            </a:r>
            <a:r>
              <a:rPr lang="en-US" dirty="0" err="1" smtClean="0"/>
              <a:t>fiedler</a:t>
            </a:r>
            <a:r>
              <a:rPr lang="en-US" dirty="0" smtClean="0"/>
              <a:t>.</a:t>
            </a:r>
          </a:p>
          <a:p>
            <a:r>
              <a:rPr lang="en-US" dirty="0" smtClean="0"/>
              <a:t>The </a:t>
            </a:r>
            <a:r>
              <a:rPr lang="en-US" dirty="0" err="1" smtClean="0"/>
              <a:t>fiedler</a:t>
            </a:r>
            <a:r>
              <a:rPr lang="en-US" dirty="0" smtClean="0"/>
              <a:t> contingency model proposed that effective group performance depended on the proper match between leaders style of interacting with his/her followers and the degree to which the situation allowed the leader to control and influence.</a:t>
            </a:r>
          </a:p>
          <a:p>
            <a:r>
              <a:rPr lang="en-US" dirty="0" smtClean="0"/>
              <a:t>Least preferred co-worker(LPC)</a:t>
            </a:r>
            <a:r>
              <a:rPr lang="en-US" dirty="0" err="1" smtClean="0"/>
              <a:t>questionairre</a:t>
            </a:r>
            <a:r>
              <a:rPr lang="en-US" dirty="0" smtClean="0"/>
              <a:t> was used.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Situational leadership theory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Paul Hersey and Ken Blanchard developed this theory.</a:t>
            </a:r>
          </a:p>
          <a:p>
            <a:r>
              <a:rPr lang="en-US" dirty="0" smtClean="0"/>
              <a:t>This leadership theory gained a strong following among management development specialists. </a:t>
            </a:r>
          </a:p>
          <a:p>
            <a:r>
              <a:rPr lang="en-US" dirty="0" smtClean="0"/>
              <a:t>Hersey and Blanchard argue that successful leadership is achieved by selecting the right leadership style dependant upon the level of followers readiness.</a:t>
            </a:r>
          </a:p>
          <a:p>
            <a:r>
              <a:rPr lang="en-US" dirty="0" smtClean="0"/>
              <a:t>The emphasis on the followers in leadership effectiveness reflects the reality that it is the followers who accept or reject the leader.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Telling(high task-low relationships):the leader defines roles and tells people </a:t>
            </a:r>
            <a:r>
              <a:rPr lang="en-US" dirty="0" err="1" smtClean="0"/>
              <a:t>what,how,when</a:t>
            </a:r>
            <a:r>
              <a:rPr lang="en-US" dirty="0" smtClean="0"/>
              <a:t> and where to do various tasks.</a:t>
            </a:r>
          </a:p>
          <a:p>
            <a:r>
              <a:rPr lang="en-US" dirty="0" smtClean="0"/>
              <a:t>Selling(high task-high relationship) the leader provides both directive and supportive </a:t>
            </a:r>
            <a:r>
              <a:rPr lang="en-US" dirty="0" err="1" smtClean="0"/>
              <a:t>behaviour</a:t>
            </a:r>
            <a:r>
              <a:rPr lang="en-US" dirty="0" smtClean="0"/>
              <a:t>.</a:t>
            </a:r>
          </a:p>
          <a:p>
            <a:r>
              <a:rPr lang="en-US" dirty="0" smtClean="0"/>
              <a:t>Participating(low task-high relationship) the leader and follower share in decision making, the main role of leader is facilitating and communicating.</a:t>
            </a:r>
          </a:p>
          <a:p>
            <a:r>
              <a:rPr lang="en-US" dirty="0" smtClean="0"/>
              <a:t>Delegating(low task-low relationship): the leader provides little direction or support.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701</Words>
  <Application>Microsoft Office PowerPoint</Application>
  <PresentationFormat>On-screen Show (4:3)</PresentationFormat>
  <Paragraphs>47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Leadership</vt:lpstr>
      <vt:lpstr>Managers vs leaders</vt:lpstr>
      <vt:lpstr>Leadership theories</vt:lpstr>
      <vt:lpstr>Trait theories</vt:lpstr>
      <vt:lpstr>Behavioral theories</vt:lpstr>
      <vt:lpstr>Slide 6</vt:lpstr>
      <vt:lpstr>Contingency theories of leadership</vt:lpstr>
      <vt:lpstr>Situational leadership theory</vt:lpstr>
      <vt:lpstr>Contd…..</vt:lpstr>
      <vt:lpstr>Path goal model</vt:lpstr>
      <vt:lpstr>Charismatic and visionary leadership</vt:lpstr>
      <vt:lpstr>Leaders and power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dc:title>
  <dc:creator>Skusafzai</dc:creator>
  <cp:lastModifiedBy>Skusafzai</cp:lastModifiedBy>
  <cp:revision>3</cp:revision>
  <dcterms:created xsi:type="dcterms:W3CDTF">2006-08-16T00:00:00Z</dcterms:created>
  <dcterms:modified xsi:type="dcterms:W3CDTF">2022-03-06T10:37:47Z</dcterms:modified>
</cp:coreProperties>
</file>