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Responsibility</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approaches</a:t>
            </a:r>
            <a:endParaRPr lang="en-US" dirty="0"/>
          </a:p>
        </p:txBody>
      </p:sp>
      <p:sp>
        <p:nvSpPr>
          <p:cNvPr id="3" name="Content Placeholder 2"/>
          <p:cNvSpPr>
            <a:spLocks noGrp="1"/>
          </p:cNvSpPr>
          <p:nvPr>
            <p:ph idx="1"/>
          </p:nvPr>
        </p:nvSpPr>
        <p:spPr/>
        <p:txBody>
          <a:bodyPr>
            <a:normAutofit fontScale="70000" lnSpcReduction="20000"/>
          </a:bodyPr>
          <a:lstStyle/>
          <a:p>
            <a:r>
              <a:rPr lang="en-US" u="sng" dirty="0" smtClean="0"/>
              <a:t>Legal</a:t>
            </a:r>
            <a:r>
              <a:rPr lang="en-US" dirty="0" smtClean="0"/>
              <a:t>:</a:t>
            </a:r>
          </a:p>
          <a:p>
            <a:pPr>
              <a:buNone/>
            </a:pPr>
            <a:r>
              <a:rPr lang="en-US" dirty="0" smtClean="0"/>
              <a:t>     Little environmental sensitivity more obligation to laws. They obey laws, rules and regulations willingly. They have to comply with the laws.</a:t>
            </a:r>
          </a:p>
          <a:p>
            <a:r>
              <a:rPr lang="en-US" u="sng" dirty="0" smtClean="0"/>
              <a:t>Market approach</a:t>
            </a:r>
            <a:r>
              <a:rPr lang="en-US" dirty="0" smtClean="0"/>
              <a:t>:</a:t>
            </a:r>
          </a:p>
          <a:p>
            <a:pPr>
              <a:buNone/>
            </a:pPr>
            <a:r>
              <a:rPr lang="en-US" dirty="0" smtClean="0"/>
              <a:t>     In this approach, organizations respond to the environmental preferences of their customers.</a:t>
            </a:r>
          </a:p>
          <a:p>
            <a:r>
              <a:rPr lang="en-US" u="sng" dirty="0" smtClean="0"/>
              <a:t>Stakeholder approach</a:t>
            </a:r>
            <a:r>
              <a:rPr lang="en-US" dirty="0" smtClean="0"/>
              <a:t>:</a:t>
            </a:r>
          </a:p>
          <a:p>
            <a:pPr>
              <a:buNone/>
            </a:pPr>
            <a:r>
              <a:rPr lang="en-US" dirty="0" smtClean="0"/>
              <a:t> </a:t>
            </a:r>
            <a:r>
              <a:rPr lang="en-US" dirty="0" smtClean="0"/>
              <a:t>    The organization chooses to respond to multiple demands made by stakeholders. </a:t>
            </a:r>
            <a:r>
              <a:rPr lang="en-US" dirty="0" err="1" smtClean="0"/>
              <a:t>e.g</a:t>
            </a:r>
            <a:r>
              <a:rPr lang="en-US" dirty="0" smtClean="0"/>
              <a:t>)employer, supplier or community.</a:t>
            </a:r>
          </a:p>
          <a:p>
            <a:r>
              <a:rPr lang="en-US" u="sng" dirty="0" smtClean="0"/>
              <a:t>Activist approach(Green Approach</a:t>
            </a:r>
            <a:r>
              <a:rPr lang="en-US" dirty="0" smtClean="0"/>
              <a:t>):</a:t>
            </a:r>
          </a:p>
          <a:p>
            <a:pPr>
              <a:buNone/>
            </a:pPr>
            <a:r>
              <a:rPr lang="en-US" dirty="0" smtClean="0"/>
              <a:t>     It looks for ways to respect and preserve the earth and its natural resources. </a:t>
            </a:r>
            <a:r>
              <a:rPr lang="en-US" dirty="0" err="1" smtClean="0"/>
              <a:t>e.g</a:t>
            </a:r>
            <a:r>
              <a:rPr lang="en-US" dirty="0" smtClean="0"/>
              <a:t>) Volvo or any other zero emissions company.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Managerial ethics</a:t>
            </a:r>
            <a:endParaRPr lang="en-US" dirty="0"/>
          </a:p>
        </p:txBody>
      </p:sp>
      <p:sp>
        <p:nvSpPr>
          <p:cNvPr id="3" name="Content Placeholder 2"/>
          <p:cNvSpPr>
            <a:spLocks noGrp="1"/>
          </p:cNvSpPr>
          <p:nvPr>
            <p:ph idx="1"/>
          </p:nvPr>
        </p:nvSpPr>
        <p:spPr/>
        <p:txBody>
          <a:bodyPr/>
          <a:lstStyle/>
          <a:p>
            <a:r>
              <a:rPr lang="en-US" dirty="0" smtClean="0"/>
              <a:t>Managerial ethics is the standard of social norms and values, truth, and justice that is accepted by the manager in the decision-making process. It is the moral principles and rules of conduct that are applied in the business. Where ethics is the set of moral principles and rules guiding an individual’s behavior.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Managerial Ethics</a:t>
            </a:r>
            <a:endParaRPr lang="en-US" dirty="0"/>
          </a:p>
        </p:txBody>
      </p:sp>
      <p:sp>
        <p:nvSpPr>
          <p:cNvPr id="3" name="Content Placeholder 2"/>
          <p:cNvSpPr>
            <a:spLocks noGrp="1"/>
          </p:cNvSpPr>
          <p:nvPr>
            <p:ph idx="1"/>
          </p:nvPr>
        </p:nvSpPr>
        <p:spPr/>
        <p:txBody>
          <a:bodyPr/>
          <a:lstStyle/>
          <a:p>
            <a:r>
              <a:rPr lang="en-US" dirty="0" smtClean="0"/>
              <a:t>A simple difference between ethics and managerial ethics is that ethics determines wrong and right in our daily social life, in informal nature and managerial ethics is based on the periphery of the organization, follow the standard rules of making decisions. In other words, ethics is related to individual personal life and managerial ethics is related to organizational life.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Benefits of Managerial Ethics </a:t>
            </a:r>
            <a:endParaRPr lang="en-US" dirty="0"/>
          </a:p>
        </p:txBody>
      </p:sp>
      <p:sp>
        <p:nvSpPr>
          <p:cNvPr id="3" name="Content Placeholder 2"/>
          <p:cNvSpPr>
            <a:spLocks noGrp="1"/>
          </p:cNvSpPr>
          <p:nvPr>
            <p:ph idx="1"/>
          </p:nvPr>
        </p:nvSpPr>
        <p:spPr>
          <a:xfrm>
            <a:off x="457200" y="1219200"/>
            <a:ext cx="8229600" cy="5334000"/>
          </a:xfrm>
        </p:spPr>
        <p:txBody>
          <a:bodyPr>
            <a:normAutofit fontScale="70000" lnSpcReduction="20000"/>
          </a:bodyPr>
          <a:lstStyle/>
          <a:p>
            <a:pPr fontAlgn="base"/>
            <a:r>
              <a:rPr lang="en-US" sz="3100" b="1" dirty="0" smtClean="0"/>
              <a:t>Promotes </a:t>
            </a:r>
            <a:r>
              <a:rPr lang="en-US" sz="3100" b="1" dirty="0" smtClean="0"/>
              <a:t>Goodwill and Image</a:t>
            </a:r>
          </a:p>
          <a:p>
            <a:pPr lvl="1" fontAlgn="base"/>
            <a:r>
              <a:rPr lang="en-US" sz="3100" dirty="0" smtClean="0"/>
              <a:t>Goodwill and image are gained through the trust of society towards the organization. The supply of goods and services by considering quality, quantity, time, and price expected by the customers facilitates gaining their trust.</a:t>
            </a:r>
          </a:p>
          <a:p>
            <a:pPr fontAlgn="base"/>
            <a:r>
              <a:rPr lang="en-US" sz="3100" b="1" dirty="0" smtClean="0"/>
              <a:t>Helps </a:t>
            </a:r>
            <a:r>
              <a:rPr lang="en-US" sz="3100" b="1" dirty="0" smtClean="0"/>
              <a:t>to Maintain Good Relations with Stakeholders</a:t>
            </a:r>
          </a:p>
          <a:p>
            <a:pPr lvl="1" fontAlgn="base"/>
            <a:r>
              <a:rPr lang="en-US" sz="3100" dirty="0" smtClean="0"/>
              <a:t>Stakeholders are all the parties who are directly or indirectly related to the organization such as employees, customers, suppliers, lenders, government, etc. Ethical behavior helps to maintain relations with them. An ethical manager always tries to meet their requirements.</a:t>
            </a:r>
          </a:p>
          <a:p>
            <a:pPr fontAlgn="base"/>
            <a:r>
              <a:rPr lang="en-US" sz="3100" b="1" dirty="0" smtClean="0"/>
              <a:t>Less </a:t>
            </a:r>
            <a:r>
              <a:rPr lang="en-US" sz="3100" b="1" dirty="0" smtClean="0"/>
              <a:t>Interference from Government</a:t>
            </a:r>
          </a:p>
          <a:p>
            <a:pPr lvl="1" fontAlgn="base"/>
            <a:r>
              <a:rPr lang="en-US" sz="3100" dirty="0" smtClean="0"/>
              <a:t>In case a business is not unethical, violates the government rules, will attract interventions of government. But an ethical businessman never performs any business activity by violating government rules and regulations.</a:t>
            </a:r>
          </a:p>
          <a:p>
            <a:pPr fontAlgn="base">
              <a:buNone/>
            </a:pPr>
            <a:endParaRPr lang="en-US" b="1" dirty="0" smtClean="0"/>
          </a:p>
          <a:p>
            <a:pPr fontAlgn="base"/>
            <a:endParaRPr lang="en-US" dirty="0" smtClean="0"/>
          </a:p>
          <a:p>
            <a:pPr fontAlgn="base"/>
            <a:endParaRPr lang="en-US" b="1"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77500" lnSpcReduction="20000"/>
          </a:bodyPr>
          <a:lstStyle/>
          <a:p>
            <a:pPr fontAlgn="base"/>
            <a:r>
              <a:rPr lang="en-US" b="1" dirty="0" smtClean="0"/>
              <a:t>Promotes </a:t>
            </a:r>
            <a:r>
              <a:rPr lang="en-US" b="1" dirty="0" smtClean="0"/>
              <a:t>Fair Competition</a:t>
            </a:r>
          </a:p>
          <a:p>
            <a:pPr lvl="1" fontAlgn="base"/>
            <a:r>
              <a:rPr lang="en-US" dirty="0" smtClean="0"/>
              <a:t>Business ethics helps to </a:t>
            </a:r>
            <a:r>
              <a:rPr lang="en-US" dirty="0" smtClean="0"/>
              <a:t>promote fair competition among </a:t>
            </a:r>
            <a:r>
              <a:rPr lang="en-US" dirty="0" smtClean="0"/>
              <a:t>business firms. It discourages businessmen to involve in unfair trade practices like an artificial shortage, black marketing, adulteration, obsolescence, etc.</a:t>
            </a:r>
          </a:p>
          <a:p>
            <a:pPr fontAlgn="base"/>
            <a:r>
              <a:rPr lang="en-US" b="1" dirty="0" smtClean="0"/>
              <a:t>Promotes </a:t>
            </a:r>
            <a:r>
              <a:rPr lang="en-US" b="1" dirty="0" smtClean="0"/>
              <a:t>Social Responsibility</a:t>
            </a:r>
          </a:p>
          <a:p>
            <a:pPr lvl="1" fontAlgn="base"/>
            <a:r>
              <a:rPr lang="en-US" dirty="0" smtClean="0"/>
              <a:t>The manager performs business in society to fulfill his economic objectives. Business ethics guide managers to involve in social welfare programs like participating in education, healthy sports, environmental protection, </a:t>
            </a:r>
            <a:r>
              <a:rPr lang="en-US" dirty="0" smtClean="0"/>
              <a:t>etc.</a:t>
            </a:r>
            <a:endParaRPr lang="en-US" b="1" dirty="0" smtClean="0"/>
          </a:p>
          <a:p>
            <a:pPr fontAlgn="base"/>
            <a:r>
              <a:rPr lang="en-US" b="1" dirty="0" smtClean="0"/>
              <a:t>Improves </a:t>
            </a:r>
            <a:r>
              <a:rPr lang="en-US" b="1" dirty="0" smtClean="0"/>
              <a:t>Working Environment</a:t>
            </a:r>
          </a:p>
          <a:p>
            <a:pPr lvl="1" fontAlgn="base"/>
            <a:r>
              <a:rPr lang="en-US" dirty="0" smtClean="0"/>
              <a:t>It guides a manager to develop a better working environment in the organization. He tries to motivate employees by introducing a feeling of justice, equality, freedom, belongingness, a sense of responsibility, and </a:t>
            </a:r>
            <a:r>
              <a:rPr lang="en-US" dirty="0" smtClean="0"/>
              <a:t>ownership.</a:t>
            </a:r>
          </a:p>
          <a:p>
            <a:pPr fontAlgn="base"/>
            <a:r>
              <a:rPr lang="en-US" b="1" dirty="0" smtClean="0"/>
              <a:t>Helps </a:t>
            </a:r>
            <a:r>
              <a:rPr lang="en-US" b="1" dirty="0" smtClean="0"/>
              <a:t>to Increase Market Share</a:t>
            </a:r>
          </a:p>
          <a:p>
            <a:pPr lvl="1" fontAlgn="base"/>
            <a:r>
              <a:rPr lang="en-US" dirty="0" smtClean="0"/>
              <a:t>By gaining prestige and reputation in society, in long run, helps to increase the market share of a business firm.</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social responsibility</a:t>
            </a:r>
            <a:endParaRPr lang="en-US" dirty="0"/>
          </a:p>
        </p:txBody>
      </p:sp>
      <p:sp>
        <p:nvSpPr>
          <p:cNvPr id="3" name="Content Placeholder 2"/>
          <p:cNvSpPr>
            <a:spLocks noGrp="1"/>
          </p:cNvSpPr>
          <p:nvPr>
            <p:ph idx="1"/>
          </p:nvPr>
        </p:nvSpPr>
        <p:spPr/>
        <p:txBody>
          <a:bodyPr/>
          <a:lstStyle/>
          <a:p>
            <a:r>
              <a:rPr lang="en-US" dirty="0" smtClean="0"/>
              <a:t>Managers now regularly face decisions that have a dimension of social responsibility: employee relations, philanthropy, pricing, resource conservation, product quality and safety, and doing business in countries that violate human rights are some of the more obvious.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 opposing views of social responsibility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great deal of attention has been focused on the extremes.</a:t>
            </a:r>
          </a:p>
          <a:p>
            <a:r>
              <a:rPr lang="en-US" dirty="0" smtClean="0"/>
              <a:t>On one side there is the classical or purely economic view that managements only social responsibility is to maximize profits.</a:t>
            </a:r>
          </a:p>
          <a:p>
            <a:r>
              <a:rPr lang="en-US" dirty="0" smtClean="0"/>
              <a:t>On the other side stands the socio-economic position, which holds that managements responsibility goes well beyond making profits to include protecting and improving society’s welfare.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classical 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According to classical view the managements only social responsibility is to maximize profits.</a:t>
            </a:r>
          </a:p>
          <a:p>
            <a:r>
              <a:rPr lang="en-US" dirty="0" smtClean="0"/>
              <a:t>Milton Friedman an economist, had remained one of the advocates of this view.</a:t>
            </a:r>
          </a:p>
          <a:p>
            <a:r>
              <a:rPr lang="en-US" dirty="0" smtClean="0"/>
              <a:t>He argues that managers primary responsibility is to operate the business in the best interests of the stockholders or the owners of the business and focus should be on financial returns.</a:t>
            </a:r>
          </a:p>
          <a:p>
            <a:r>
              <a:rPr lang="en-US" dirty="0" smtClean="0"/>
              <a:t>Additionally, he argues whenever the business owner decide to do ‘social good’, they are adding to the cost of organization. These costs have to be passed on to the consumers either through high prices or absorbed by stockholders through a smaller profit.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socio-economic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socioeconomic view is the view that managements social responsibility goes beyond making profits to include protecting and improving society’s welfare.</a:t>
            </a:r>
          </a:p>
          <a:p>
            <a:r>
              <a:rPr lang="en-US" dirty="0" smtClean="0"/>
              <a:t>Corporations are not independent entities responsible only to stockholders, they also have a responsibility to the society.</a:t>
            </a:r>
          </a:p>
          <a:p>
            <a:r>
              <a:rPr lang="en-US" dirty="0" smtClean="0"/>
              <a:t>Society accepts and even encourages business to become involved in social, political and legal issues.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“Greening” of management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Until the late 1960’s, few people and organizations paid attention to the environmental consequences of their decisions and actions, although there were some groups but their focus was on conservation of land and natural resources.</a:t>
            </a:r>
            <a:endParaRPr lang="en-US" dirty="0" smtClean="0"/>
          </a:p>
          <a:p>
            <a:pPr>
              <a:buNone/>
            </a:pPr>
            <a:r>
              <a:rPr lang="en-US" dirty="0" smtClean="0"/>
              <a:t> </a:t>
            </a:r>
            <a:r>
              <a:rPr lang="en-US" dirty="0" smtClean="0"/>
              <a:t>O</a:t>
            </a:r>
            <a:r>
              <a:rPr lang="en-US" dirty="0" smtClean="0"/>
              <a:t>il spills, nuclear power plant accidents were amongst some incidents that happened and compelled the managers to start thinking on different lines. This recognition of the close link between an organizations decisions and activities and its impact on natural environment is referred to as the greening of management.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environmental problems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order to address green issues, the managers must recognize key global environmental problems.</a:t>
            </a:r>
          </a:p>
          <a:p>
            <a:r>
              <a:rPr lang="en-US" dirty="0" smtClean="0"/>
              <a:t>Some of the serious global environmental issues:</a:t>
            </a:r>
          </a:p>
          <a:p>
            <a:r>
              <a:rPr lang="en-US" dirty="0" smtClean="0"/>
              <a:t>Resource depletion</a:t>
            </a:r>
          </a:p>
          <a:p>
            <a:r>
              <a:rPr lang="en-US" dirty="0" smtClean="0"/>
              <a:t>Global warming</a:t>
            </a:r>
          </a:p>
          <a:p>
            <a:r>
              <a:rPr lang="en-US" dirty="0" smtClean="0"/>
              <a:t>Pollution(air, water, soil)</a:t>
            </a:r>
          </a:p>
          <a:p>
            <a:r>
              <a:rPr lang="en-US" dirty="0" smtClean="0"/>
              <a:t>Industrial accidents</a:t>
            </a:r>
          </a:p>
          <a:p>
            <a:r>
              <a:rPr lang="en-US" dirty="0" smtClean="0"/>
              <a:t>Toxic wastes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As the world populations grow and emerging countries become more market oriented and affluent, global environmental problems may worsen.</a:t>
            </a:r>
          </a:p>
          <a:p>
            <a:r>
              <a:rPr lang="en-US" dirty="0" smtClean="0"/>
              <a:t>However, many organizations around the world, large and small, have taken upon themselves to respect and protect the natural environment.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organizations go green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Some organizations do no more than what is required by the law( that is, they fulfill their social obligation) others have made radical changes in the way they do their business. Products and production processes have become </a:t>
            </a:r>
            <a:r>
              <a:rPr lang="en-US" dirty="0" err="1" smtClean="0"/>
              <a:t>cleaner.e.g</a:t>
            </a:r>
            <a:r>
              <a:rPr lang="en-US" dirty="0" smtClean="0"/>
              <a:t>) </a:t>
            </a:r>
            <a:r>
              <a:rPr lang="en-US" dirty="0" err="1" smtClean="0"/>
              <a:t>volvo</a:t>
            </a:r>
            <a:r>
              <a:rPr lang="en-US" dirty="0" smtClean="0"/>
              <a:t>, cfc free production.</a:t>
            </a:r>
          </a:p>
          <a:p>
            <a:r>
              <a:rPr lang="en-US" dirty="0" smtClean="0"/>
              <a:t>One approach to organizational roles in environmental responsibility uses the terms “shades of green” to describe different approaches that organizations may take.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1059</Words>
  <Application>Microsoft Office PowerPoint</Application>
  <PresentationFormat>On-screen Show (4:3)</PresentationFormat>
  <Paragraphs>62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Social Responsibility</vt:lpstr>
      <vt:lpstr>What is social responsibility</vt:lpstr>
      <vt:lpstr>Two opposing views of social responsibility</vt:lpstr>
      <vt:lpstr>The classical view</vt:lpstr>
      <vt:lpstr>The socio-economic view</vt:lpstr>
      <vt:lpstr>The “Greening” of management</vt:lpstr>
      <vt:lpstr>Global environmental problems</vt:lpstr>
      <vt:lpstr>Slide 8</vt:lpstr>
      <vt:lpstr>How organizations go green</vt:lpstr>
      <vt:lpstr>Four approaches</vt:lpstr>
      <vt:lpstr>Managerial ethics</vt:lpstr>
      <vt:lpstr>Managerial Ethics</vt:lpstr>
      <vt:lpstr>Benefits of Managerial Ethics </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Responsibility</dc:title>
  <dc:creator>Skusafzai</dc:creator>
  <cp:lastModifiedBy>Skusafzai</cp:lastModifiedBy>
  <cp:revision>4</cp:revision>
  <dcterms:created xsi:type="dcterms:W3CDTF">2006-08-16T00:00:00Z</dcterms:created>
  <dcterms:modified xsi:type="dcterms:W3CDTF">2022-03-14T15:44:11Z</dcterms:modified>
</cp:coreProperties>
</file>