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2-02-07T03:12:12.127"/>
    </inkml:context>
    <inkml:brush xml:id="br0">
      <inkml:brushProperty name="width" value="0.05292" units="cm"/>
      <inkml:brushProperty name="height" value="0.05292" units="cm"/>
      <inkml:brushProperty name="color" value="#C00000"/>
    </inkml:brush>
  </inkml:definitions>
  <inkml:trace contextRef="#ctx0" brushRef="#br0">8508 3597,'0'-25,"0"0,0 25,25 0,0 0,-25 0,24 0,-24 0,25 0,-25 0,25 0,0 0,-25 0,25 0,-25 0,24 0,1 0,0 0,25 0,-26 0,1 0,25 0,-50 0,25 0,-1 0,1 0,-25 0,25 0,-25 0,25 0,0 0,-25 0,25 0,-25 0,24 0,1 0,0 25,-25-25,25 0,0 0,-25 0,24 0,1 0,0 0,25 0,-26 0,1 0,0 0,0 0,0 0,-1 0,26 0,-50 0,50 0,-26 25,26-25,0 24,-1-24,-24 0,49 25,-49-25,0 0,25 25,-1-25,1 0,-25 0,24 0,1 0,0 0,-1 25,-24-25,49 0,1 0,-26 0,1 0,0 0,-1 0,26 0,-51 0,26 0,-25 0,24 0,-24 0,25 0,-25 0,49 0,-24 0,-1 0,1 0,24 0,1 0,-1 0,-24 0,-1 0,1 0,-25 0,49 0,-24 0,-1 0,1 0,0 0,24 0,0 0,-24 0,24 0,1 0,-50 0,74 0,-49 0,74 0,-25 0,-25 0,-24 0,24 0,25 0,-74 0,25 0,-1 0,51 0,-51-25,26 25,24 0,-25-25,-24 0,0 25,-1 0,26-24,24 24,-25-25,-24 25,24 0,-24 0,-1-25,1 25,0 0,24 0,0-25,-24 0,25 25,-1 0,-24 0,49 0,-74 0,24 0,1 0,24 0,-24 0,-25 0,-1 0,26 0,0 0,-26-24,51 24,-1 0,-74 0,50 0,-1 0,26 0,-1 0,-24 0,0 0,-1 0,1 0,-25 0,24 0,-24 0,0 0,0 0,-1 0,51 0,-50 0,-1 0,26 0,24 0,-49 0,25 0,24 0,-24 0,24 0,1 0,-1 0,1 0,-51 0,26 0,24 0,1 0,-1 0,1 0,-26 0,1 0,-1 0,1 0,24 0,1 0,-1 0,-24 0,-1 0,26 0,-25 0,24 0,0 0,1 0,-26 0,1 0,0 0,-1 0,1 0,-1 0,1 0,0 0,-1 0,1 0,-25 0,-1 0,51 0,-50 0,24 0,1 0,24 0,1 0,-50 0,49 0,-24 0,-1 0,1 0,24 0,-24 0,24 0,-24 0,-1 0,26 0,-1 0,25 0,-49 0,25 0,-1 0,-24 0,24 0,-24 0,24 0,-24 0,-1 0,1 0,-1 0,1 0,24 0,-24 0,0 0,-1 0,1 0,-1 0,-24 0,0 0,25 0,-26 0,1 0,0 0,-25 0,50 0,-25 0,24 0,-24 0,0 0,0 0,24 0,26 0,-26 0,-24 0,25 0,24 0,-49 0,24 0,26 0,-26 0,1 0,0 0,-26 24,26-24,0 0,-26 0,26 0,0 0,-1 0,1 0,-25 25,74-25,-49 0,-1 0,26 0,-1 0,-24 0,24 0,0 0,1 0,-1 0,25 0,1 0,-51 0,1 25,24-25,-24 25,24-25,-24 0,0 0,-26 0,26 0,0 0,-1 0,-24 0,49 25,-49-25,25 0,-1 0,1 0,24 0,-24 0,0 0,-1 0,1 24,24-24,-24 0,0 0,-1 0,26 0,-1 0,25 0,25 0,-49 0,24 0,-25 0,1 0,24 0,-25 0,1 0,-1 0,1 0,-1 0,-24 0,49 0,0 0,-25 0,1 0,-26 0,26 0,-1 0,-24 0,24 0,1 0,-1 0,25 0,-49 0,24 0,-24 0,0 0,-1 0,26 0,-51 0,26 0,-25 0,49 0,-24 0,-1 0,1 0,-25 0,49 0,-49 0,25 0,-1 0,1 0,-50 0,74 0,-49 0,0 0,25 0,-26 0,1 0,25 0,24 0,-49 0,0 0,24 0,-24 0,0 0,25 0,-1 0,-24 0,25 0,24-24,-24 24,-26-25,26 25,0 0,-25 0,24-25,50 0,-74 25,25-25,-1 25,-24 0,0-24,25 24,-1 0,-24 0,0 0,24 0,-49 0,50 0,-25 0,0 0,24-25,-24 25,0-25,0 25,24 0,-24 0,25-25,-1 25,-24 0,0 0,25 0,-50-25,49 25,-24 0,0 0,0 0,-25 0,24 0,1 0,0 0,25 0,-26 0,-24 0,50 0,-25 0,49 0,-74-24,50 24,-1-25,-49 25,50 0,0 0,-50 0,24 0,-24 0,25 0,0 0,-25 0,25-25</inkml:trace>
  <inkml:trace contextRef="#ctx0" brushRef="#br0" timeOffset="9127.522">23788 4490,'0'24,"0"-24,0 0,24 0,1 0,-25 0,25 0,-25 0,25 0,0 0,24 0,-24 0,25 0,-1 0,1 0,0 0,24 25,-24-25,-1 0,26 0,24 0,-25 0,25 0,25 0,-49 0,24 0,0 0,-49 0,49 0,-24 0,-1 0,-24 0,-1 0,1 0,-1 0,26 0,-26 0,26 0,-26 0,26 0,-1 0,26 0,-26 0,0 0,26 0,24 0,-25 0,25 0,-25 0,0 0,25 0,-74 0,99 0,-25 0,25 0,-50 0,0 0,-25 0,26 0,-51 0,50 0,-24 0,24 0,0 0,-24 0,24 0,0 0,-24 0,24 0,-25 0,-24 0,24 0,1 0,-1 0,-24 0,24 0,-24 0,-1 0,-24 0,25 0,-1 0,26 0,-1 0,-24 0,24 0,-24 0,49 0,-49 0,24 0,-24 0,-26 0,26 0,0 0,-26 0,1 0,25 0,-25 0,0 0,24 0,26 0,-26 0,1 0,-25 0,24 0,1 0,-50 0,25 0,-25 0,24 0,1 0</inkml:trace>
  <inkml:trace contextRef="#ctx0" brushRef="#br0" timeOffset="12359.7069">4663 5631,'0'0,"0"0,25 0,0 0,-25 0,25-25,-1 25,1 0,25 0,24 0,-49 0,25 0,-1 0,26 0,-50 0,-25 0,99 0,-50 0,26 0,24 0,-25 0,26 0,-51 0,26 0,-1 0,25 0,-24 0,24 0,-25 0,-49 0,25 0,24 0,25 0,1 0,-1 0,-25 0,25 0,-24 0,-1 0,26 0,-26 0,0 0,26 0,-26 0,25 0,50 0,-25 0,-50 0,26 0,-26 0,75 0,-50-25,0 0,25 25,-24 0,-51 0,75-25,-25 25,1-24,-1 24,25-25,-74 0,49 25,74 0,-73 0,48 0,-73 0,-26 0,51 0,-1 0,25 0,0-25,-50 25,1 0,-1 0,-49 0,25 0,24 0,-24 0,49-25,-50 25,1 0,-25 0,49 0,-24 0,-1 0,26 0,-25 0,-1 0,26 0,-26 0,1 0,-25 0,49 0,-24 0,-26 0,26 0,0 0,-1 0,-24 0,0 0,24 0,1 0,-50 0,50 0,-50 0,24 0,-24-24,25 24</inkml:trace>
  <inkml:trace contextRef="#ctx0" brushRef="#br0" timeOffset="21159.2102">4564 8756,'0'0,"0"0,0 0,25 0,-25 0,49 0,26 0,-1 0,-24 0,99 0,24 25,-49-25,75 25,49-1,0-24,74 0,-98 0,48 0,-23 0,73 0,-24 0,24 0,-24 25,24-25,-49 0,0 0,-75 0,26 0,-100 0,74 0,-74 0,-49 0,-1 0,-49 0,0 0,-1 0,1 0,-25 0,25 0,-25 0,25 0,-25 0,25 0,-1 0</inkml:trace>
  <inkml:trace contextRef="#ctx0" brushRef="#br0" timeOffset="41383.367">18231 7590,'0'0,"0"0,0 0,25 0,-25 0,25 0,0 0,-25 0,25 0,-25 0,24-25,1 25,-25 0,25-24,-25 24,25 0,-25 0,25 0,-1 0,-24 0,25 0,-25 0,25 0,0 0,-25 0,25 0,-25 0,25 0,-25 0,49 0,-24 0,0 0,0 0,-25 0,24 0,1 24,-25-24,25 0,-25 0,25 0,0 0,-25 0,24 0,-24 0,25 0,-25 25,25-25,0 0,-25 0,25 0,-25 0,24 0,1 0,-25 0,25 0,-25 0,25 25,-25-25,25 0,-1 0,-24 25,25-25,-25 25,25-25,0 0,-25 0,25 0,-25 0,24 0,-24 0,50 24,-50-24,50 0,-1 0,-24 0,0 0,24 0,-49 0,25 0,25 25,-25-25,0 0,-1 0,1 0,0 0,0 0,0 0,24 0,-24 0,0 0,24 0,1 0,-25 0,24 0,1 0,0 0,-26 0,26 0,24 0,-24 0,0 0,-1 0,26 0,-26 0,26 0,-1 0,1 0,-1 0,0 0,1 0,-1 0,-24 0,24 0,25 0,-49 0,0 0,49 0,-50 0,26 0,24 0,-24 0,-1 0,-24 0,49 0,-25 0,-24 0,24 0,1 0,-1 0,0 0,-24 0,0 0,24 0,25 0,-49 0,-50 0,50 0,-1 0,26 0,49 0,-50 0,0 0,-24 0,0 0,24 0,-24 0,24 0,-24 0,-26 0,1 0,50 0,-75 0,24 0,1 0,25 25,-25-25,-1 0,1 0,25 0,0 0,-26 0,26 0,0 0,-26 0,26 0,-25 0,49 0,-49 0,25 0,-26 0,51 0,-26 0,-24 0,0 0,25 0,-26 0,1 0,25 0,-50 0,49 0,-24 0,0 0,0 0,0 0,-1 0,26 0,0 0,-25 0,-1 0,26-25,-25 25,0-25,-1 25,1 0,-25 0,25 0,0 0,0 0,-1 0,-24 0,25 0,0-24,0 24,-25 0,49 0,-24 0,25 0,-1-25,26 25,-26-25,-24 25,0 0,49-25,-74 25,25 0,0 0,0 0,0 0,-1 0,1 0,25 0,0 0,24 0,0 0,1 0,-26 0,26 0,-1 0,-49 0,25 0,-1 0,1 0,-25 0,-1 0,26 0,-25 0,0 0,24 0,26 0,-1 0,-24 0,24 0,-49 0,25 0,24 0,-24 0,-26 0,1 0,25 0,-25 0,-1 0,51 0,-50 0,-1 0,1 0,25 0,-1 0,-24 0,25 0,-25 0,-1 0,26 0,-25 0,0 25,24-25,-24 0,25 0,-1 0,26 0,-50 0,-1 0,1 25,0-25,25 25,-26-25,-24 0,25 0,0 0,25 0,-50 0,49 0,-24 0,0 0,0 0,24 0,-24 24,0 1,-25-25,25 0,24 0,-24 0,0 0,24 0,-49 0,50 0,-25 0,24 0,-24 0,0 0,25 0,-26 0,26 0,-50 0,50 0,-25 0,24 0,-24 0,0 0,24 0,-24 0,0 0,25 0,-26 0,1 0,25 25,-25-25,-1 0,1 0,0 0,25 0,-50 0,24 25,1-25,0 0,-25 0,25 0,-25 0,25 0</inkml:trace>
  <inkml:trace contextRef="#ctx0" brushRef="#br0" timeOffset="59871.4244">4688 4589,'0'0,"0"0,0 0,25 0,0 0,-25 0,24 0,-24 0,25 0,0 0,-25 0,25 0,0 0,0 0,24 0,-49 0,25 0,0 0,0 0,-1 0,-24 0,50 0,-50 0,25 0,24 0,-49 0,50 0,0 0,-26 0,1 0,25 0,-25 0,-1 0,26 0,-25 0,0 0,24 0,-24 0,-25 0,50 0,-26 0,1 0,0 0,-25 0,25 0,0 0,-25 0,24 0,-24 0,25 0,0 0,-25 0,25 0,-25 0,25 0,0 0,-1 0,-24 0,25 0,-25 0,50 0,-25 25,-1-25,1 0,0 0,-25 24,25-24,-25 0,25 0,-1 0,-24 0,25 0,-25 0,25 0,0 0,0 0,24 0,1 0,-25 0,-1 0,1 0,0 0,0 0,-25 0,49 25,-49-25,50 0,-25 0,0 0,-1 0,51 0,-50 0,-1 0,1 0,25 0,-25 0,0 0,-1 0,1 0,25 0,-25 0,24 0,-24 0,25 0,-1 0,-24 0,0 0,24 0,1 0,-25 0,24 0,1 0,-50 0,25 0,-25 0,25 0,-25 0,0 0,0 0,49 0,26 0,-51 0,1 0,25 0,-1 0,1 0,0 0,-1 0,26 0,-26 0,1 0,24 0,-49 0,50 0,-75 0,24 0,26 0,0 0,-1 0,26 0,-26 0,26 0,-26 25,50-25,-49 0,0 0,-26 0,1 25,0-25,74 25,-99-25,75 0,-26 0,-24 0,-25 24,25-24,-25 0,50 0,-1 0,-24 0,0 0,49 0,-49 0,25 0,-1 0,1 0,-1 0,-24 0,25 0,24 0,-49 0,0 0,0 0,24 0,1 0,-25 0,0 0,24 0,-24 0,-25 25,50 0,-1-25,-24 0,25 0,-1 0,1 0,-1 0,1 0,0 0,-1 0,1 0,-25 0,-1 0,76 0,-51-25,1 25,-25 0,49 0,-49 0,24-25,-24 25,25 0,-25 0,24 0,-24 0,25 0,-25 0,24 0,26 0,-51 0,1 0,0 0,49 0,-24 0,0 0,-1 0,1 0,-1-24,1 24,0 0,-1-25,26 25,-26 0,1 0,0 0,-1-25,26 0,-51 25,26 0,-25 0,0-25,24 25,-24 0,-25 0,50 0,-1 0,1 0,-1 0,1 0,24-24,26-1,-51 0,1 0,-1 25,26 0,-25-25,-26 25,1 0,25 0,24-24,-24-1,24 25,-49 0,49 0,1 0,-26 0,1 0,24 0,-24 0,0 0,24 0,-74 0,25 0,0 0,-1 0,1 0,0 0,49-25,-24 25,49-25,-74 25,50-25,-26 25,1 0,-1 0,1 0,0 0,24 0,-49 0,24 0,-24 0,50 0,-51 0,26 0,-25 0,49 0,-74 0,25 0,25 0,-1 0,-24 0,25 0,-25 0,24 0,-24 0,25 0,-1 0,-24 0,0 0,49 0,-24 0,24 0,-24 0,-1 0,1 0,24 0,-49 0,25 0,-25 0,49 0,-49 0,24 0,-24 0,50 0,-50 0,-1 0,1 0,50 0,-51 0,1 0,25 0,-25 0,24 0,1 25,-25-25,-1 0,26 0,-25 0,0 25,49-25,-49 25,24-25,1 0,0 0,-26 0,1 25,50-25,-51 24,1 1,25-25,-1 0,-24 0,25 25,-25-25,0 0,24 0,-49 0,25 25,25-25,-26 0,1 0,0 0,0 0,24 0,-24 25,0-25,25 0,-26 0,1 0,25 24,-1-24,-24 0,25 0,-25 0,24 0,-24 0,0 0,49 0,-74 0,50 0,-1 0,1 0,0 0,-25 0,24 0,-49 0,50 0,-1 25,26-25,-26 0,1 0,0 0,-1 0,1 0,24 0,-49 0,25 0,-26 0,26 0,-50 0,50 25,-50-25,49 0,1 0,-1 0,1 0,-25 0,25-25,-1 25,1 0,-25 0,49 0,-49 0,24 0,1 0,0-25,-1 25,1-24,-1 24,1-25,0 25,-26 0,26 0,0 0,-26 0,1 0,0-25,25 25,-26 0,1 0,25 0,-25-25,24 25,1 0,-25 0,0 0,24 0,-49 0,50 0,-25 0,24 0,-24-25,25 25,-1 0,-24-24,49-1,-74 25,25 0,0 0,0 0,24 0,-49-25,25 25,0 0,0 0,24 0,-49 0,25 0,25 0,-50 0,49 0,1 0,-25 0,0 0,-1 0,1 0,25 0,-50 0,25 0,0 0,-1 0,1 0,-25 0,25 0,0 0,0 0,-25 0,49 0,-49 0,25 0,25 0,-50 0,49-25,-24 25,0 0,24 0,-24 0,0 0,25 0,-1 0,-24 0,0 0,0 0,-1 0,1 0,25 0,-25 0,-1 0,-24 0,25 0,-25 0,50 0,-50 0,25 0,-25 0,24 0,1 0,0 0,0 0,0 0,0 0,-1 0,1 0,0 0,0 0,24 0,-49 0,25 0,0 0,0 0,-25 0,25 0,-1 0,1 0,0 0,-25 0,50 0,-50 0,24 0,1 0,0 0,-25 0,25 0,0 0,-1 0,26 0,-50 0,25 0,-25 0,25 0,-25 0,24 0,1 0,-25 0,25 0,-25 0,25 0,0 0,-25 0,24 25,-24-25,25 0,-25 0,25 0,0 0,-25 0,25 0,-25 0,24 0,1 0,-25 0,25 0,-25 0,25 0,-25 0,25 0,-1 0,-24 0,25 0,-25 25,25-25,-25 0,25 0,0 0,-25 0,25 25</inkml:trace>
  <inkml:trace contextRef="#ctx0" brushRef="#br0" timeOffset="67985.8885">6499 9252,'0'-25,"0"25,0-24,0 24,0-25,-25 0,25 25,-25-25,25 25,-25-25,25 25,-24 0,24 0,-25-24,0 24,-25-25,50 25,-24 0,-1 0,0 0,0-25,0 0,-49 25,49 0,0-25,25 25,-24 0,-1-25,0 25,25 0,-25 0,0 0,1 0,-1 0,0 0,0 0,0 0,0 0,-24 0,-26 0,26 0,24 0,0 0,-49 0,49 0,-25 0,26 0,-26 0,25 0,0 0,1 0,-1 0,0 0,25 0,-25 0,0 0,25 0,-24 0,-1 0,0 0,0 0,0 0,1 0,24 0,-25 0,25 0,-50 25,50-25,-25 0,1 0,-1 25,0-25,0 0,0 0,0 0,1 25,24-25,-25 0,0 25,25-25,-25 0,25 0,-25 25,25-25,-24 24,-1-24,25 25,-25-25,25 25,0-25,0 25,0-25,0 25,-25-1,25-24,0 25,-25-25,25 25,0 0,0-25,0 25,0-25,0 24,0-24,-24 25,24 0,0-25,0 25,0-25,0 25,0-1,0-24,0 25,0 0,0 0,0-25,0 25,0-25,0 24,0-24,0 25,0 0,24-25,-24 25,0-25,25 25,-25-1,0-24,0 25,25-25,-25 25,0 0,25 0,0-25,-25 24,24-24,-24 25,25 0,0-25,-25 25,25-25,-25 25,25-25,-25 0,24 24,1-24,-25 0,25 0,-25 0,25 0,0 25,-25-25,25 0,24 0,-49 0,25 25,0-25,-25 0,25 0,-1 25,1-25,0 0,-25 25,25-25,0 0,-1 25,1-1,0-24,-25 0,25 25,0 0,-1 0,-24-25,25 0,0 0,25 25,-26-25,1 24,50 1,-75-25,24 0,1 25,0-25,25 0,24 25,-74-25,50 0,24 0,-74 0,50 0,-25 25,49-25,-49 0,0 24,24-24,-24 0,0 0,24 0,1 0,-50 0,50 0,24 0,-49 0,24 0,-24 0,0 0,25 0,-1 0,1 0,-25 0,24-24,1 24,-25 0,24-25,-24 0,-25 25,50 0,-50-25,25 0,-25 25,24-24,1 24,-25-25,0 25,25-25,-25 0,0 25,0-25,0 25,0-49,0 49,0-25,0 0,0 0,0 0,0 1,0-1,0 0,0 0,0 25,0-25,0 1,0 24,0-25,0 0,0 25,0-25,0 25,0-25,0 1,0 24,0-25,0 25,0-25,0 25,0-25,0 0,-25 25,0-24,25 24,0-25,0 0,0 25,0-25,0 25,0-25,-24 25,24-24,0-1,-25 25,0-25,25 25,-25-25,25 0,0 25,-25-24,25 24,-25-25,1 25,24-25,-25 25,25-25,-25 25,0 0,25 0,-25-25,25 25,-24 0,24 0,-25 0,0-24,25-1,-25 25,25 0,-25-25,1 25,24 0,-25 0,25-25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2-02-07T03:13:25.838"/>
    </inkml:context>
    <inkml:brush xml:id="br0">
      <inkml:brushProperty name="width" value="0.05292" units="cm"/>
      <inkml:brushProperty name="height" value="0.05292" units="cm"/>
      <inkml:brushProperty name="color" value="#C00000"/>
    </inkml:brush>
  </inkml:definitions>
  <inkml:trace contextRef="#ctx0" brushRef="#br0">4316 2853,'0'24,"0"-24,25 0,0 0,-25 0,24 0,-24 0,25 0,-25 0,25 25,0-25,-25 0,25 0,-25 0,24 0,1 0,-25 0,50 0,-25 0,49 0,0-25,1 25,-1 0,26-24,-51 24,50-50,-24 25,-26 25,26-49,-50 49,24-25,26 25,-26-25,50-25,-24 50,-1-25,-49 25,25-24,24-1,-24 0,-25 25,-1 0,-24 0,25 0,0-25,-25 25,25 0</inkml:trace>
  <inkml:trace contextRef="#ctx0" brushRef="#br0" timeOffset="1448.0828">4291 5407,'0'0,"25"0,-25 0,25 0,0 25,-1 0,26 0,-25 0,24 24,-49-49,25 25,0 0,-25-25,25 25,-25-25,25 0,-25 0,24 0,1 0,0-25,0 25,24-50,-49 50,50-25,-25 1,0-1,-25 0,49-25,-24 26,0-1,-25 0,50 0,-26-24,1 49,-25-25,50 0,-25 0,-1 0,1 25,25-49,-1 49,-24-25,0 25,0-25,0 25,-25 0,24 0,-24 0,25-25,-25 1,25 24,0 0,-25 0,25 0,-25 0,24 0,1 0,-25-25,25 25</inkml:trace>
  <inkml:trace contextRef="#ctx0" brushRef="#br0" timeOffset="3184.1821">4192 7020,'0'0,"25"0,0 0,-25 0,24 0,-24 0,25 0,-25 0,25 0,0 0,0 25,24-1,1 1,-1 0,-49-25,50 50,-25-50,0 24,-1 1,-24-25,25 0,0 25,-25-25,25 25,-25-25,25 0,-25 0,24 0,1 0,-25 0,25 0,-25 0,25 0,0-25,0 25,24-50,-24 26,0-1,0 0,-1 25,1 0,-25-25,25 25,25-25,-26 1,26-1,0 25,-1-25,-24 25,0-25,0 25,-25 0,24 0,1-25</inkml:trace>
  <inkml:trace contextRef="#ctx0" brushRef="#br0" timeOffset="4480.2563">4291 9376,'25'0,"0"0,-25 0,25 0,-25 0,24 0,1 0,-25 0,25 0,0 0,0 0,-25 0,24 0,-24 0,25 25,0 0,0-25,-25 0,25 0,-25 0,49 25,-49-25,25 0,25 0,-26 0,26 0,-25 0,-25 0,25 24,24-24,1 0,0 0,24-24,-74-1,50 0,-1 25,50-50,-74 26,0 24,25-25,24 0,-24 0,-26 0,1 25,0 0,0-24,-25 24,49 0,-24-25,0 0,-25 25,25 0,-25 0,25 0,-25 0</inkml:trace>
  <inkml:trace contextRef="#ctx0" brushRef="#br0" timeOffset="5952.3405">4192 11534,'0'-25,"0"25,0 0,0 25,0-25,50 25,-50 0,49 0,-24-25,-25 24,50 1,-26-25,26 25,-50 0,25-25,0 0,-1 25,-24-25,25 0,-25 0,25 0,0 0,-25 0,25 0,-25 0,49 0,1 0,-25 0,24 0,26 0,-1-25,-24 0,-1 0,75-24,-74 24,-50 25,25-25,0 25,24-25,-24 25,25-25,-1 1,-24-1,25 25,-1-25,-24 0,0 25,-25 0,25-25,-1 25,1 0,0-24,25-1,-26 25,-24 0,50-25,-50 25,25 0,-25 0,25 0,0 0,-25-25,24 25</inkml:trace>
  <inkml:trace contextRef="#ctx0" brushRef="#br0" timeOffset="7608.4352">4266 13221,'25'0,"-25"0,25 0,0 25,-25-25,0 25,25-25,-25 24,0 1,24-25,1 50,-25-50,0 25,25-25,-25 24,0-24,25 0,0 0,-25 0,24 0,26 0,24 0,1-49,49-1,-50 25,1 1,24-1,-25-25,-24 25,24-24,-24 24,24 0,-24 0,24 0,-49 25,0-24,25-1,-50 25,24 0,1 0,-25 0,25 0,-25 0,25 0,0 0,-25 0,24 0,-24-25,25 25,-25 0,25 0,0 0,-25 0,25-25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2-02-07T03:13:47.262"/>
    </inkml:context>
    <inkml:brush xml:id="br0">
      <inkml:brushProperty name="width" value="0.05292" units="cm"/>
      <inkml:brushProperty name="height" value="0.05292" units="cm"/>
      <inkml:brushProperty name="color" value="#C00000"/>
    </inkml:brush>
  </inkml:definitions>
  <inkml:trace contextRef="#ctx0" brushRef="#br0">7590 10840,'0'24,"0"-24,25 0,-25 0,25 0,0 0,-25 0,24 25,-24-25,25 0,-25 0,25 0,0 0,-25 0,25 0,-25 25,24-25,1 0,-25 0,25 0,-25 0,25 0,-25 0,25 0,-1 0,-24 0,25 0,25 0,-25 0,0 0,-1 0,1 0,25 0,-50 0,25 0,-1 0,-24 0,25 0,0 0,0 0,-25 0,49 0,-49 0,25 0,-25 0,25 25,0-25,0 0,-25 0,49 0,-24 0,0 0,24 0,-24 0,25 0,-1 0,-24 0,25 0,-25 0,49 0,-24 0,-1 0,-24 0,25 0,24 0,-24 0,-1 0,-24 0,50 0,-1 0,25 0,25-25,0 25,-49 0,24 0,25 0,-50 0,26-25,-1 25,-25-25,1 25,-1 0,-24 0,24-24,-24 24,-1 0,-24 0,74-25,-24 0,-1 25,-24 0,24-25,1 25,-1 0,0 0,1 0,-1 0,25 0,-49-49,0 24,-26 25,26 0,-25 0,0 0,-25 0,24 0,-24 0,25 0,0 0,0 0,0 0,-1 0,1 0,-25 0,50 0,-25 0,24 0,-24 0,0 0,25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2-02-07T03:13:56.430"/>
    </inkml:context>
    <inkml:brush xml:id="br0">
      <inkml:brushProperty name="width" value="0.05292" units="cm"/>
      <inkml:brushProperty name="height" value="0.05292" units="cm"/>
      <inkml:brushProperty name="color" value="#C00000"/>
    </inkml:brush>
  </inkml:definitions>
  <inkml:trace contextRef="#ctx0" brushRef="#br0">11609 15007,'0'-25,"24"25,-24 0,25 0,-25 0,25 0,-25 0,25 0,0 0,-25 0,24 0,26-25,-25 25,24 0,1-25,24 25,26 0,-1 0,0 0,50 0,25 0,-50 0,49 0,1 0,24 0,-49 0,25 0,-1 0,51 25,-100-25,49 25,-24 0,-25-25,99 74,-74-24,50-50,-26 0,26 0,-26 0,26 0,-1 0,-49 0,-50 0,1 0,-1 0,25 0,-75 0,1 0,-25 0,24 0,26 0,-26 0,26 0,-75 0,49 25,-24-25,0 0,-25 0</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B46A315-A358-42E7-8AE6-3AF95E21B389}" type="datetimeFigureOut">
              <a:rPr lang="en-US" smtClean="0"/>
              <a:t>2/7/2022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CF14013-8DAE-446C-8ACE-D318755C532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3547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6A315-A358-42E7-8AE6-3AF95E21B389}" type="datetimeFigureOut">
              <a:rPr lang="en-US" smtClean="0"/>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14013-8DAE-446C-8ACE-D318755C5326}" type="slidenum">
              <a:rPr lang="en-US" smtClean="0"/>
              <a:t>‹#›</a:t>
            </a:fld>
            <a:endParaRPr lang="en-US"/>
          </a:p>
        </p:txBody>
      </p:sp>
    </p:spTree>
    <p:extLst>
      <p:ext uri="{BB962C8B-B14F-4D97-AF65-F5344CB8AC3E}">
        <p14:creationId xmlns:p14="http://schemas.microsoft.com/office/powerpoint/2010/main" val="3479854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46A315-A358-42E7-8AE6-3AF95E21B389}"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14013-8DAE-446C-8ACE-D318755C532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0589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46A315-A358-42E7-8AE6-3AF95E21B389}"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14013-8DAE-446C-8ACE-D318755C532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0316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46A315-A358-42E7-8AE6-3AF95E21B389}"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14013-8DAE-446C-8ACE-D318755C5326}" type="slidenum">
              <a:rPr lang="en-US" smtClean="0"/>
              <a:t>‹#›</a:t>
            </a:fld>
            <a:endParaRPr lang="en-US"/>
          </a:p>
        </p:txBody>
      </p:sp>
    </p:spTree>
    <p:extLst>
      <p:ext uri="{BB962C8B-B14F-4D97-AF65-F5344CB8AC3E}">
        <p14:creationId xmlns:p14="http://schemas.microsoft.com/office/powerpoint/2010/main" val="1262817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46A315-A358-42E7-8AE6-3AF95E21B389}"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14013-8DAE-446C-8ACE-D318755C532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6344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46A315-A358-42E7-8AE6-3AF95E21B389}"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14013-8DAE-446C-8ACE-D318755C532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323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46A315-A358-42E7-8AE6-3AF95E21B389}"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14013-8DAE-446C-8ACE-D318755C532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8097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46A315-A358-42E7-8AE6-3AF95E21B389}"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14013-8DAE-446C-8ACE-D318755C532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6599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46A315-A358-42E7-8AE6-3AF95E21B389}"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14013-8DAE-446C-8ACE-D318755C5326}" type="slidenum">
              <a:rPr lang="en-US" smtClean="0"/>
              <a:t>‹#›</a:t>
            </a:fld>
            <a:endParaRPr lang="en-US"/>
          </a:p>
        </p:txBody>
      </p:sp>
    </p:spTree>
    <p:extLst>
      <p:ext uri="{BB962C8B-B14F-4D97-AF65-F5344CB8AC3E}">
        <p14:creationId xmlns:p14="http://schemas.microsoft.com/office/powerpoint/2010/main" val="3118355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46A315-A358-42E7-8AE6-3AF95E21B389}"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14013-8DAE-446C-8ACE-D318755C532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1813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46A315-A358-42E7-8AE6-3AF95E21B389}" type="datetimeFigureOut">
              <a:rPr lang="en-US" smtClean="0"/>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14013-8DAE-446C-8ACE-D318755C5326}"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2349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46A315-A358-42E7-8AE6-3AF95E21B389}" type="datetimeFigureOut">
              <a:rPr lang="en-US" smtClean="0"/>
              <a:t>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F14013-8DAE-446C-8ACE-D318755C532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02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46A315-A358-42E7-8AE6-3AF95E21B389}" type="datetimeFigureOut">
              <a:rPr lang="en-US" smtClean="0"/>
              <a:t>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F14013-8DAE-446C-8ACE-D318755C532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578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6A315-A358-42E7-8AE6-3AF95E21B389}" type="datetimeFigureOut">
              <a:rPr lang="en-US" smtClean="0"/>
              <a:t>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F14013-8DAE-446C-8ACE-D318755C5326}" type="slidenum">
              <a:rPr lang="en-US" smtClean="0"/>
              <a:t>‹#›</a:t>
            </a:fld>
            <a:endParaRPr lang="en-US"/>
          </a:p>
        </p:txBody>
      </p:sp>
    </p:spTree>
    <p:extLst>
      <p:ext uri="{BB962C8B-B14F-4D97-AF65-F5344CB8AC3E}">
        <p14:creationId xmlns:p14="http://schemas.microsoft.com/office/powerpoint/2010/main" val="3901975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6A315-A358-42E7-8AE6-3AF95E21B389}" type="datetimeFigureOut">
              <a:rPr lang="en-US" smtClean="0"/>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14013-8DAE-446C-8ACE-D318755C532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8282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6A315-A358-42E7-8AE6-3AF95E21B389}" type="datetimeFigureOut">
              <a:rPr lang="en-US" smtClean="0"/>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14013-8DAE-446C-8ACE-D318755C5326}" type="slidenum">
              <a:rPr lang="en-US" smtClean="0"/>
              <a:t>‹#›</a:t>
            </a:fld>
            <a:endParaRPr lang="en-US"/>
          </a:p>
        </p:txBody>
      </p:sp>
    </p:spTree>
    <p:extLst>
      <p:ext uri="{BB962C8B-B14F-4D97-AF65-F5344CB8AC3E}">
        <p14:creationId xmlns:p14="http://schemas.microsoft.com/office/powerpoint/2010/main" val="1578628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46A315-A358-42E7-8AE6-3AF95E21B389}" type="datetimeFigureOut">
              <a:rPr lang="en-US" smtClean="0"/>
              <a:t>2/7/2022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F14013-8DAE-446C-8ACE-D318755C5326}" type="slidenum">
              <a:rPr lang="en-US" smtClean="0"/>
              <a:t>‹#›</a:t>
            </a:fld>
            <a:endParaRPr lang="en-US"/>
          </a:p>
        </p:txBody>
      </p:sp>
    </p:spTree>
    <p:extLst>
      <p:ext uri="{BB962C8B-B14F-4D97-AF65-F5344CB8AC3E}">
        <p14:creationId xmlns:p14="http://schemas.microsoft.com/office/powerpoint/2010/main" val="305613553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ressbooks.bccampus.ca/technicalwriting/chapter/conventions/" TargetMode="External"/><Relationship Id="rId2" Type="http://schemas.openxmlformats.org/officeDocument/2006/relationships/hyperlink" Target="https://pressbooks.bccampus.ca/technicalwriting/chapter/problemsolv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ressbooks.bccampus.ca/technicalwriting/chapter/casestudy-costpoorcommunication/" TargetMode="External"/><Relationship Id="rId2" Type="http://schemas.openxmlformats.org/officeDocument/2006/relationships/hyperlink" Target="https://pressbooks.bccampus.ca/technicalwriting/chapter/understandingrhetoricalsituation/" TargetMode="External"/><Relationship Id="rId1" Type="http://schemas.openxmlformats.org/officeDocument/2006/relationships/slideLayout" Target="../slideLayouts/slideLayout2.xml"/><Relationship Id="rId4" Type="http://schemas.openxmlformats.org/officeDocument/2006/relationships/hyperlink" Target="https://pressbooks.bccampus.ca/technicalwriting/chapter/1-5-writing-process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ressbooks.bccampus.ca/technicalwriting/chapter/understandingrhetoricalsituation/" TargetMode="External"/><Relationship Id="rId2" Type="http://schemas.openxmlformats.org/officeDocument/2006/relationships/hyperlink" Target="https://pressbooks.bccampus.ca/technicalwriting/chapter/convention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pressbooks.bccampus.ca/technicalwriting/part/techcomm/#footnote-32-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a:t>
            </a:r>
            <a:endParaRPr lang="en-US" dirty="0"/>
          </a:p>
        </p:txBody>
      </p:sp>
      <p:sp>
        <p:nvSpPr>
          <p:cNvPr id="3" name="Subtitle 2"/>
          <p:cNvSpPr>
            <a:spLocks noGrp="1"/>
          </p:cNvSpPr>
          <p:nvPr>
            <p:ph type="subTitle" idx="1"/>
          </p:nvPr>
        </p:nvSpPr>
        <p:spPr/>
        <p:txBody>
          <a:bodyPr/>
          <a:lstStyle/>
          <a:p>
            <a:r>
              <a:rPr lang="en-US" b="1" dirty="0"/>
              <a:t>WHAT IS TECHNICAL COMMUNICATION?</a:t>
            </a:r>
          </a:p>
          <a:p>
            <a:endParaRPr lang="en-US" dirty="0"/>
          </a:p>
        </p:txBody>
      </p:sp>
    </p:spTree>
    <p:extLst>
      <p:ext uri="{BB962C8B-B14F-4D97-AF65-F5344CB8AC3E}">
        <p14:creationId xmlns:p14="http://schemas.microsoft.com/office/powerpoint/2010/main" val="26022160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888641"/>
            <a:ext cx="9601196" cy="5103136"/>
          </a:xfrm>
        </p:spPr>
        <p:txBody>
          <a:bodyPr>
            <a:normAutofit/>
          </a:bodyPr>
          <a:lstStyle/>
          <a:p>
            <a:pPr algn="just"/>
            <a:r>
              <a:rPr lang="en-US" dirty="0"/>
              <a:t>The most common question asked by skippers wanting to get to the windward mark faster than they have been doing is “</a:t>
            </a:r>
            <a:r>
              <a:rPr lang="en-US" b="1" dirty="0"/>
              <a:t>How can I make my boat point higher?”</a:t>
            </a:r>
            <a:r>
              <a:rPr lang="en-US" dirty="0"/>
              <a:t>  Getting to the windward mark first depends primarily on the skill and experience of the skipper; however, having a well-rigged boat will make a significant difference.  Look for the following, in order of importance:</a:t>
            </a:r>
          </a:p>
          <a:p>
            <a:pPr algn="just"/>
            <a:r>
              <a:rPr lang="en-US" b="1" dirty="0"/>
              <a:t>Sails:</a:t>
            </a:r>
            <a:r>
              <a:rPr lang="en-US" dirty="0"/>
              <a:t> Have good quality sails, and use the appropriate sails for the wind conditions expected.  No one can win races with poor sails, so use the best you can afford.  Keep in mind that the leeches of all sails flutter a little, the jib will backwind the luff of the main on any full or medium sail, and in very light wind, even a perfectly cut sail will probably develop a wrinkle along the front of the battens.  If the sails are obviously no good, replace them.</a:t>
            </a:r>
          </a:p>
          <a:p>
            <a:pPr algn="just"/>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616400" y="1187640"/>
              <a:ext cx="9438840" cy="2545200"/>
            </p14:xfrm>
          </p:contentPart>
        </mc:Choice>
        <mc:Fallback>
          <p:pic>
            <p:nvPicPr>
              <p:cNvPr id="2" name="Ink 1"/>
              <p:cNvPicPr/>
              <p:nvPr/>
            </p:nvPicPr>
            <p:blipFill>
              <a:blip r:embed="rId3"/>
              <a:stretch>
                <a:fillRect/>
              </a:stretch>
            </p:blipFill>
            <p:spPr>
              <a:xfrm>
                <a:off x="1607040" y="1178280"/>
                <a:ext cx="9457560" cy="2563920"/>
              </a:xfrm>
              <a:prstGeom prst="rect">
                <a:avLst/>
              </a:prstGeom>
            </p:spPr>
          </p:pic>
        </mc:Fallback>
      </mc:AlternateContent>
    </p:spTree>
    <p:extLst>
      <p:ext uri="{BB962C8B-B14F-4D97-AF65-F5344CB8AC3E}">
        <p14:creationId xmlns:p14="http://schemas.microsoft.com/office/powerpoint/2010/main" val="2407731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965915"/>
            <a:ext cx="9601196" cy="4909953"/>
          </a:xfrm>
        </p:spPr>
        <p:txBody>
          <a:bodyPr>
            <a:normAutofit fontScale="77500" lnSpcReduction="20000"/>
          </a:bodyPr>
          <a:lstStyle/>
          <a:p>
            <a:pPr algn="just"/>
            <a:r>
              <a:rPr lang="en-US" b="1" dirty="0"/>
              <a:t>Mast and Centerboard:</a:t>
            </a:r>
            <a:r>
              <a:rPr lang="en-US" dirty="0"/>
              <a:t> Ensure that the mast is far enough forward and the centerboard is far enough back so that there is little or no weather helm.  Make sure the stiffness of the mast suits the sails.</a:t>
            </a:r>
          </a:p>
          <a:p>
            <a:pPr algn="just"/>
            <a:r>
              <a:rPr lang="en-US" b="1" dirty="0"/>
              <a:t>Jib Fairleads</a:t>
            </a:r>
            <a:r>
              <a:rPr lang="en-US" dirty="0"/>
              <a:t>: Ensure jib fairleads are properly located for the type of jib being used and the strength of wind expected.</a:t>
            </a:r>
          </a:p>
          <a:p>
            <a:pPr algn="just"/>
            <a:r>
              <a:rPr lang="en-US" b="1" dirty="0"/>
              <a:t>Cleats:</a:t>
            </a:r>
            <a:r>
              <a:rPr lang="en-US" dirty="0"/>
              <a:t> Have cleats for both jib and mainsheet; place cleats so that crew can easily make small adjustments for varying wind velocities and hang on the to the jib sheet without having it pop out of the cleat.</a:t>
            </a:r>
          </a:p>
          <a:p>
            <a:pPr algn="just"/>
            <a:r>
              <a:rPr lang="en-US" b="1" dirty="0"/>
              <a:t>Traveler</a:t>
            </a:r>
            <a:r>
              <a:rPr lang="en-US" dirty="0"/>
              <a:t>: Have a mainsheet traveler that allows the main to be pulled down without pulling the boom in too far; it should allow the sail to be pulled down tightly enough so that the leech does not fall off without pulling the boom in any further than it should be.</a:t>
            </a:r>
          </a:p>
          <a:p>
            <a:pPr algn="just"/>
            <a:r>
              <a:rPr lang="en-US" b="1" dirty="0"/>
              <a:t>Tiller:</a:t>
            </a:r>
            <a:r>
              <a:rPr lang="en-US" dirty="0"/>
              <a:t> Have a flexible tiller extension that allows you to sit well forward, but can be adjusted so that it does not get in the way when coming about.</a:t>
            </a:r>
          </a:p>
          <a:p>
            <a:pPr algn="just"/>
            <a:r>
              <a:rPr lang="en-US" b="1" dirty="0"/>
              <a:t>Boat Weight:</a:t>
            </a:r>
            <a:r>
              <a:rPr lang="en-US" dirty="0"/>
              <a:t> Keep the boat as close to minimum weight as possible.  Clearly, a lighter boat is easier to handle, but this is not as critical as other factors.  If choosing between a lighter crew member with less skill and experience, and a heavier crew member who has greater skill, the latter is usually preferable.</a:t>
            </a:r>
          </a:p>
          <a:p>
            <a:pPr algn="just"/>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509120" y="901800"/>
              <a:ext cx="696960" cy="3929400"/>
            </p14:xfrm>
          </p:contentPart>
        </mc:Choice>
        <mc:Fallback>
          <p:pic>
            <p:nvPicPr>
              <p:cNvPr id="2" name="Ink 1"/>
              <p:cNvPicPr/>
              <p:nvPr/>
            </p:nvPicPr>
            <p:blipFill>
              <a:blip r:embed="rId3"/>
              <a:stretch>
                <a:fillRect/>
              </a:stretch>
            </p:blipFill>
            <p:spPr>
              <a:xfrm>
                <a:off x="1499760" y="892440"/>
                <a:ext cx="715680" cy="3948120"/>
              </a:xfrm>
              <a:prstGeom prst="rect">
                <a:avLst/>
              </a:prstGeom>
            </p:spPr>
          </p:pic>
        </mc:Fallback>
      </mc:AlternateContent>
    </p:spTree>
    <p:extLst>
      <p:ext uri="{BB962C8B-B14F-4D97-AF65-F5344CB8AC3E}">
        <p14:creationId xmlns:p14="http://schemas.microsoft.com/office/powerpoint/2010/main" val="24419712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914400"/>
            <a:ext cx="9601196" cy="4961468"/>
          </a:xfrm>
        </p:spPr>
        <p:txBody>
          <a:bodyPr>
            <a:normAutofit/>
          </a:bodyPr>
          <a:lstStyle/>
          <a:p>
            <a:pPr algn="just"/>
            <a:r>
              <a:rPr lang="en-US" dirty="0"/>
              <a:t>Once the boat is properly set up, a skilled and experienced skipper can point significantly higher than expected by understanding and using wind deflection from other boats.  Immediately to leeward of any boat and extending for a distance of about three mast lengths, there is a wind shadow where the wind velocity is greatly decreased.  To leeward of the bow of the boat there is a very small region where the direction of the wind is deflected opposite to the normal deflection and where the velocity is accelerated slightly (see Figure 34).  Except in the direct wind shadow, the deflection of the wind is more important than the decrease in wind velocity, as the decrease in velocity is very slight except in the immediate shadow of the sails of the windward boat.</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732400" y="3848760"/>
              <a:ext cx="1679400" cy="89640"/>
            </p14:xfrm>
          </p:contentPart>
        </mc:Choice>
        <mc:Fallback>
          <p:pic>
            <p:nvPicPr>
              <p:cNvPr id="2" name="Ink 1"/>
              <p:cNvPicPr/>
              <p:nvPr/>
            </p:nvPicPr>
            <p:blipFill>
              <a:blip r:embed="rId3"/>
              <a:stretch>
                <a:fillRect/>
              </a:stretch>
            </p:blipFill>
            <p:spPr>
              <a:xfrm>
                <a:off x="2723040" y="3839400"/>
                <a:ext cx="1698120" cy="108360"/>
              </a:xfrm>
              <a:prstGeom prst="rect">
                <a:avLst/>
              </a:prstGeom>
            </p:spPr>
          </p:pic>
        </mc:Fallback>
      </mc:AlternateContent>
    </p:spTree>
    <p:extLst>
      <p:ext uri="{BB962C8B-B14F-4D97-AF65-F5344CB8AC3E}">
        <p14:creationId xmlns:p14="http://schemas.microsoft.com/office/powerpoint/2010/main" val="3067229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339402" y="978794"/>
            <a:ext cx="9543245" cy="4857907"/>
          </a:xfrm>
          <a:prstGeom prst="rect">
            <a:avLst/>
          </a:prstGeom>
        </p:spPr>
      </p:pic>
    </p:spTree>
    <p:extLst>
      <p:ext uri="{BB962C8B-B14F-4D97-AF65-F5344CB8AC3E}">
        <p14:creationId xmlns:p14="http://schemas.microsoft.com/office/powerpoint/2010/main" val="3360992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2369713"/>
            <a:ext cx="9601196" cy="3506155"/>
          </a:xfrm>
        </p:spPr>
        <p:txBody>
          <a:bodyPr/>
          <a:lstStyle/>
          <a:p>
            <a:pPr algn="just"/>
            <a:r>
              <a:rPr lang="en-US" dirty="0"/>
              <a:t>Because of this wind deflection, a boat on the opposite tack cutting behind another boat will be able to point appreciably higher than it normally would.  Many skippers on port tacks who thought they could clear starboard </a:t>
            </a:r>
            <a:r>
              <a:rPr lang="en-US" dirty="0" err="1"/>
              <a:t>tackers</a:t>
            </a:r>
            <a:r>
              <a:rPr lang="en-US" dirty="0"/>
              <a:t> have been fooled by not realizing this fact.  The deflection of their wind in trying to cross in front of the starboard </a:t>
            </a:r>
            <a:r>
              <a:rPr lang="en-US" dirty="0" err="1"/>
              <a:t>tacker</a:t>
            </a:r>
            <a:r>
              <a:rPr lang="en-US" dirty="0"/>
              <a:t> will enable the starboard </a:t>
            </a:r>
            <a:r>
              <a:rPr lang="en-US" dirty="0" err="1"/>
              <a:t>tacker</a:t>
            </a:r>
            <a:r>
              <a:rPr lang="en-US" dirty="0"/>
              <a:t> to point higher without luffing than he normally would be able to do, and the port </a:t>
            </a:r>
            <a:r>
              <a:rPr lang="en-US" dirty="0" err="1"/>
              <a:t>tacker</a:t>
            </a:r>
            <a:r>
              <a:rPr lang="en-US" dirty="0"/>
              <a:t> who thought he could squeeze by suddenly finds that he cannot (See Figure 35).</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4179240" y="5375520"/>
              <a:ext cx="1991520" cy="81000"/>
            </p14:xfrm>
          </p:contentPart>
        </mc:Choice>
        <mc:Fallback>
          <p:pic>
            <p:nvPicPr>
              <p:cNvPr id="2" name="Ink 1"/>
              <p:cNvPicPr/>
              <p:nvPr/>
            </p:nvPicPr>
            <p:blipFill>
              <a:blip r:embed="rId3"/>
              <a:stretch>
                <a:fillRect/>
              </a:stretch>
            </p:blipFill>
            <p:spPr>
              <a:xfrm>
                <a:off x="4169880" y="5366160"/>
                <a:ext cx="2010240" cy="99720"/>
              </a:xfrm>
              <a:prstGeom prst="rect">
                <a:avLst/>
              </a:prstGeom>
            </p:spPr>
          </p:pic>
        </mc:Fallback>
      </mc:AlternateContent>
    </p:spTree>
    <p:extLst>
      <p:ext uri="{BB962C8B-B14F-4D97-AF65-F5344CB8AC3E}">
        <p14:creationId xmlns:p14="http://schemas.microsoft.com/office/powerpoint/2010/main" val="33860037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97734" y="656823"/>
            <a:ext cx="9839459" cy="5486400"/>
          </a:xfrm>
          <a:prstGeom prst="rect">
            <a:avLst/>
          </a:prstGeom>
        </p:spPr>
      </p:pic>
    </p:spTree>
    <p:extLst>
      <p:ext uri="{BB962C8B-B14F-4D97-AF65-F5344CB8AC3E}">
        <p14:creationId xmlns:p14="http://schemas.microsoft.com/office/powerpoint/2010/main" val="20388894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Characteristics of Technical Writing</a:t>
            </a:r>
            <a:endParaRPr lang="en-US" dirty="0"/>
          </a:p>
        </p:txBody>
      </p:sp>
      <p:sp>
        <p:nvSpPr>
          <p:cNvPr id="4" name="Content Placeholder 3"/>
          <p:cNvSpPr>
            <a:spLocks noGrp="1"/>
          </p:cNvSpPr>
          <p:nvPr>
            <p:ph idx="1"/>
          </p:nvPr>
        </p:nvSpPr>
        <p:spPr/>
        <p:txBody>
          <a:bodyPr>
            <a:normAutofit/>
          </a:bodyPr>
          <a:lstStyle/>
          <a:p>
            <a:endParaRPr lang="en-US" dirty="0"/>
          </a:p>
          <a:p>
            <a:r>
              <a:rPr lang="en-US" dirty="0" smtClean="0"/>
              <a:t>Mike </a:t>
            </a:r>
            <a:r>
              <a:rPr lang="en-US" dirty="0"/>
              <a:t>Markell (2015), Sidney </a:t>
            </a:r>
            <a:r>
              <a:rPr lang="en-US" dirty="0" err="1"/>
              <a:t>Dobrin</a:t>
            </a:r>
            <a:r>
              <a:rPr lang="en-US" dirty="0"/>
              <a:t> (2010), Elizabeth </a:t>
            </a:r>
            <a:r>
              <a:rPr lang="en-US" dirty="0" err="1"/>
              <a:t>Tebeaux</a:t>
            </a:r>
            <a:r>
              <a:rPr lang="en-US" dirty="0"/>
              <a:t> (2012),Sam </a:t>
            </a:r>
            <a:r>
              <a:rPr lang="en-US" dirty="0" err="1"/>
              <a:t>Dragga</a:t>
            </a:r>
            <a:r>
              <a:rPr lang="en-US" dirty="0"/>
              <a:t> (2012), and others all identify similar characteristics </a:t>
            </a:r>
            <a:r>
              <a:rPr lang="en-US" dirty="0" err="1"/>
              <a:t>oftechnical</a:t>
            </a:r>
            <a:r>
              <a:rPr lang="en-US" dirty="0"/>
              <a:t> writing and emphasize that it must adhere to the </a:t>
            </a:r>
            <a:r>
              <a:rPr lang="en-US" dirty="0" err="1"/>
              <a:t>higheststandards</a:t>
            </a:r>
            <a:r>
              <a:rPr lang="en-US" dirty="0"/>
              <a:t>.</a:t>
            </a:r>
          </a:p>
        </p:txBody>
      </p:sp>
    </p:spTree>
    <p:extLst>
      <p:ext uri="{BB962C8B-B14F-4D97-AF65-F5344CB8AC3E}">
        <p14:creationId xmlns:p14="http://schemas.microsoft.com/office/powerpoint/2010/main" val="6325227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Focused on audience:</a:t>
            </a:r>
            <a:endParaRPr lang="en-US" dirty="0"/>
          </a:p>
        </p:txBody>
      </p:sp>
      <p:sp>
        <p:nvSpPr>
          <p:cNvPr id="3" name="Content Placeholder 2"/>
          <p:cNvSpPr>
            <a:spLocks noGrp="1"/>
          </p:cNvSpPr>
          <p:nvPr>
            <p:ph idx="1"/>
          </p:nvPr>
        </p:nvSpPr>
        <p:spPr/>
        <p:txBody>
          <a:bodyPr>
            <a:normAutofit/>
          </a:bodyPr>
          <a:lstStyle/>
          <a:p>
            <a:endParaRPr lang="en-US" dirty="0"/>
          </a:p>
          <a:p>
            <a:pPr algn="just"/>
            <a:r>
              <a:rPr lang="en-US" dirty="0" smtClean="0"/>
              <a:t>Technical </a:t>
            </a:r>
            <a:r>
              <a:rPr lang="en-US" dirty="0"/>
              <a:t>and workplace documents address </a:t>
            </a:r>
            <a:r>
              <a:rPr lang="en-US" dirty="0" smtClean="0"/>
              <a:t>a specific </a:t>
            </a:r>
            <a:r>
              <a:rPr lang="en-US" dirty="0"/>
              <a:t>audience. The audience may be an individual or a group, and </a:t>
            </a:r>
            <a:r>
              <a:rPr lang="en-US" dirty="0" smtClean="0"/>
              <a:t>it may </a:t>
            </a:r>
            <a:r>
              <a:rPr lang="en-US" dirty="0"/>
              <a:t>or may not be known to the writer. While there is always a </a:t>
            </a:r>
            <a:r>
              <a:rPr lang="en-US" dirty="0" smtClean="0"/>
              <a:t>primary audience </a:t>
            </a:r>
            <a:r>
              <a:rPr lang="en-US" dirty="0"/>
              <a:t>addressed, there may be a secondary audience. Thus, </a:t>
            </a:r>
            <a:r>
              <a:rPr lang="en-US" dirty="0" smtClean="0"/>
              <a:t>an understanding </a:t>
            </a:r>
            <a:r>
              <a:rPr lang="en-US" dirty="0"/>
              <a:t>of the reader or user of a technical document is important.</a:t>
            </a:r>
          </a:p>
        </p:txBody>
      </p:sp>
    </p:spTree>
    <p:extLst>
      <p:ext uri="{BB962C8B-B14F-4D97-AF65-F5344CB8AC3E}">
        <p14:creationId xmlns:p14="http://schemas.microsoft.com/office/powerpoint/2010/main" val="28649204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Rhetorical, persuasive, purposeful, and problem-oriented:</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smtClean="0"/>
              <a:t>Technical communication </a:t>
            </a:r>
            <a:r>
              <a:rPr lang="en-US" dirty="0"/>
              <a:t>is all about helping the reader or user of a </a:t>
            </a:r>
            <a:r>
              <a:rPr lang="en-US" dirty="0" smtClean="0"/>
              <a:t>document solve </a:t>
            </a:r>
            <a:r>
              <a:rPr lang="en-US" dirty="0"/>
              <a:t>a problem or compel others to act or do. For example, the </a:t>
            </a:r>
            <a:r>
              <a:rPr lang="en-US" dirty="0" smtClean="0"/>
              <a:t>syllabus of </a:t>
            </a:r>
            <a:r>
              <a:rPr lang="en-US" dirty="0"/>
              <a:t>your calculus class informs the students what is expected of them; </a:t>
            </a:r>
            <a:r>
              <a:rPr lang="en-US" dirty="0" smtClean="0"/>
              <a:t>the university's </a:t>
            </a:r>
            <a:r>
              <a:rPr lang="en-US" dirty="0"/>
              <a:t>web site provides information to potential students </a:t>
            </a:r>
            <a:r>
              <a:rPr lang="en-US" dirty="0" smtClean="0"/>
              <a:t>about how </a:t>
            </a:r>
            <a:r>
              <a:rPr lang="en-US" dirty="0"/>
              <a:t>to apply or to current students about where to seek assistance</a:t>
            </a:r>
            <a:r>
              <a:rPr lang="en-US" dirty="0" smtClean="0"/>
              <a:t>. Identification </a:t>
            </a:r>
            <a:r>
              <a:rPr lang="en-US" dirty="0"/>
              <a:t>of a specific purpose and a particular audience are the </a:t>
            </a:r>
            <a:r>
              <a:rPr lang="en-US" dirty="0" smtClean="0"/>
              <a:t>first two </a:t>
            </a:r>
            <a:r>
              <a:rPr lang="en-US" dirty="0"/>
              <a:t>steps of technical writing.</a:t>
            </a:r>
          </a:p>
        </p:txBody>
      </p:sp>
    </p:spTree>
    <p:extLst>
      <p:ext uri="{BB962C8B-B14F-4D97-AF65-F5344CB8AC3E}">
        <p14:creationId xmlns:p14="http://schemas.microsoft.com/office/powerpoint/2010/main" val="7730387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Professional:</a:t>
            </a:r>
            <a:endParaRPr lang="en-US" dirty="0"/>
          </a:p>
        </p:txBody>
      </p:sp>
      <p:sp>
        <p:nvSpPr>
          <p:cNvPr id="3" name="Content Placeholder 2"/>
          <p:cNvSpPr>
            <a:spLocks noGrp="1"/>
          </p:cNvSpPr>
          <p:nvPr>
            <p:ph idx="1"/>
          </p:nvPr>
        </p:nvSpPr>
        <p:spPr/>
        <p:txBody>
          <a:bodyPr>
            <a:noAutofit/>
          </a:bodyPr>
          <a:lstStyle/>
          <a:p>
            <a:pPr algn="just"/>
            <a:r>
              <a:rPr lang="en-US" dirty="0" smtClean="0"/>
              <a:t>Technical </a:t>
            </a:r>
            <a:r>
              <a:rPr lang="en-US" dirty="0"/>
              <a:t>communication reflects the values, goals, </a:t>
            </a:r>
            <a:r>
              <a:rPr lang="en-US" dirty="0" smtClean="0"/>
              <a:t>and culture </a:t>
            </a:r>
            <a:r>
              <a:rPr lang="en-US" dirty="0"/>
              <a:t>of the organization and as such, creates and maintains the </a:t>
            </a:r>
            <a:r>
              <a:rPr lang="en-US" dirty="0" smtClean="0"/>
              <a:t>public image </a:t>
            </a:r>
            <a:r>
              <a:rPr lang="en-US" dirty="0"/>
              <a:t>of the organization. Look back at your university's web site to </a:t>
            </a:r>
            <a:r>
              <a:rPr lang="en-US" dirty="0" smtClean="0"/>
              <a:t>see what </a:t>
            </a:r>
            <a:r>
              <a:rPr lang="en-US" dirty="0"/>
              <a:t>image it conveys, or consider the United States Government.</a:t>
            </a:r>
          </a:p>
          <a:p>
            <a:pPr algn="just"/>
            <a:r>
              <a:rPr lang="en-US" dirty="0"/>
              <a:t>On October 13, 2010, President Obama signed into law the </a:t>
            </a:r>
            <a:r>
              <a:rPr lang="en-US" dirty="0" smtClean="0"/>
              <a:t>Plain Writing </a:t>
            </a:r>
            <a:r>
              <a:rPr lang="en-US" dirty="0"/>
              <a:t>Act of 2010 (the Act) which is designed to promote </a:t>
            </a:r>
            <a:r>
              <a:rPr lang="en-US" dirty="0" smtClean="0"/>
              <a:t>clear government </a:t>
            </a:r>
            <a:r>
              <a:rPr lang="en-US" dirty="0"/>
              <a:t>communication that the public can understand and use. </a:t>
            </a:r>
            <a:r>
              <a:rPr lang="en-US" dirty="0" smtClean="0"/>
              <a:t>The Act </a:t>
            </a:r>
            <a:r>
              <a:rPr lang="en-US" dirty="0"/>
              <a:t>calls for writing that is clear, concise, and well-organized.</a:t>
            </a:r>
          </a:p>
        </p:txBody>
      </p:sp>
    </p:spTree>
    <p:extLst>
      <p:ext uri="{BB962C8B-B14F-4D97-AF65-F5344CB8AC3E}">
        <p14:creationId xmlns:p14="http://schemas.microsoft.com/office/powerpoint/2010/main" val="3305669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Objectives</a:t>
            </a:r>
          </a:p>
        </p:txBody>
      </p:sp>
      <p:sp>
        <p:nvSpPr>
          <p:cNvPr id="3" name="Content Placeholder 2"/>
          <p:cNvSpPr>
            <a:spLocks noGrp="1"/>
          </p:cNvSpPr>
          <p:nvPr>
            <p:ph idx="1"/>
          </p:nvPr>
        </p:nvSpPr>
        <p:spPr/>
        <p:txBody>
          <a:bodyPr>
            <a:normAutofit/>
          </a:bodyPr>
          <a:lstStyle/>
          <a:p>
            <a:pPr marL="0" indent="0" algn="just">
              <a:buNone/>
            </a:pPr>
            <a:r>
              <a:rPr lang="en-US" dirty="0"/>
              <a:t>This chapter will help you</a:t>
            </a:r>
          </a:p>
          <a:p>
            <a:pPr algn="just"/>
            <a:r>
              <a:rPr lang="en-US" dirty="0"/>
              <a:t>Understand what technical writing is, why its important, and what it looks like</a:t>
            </a:r>
          </a:p>
          <a:p>
            <a:pPr algn="just"/>
            <a:r>
              <a:rPr lang="en-US" dirty="0"/>
              <a:t>Apply a “</a:t>
            </a:r>
            <a:r>
              <a:rPr lang="en-US" u="sng" dirty="0">
                <a:hlinkClick r:id="rId2"/>
              </a:rPr>
              <a:t>problem-solving” approach</a:t>
            </a:r>
            <a:r>
              <a:rPr lang="en-US" dirty="0"/>
              <a:t> to communications tasks, starting by learning how to fully define the problem before looking for solutions</a:t>
            </a:r>
          </a:p>
          <a:p>
            <a:pPr algn="just"/>
            <a:r>
              <a:rPr lang="en-US" dirty="0"/>
              <a:t>Recognize the main </a:t>
            </a:r>
            <a:r>
              <a:rPr lang="en-US" u="sng" dirty="0">
                <a:hlinkClick r:id="rId3"/>
              </a:rPr>
              <a:t>conventions and characteristics</a:t>
            </a:r>
            <a:r>
              <a:rPr lang="en-US" dirty="0"/>
              <a:t> of technical writing, and how they differ from other forms, such as academic and journalistic writing</a:t>
            </a:r>
          </a:p>
          <a:p>
            <a:endParaRPr lang="en-US" dirty="0"/>
          </a:p>
        </p:txBody>
      </p:sp>
    </p:spTree>
    <p:extLst>
      <p:ext uri="{BB962C8B-B14F-4D97-AF65-F5344CB8AC3E}">
        <p14:creationId xmlns:p14="http://schemas.microsoft.com/office/powerpoint/2010/main" val="40018178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 centered:</a:t>
            </a:r>
            <a:endParaRPr lang="en-US" dirty="0"/>
          </a:p>
        </p:txBody>
      </p:sp>
      <p:sp>
        <p:nvSpPr>
          <p:cNvPr id="3" name="Content Placeholder 2"/>
          <p:cNvSpPr>
            <a:spLocks noGrp="1"/>
          </p:cNvSpPr>
          <p:nvPr>
            <p:ph idx="1"/>
          </p:nvPr>
        </p:nvSpPr>
        <p:spPr/>
        <p:txBody>
          <a:bodyPr>
            <a:normAutofit/>
          </a:bodyPr>
          <a:lstStyle/>
          <a:p>
            <a:pPr marL="0" indent="0" algn="just">
              <a:buNone/>
            </a:pPr>
            <a:r>
              <a:rPr lang="en-US" sz="2800" dirty="0" smtClean="0"/>
              <a:t>Technical </a:t>
            </a:r>
            <a:r>
              <a:rPr lang="en-US" sz="2800" dirty="0"/>
              <a:t>communication uses elements of </a:t>
            </a:r>
            <a:r>
              <a:rPr lang="en-US" sz="2800" dirty="0" smtClean="0"/>
              <a:t>document design </a:t>
            </a:r>
            <a:r>
              <a:rPr lang="en-US" sz="2800" dirty="0"/>
              <a:t>such as visuals, graphics, typography, color, and spacing to </a:t>
            </a:r>
            <a:r>
              <a:rPr lang="en-US" sz="2800" dirty="0" smtClean="0"/>
              <a:t>make  a </a:t>
            </a:r>
            <a:r>
              <a:rPr lang="en-US" sz="2800" dirty="0"/>
              <a:t>document interesting, attractive, usable, and comprehensible. </a:t>
            </a:r>
            <a:r>
              <a:rPr lang="en-US" sz="2800" dirty="0" smtClean="0"/>
              <a:t>While some </a:t>
            </a:r>
            <a:r>
              <a:rPr lang="en-US" sz="2800" dirty="0"/>
              <a:t>documents may be totally in print, many more use images such </a:t>
            </a:r>
            <a:r>
              <a:rPr lang="en-US" sz="2800" dirty="0" smtClean="0"/>
              <a:t>as charts</a:t>
            </a:r>
            <a:r>
              <a:rPr lang="en-US" sz="2800" dirty="0"/>
              <a:t>, photographs, and illustrations to enhance readability </a:t>
            </a:r>
            <a:r>
              <a:rPr lang="en-US" sz="2800" dirty="0" smtClean="0"/>
              <a:t>an </a:t>
            </a:r>
            <a:r>
              <a:rPr lang="en-US" sz="2800" dirty="0" err="1" smtClean="0"/>
              <a:t>dunderstanding</a:t>
            </a:r>
            <a:r>
              <a:rPr lang="en-US" sz="2800" dirty="0" smtClean="0"/>
              <a:t> </a:t>
            </a:r>
            <a:r>
              <a:rPr lang="en-US" sz="2800" dirty="0"/>
              <a:t>and simplify complex information.</a:t>
            </a:r>
          </a:p>
        </p:txBody>
      </p:sp>
    </p:spTree>
    <p:extLst>
      <p:ext uri="{BB962C8B-B14F-4D97-AF65-F5344CB8AC3E}">
        <p14:creationId xmlns:p14="http://schemas.microsoft.com/office/powerpoint/2010/main" val="27205995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Research and technology oriented:</a:t>
            </a:r>
            <a:endParaRPr lang="en-US" dirty="0"/>
          </a:p>
        </p:txBody>
      </p:sp>
      <p:sp>
        <p:nvSpPr>
          <p:cNvPr id="3" name="Content Placeholder 2"/>
          <p:cNvSpPr>
            <a:spLocks noGrp="1"/>
          </p:cNvSpPr>
          <p:nvPr>
            <p:ph idx="1"/>
          </p:nvPr>
        </p:nvSpPr>
        <p:spPr/>
        <p:txBody>
          <a:bodyPr>
            <a:normAutofit/>
          </a:bodyPr>
          <a:lstStyle/>
          <a:p>
            <a:pPr algn="just"/>
            <a:r>
              <a:rPr lang="en-US" dirty="0" smtClean="0"/>
              <a:t>Because </a:t>
            </a:r>
            <a:r>
              <a:rPr lang="en-US" dirty="0"/>
              <a:t>of workplace demands</a:t>
            </a:r>
            <a:r>
              <a:rPr lang="en-US" dirty="0" smtClean="0"/>
              <a:t>, technical </a:t>
            </a:r>
            <a:r>
              <a:rPr lang="en-US" dirty="0"/>
              <a:t>and workplace writing is often created in collaboration </a:t>
            </a:r>
            <a:r>
              <a:rPr lang="en-US" dirty="0" smtClean="0"/>
              <a:t>with others </a:t>
            </a:r>
            <a:r>
              <a:rPr lang="en-US" dirty="0"/>
              <a:t>through a network of experts and designers and depends on </a:t>
            </a:r>
            <a:r>
              <a:rPr lang="en-US" dirty="0" smtClean="0"/>
              <a:t>sound research </a:t>
            </a:r>
            <a:r>
              <a:rPr lang="en-US" dirty="0"/>
              <a:t>practices to ensure that information provided is correct</a:t>
            </a:r>
            <a:r>
              <a:rPr lang="en-US" dirty="0" smtClean="0"/>
              <a:t>, accurate</a:t>
            </a:r>
            <a:r>
              <a:rPr lang="en-US" dirty="0"/>
              <a:t>, and complete.</a:t>
            </a:r>
          </a:p>
        </p:txBody>
      </p:sp>
    </p:spTree>
    <p:extLst>
      <p:ext uri="{BB962C8B-B14F-4D97-AF65-F5344CB8AC3E}">
        <p14:creationId xmlns:p14="http://schemas.microsoft.com/office/powerpoint/2010/main" val="2047416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Ethical:</a:t>
            </a:r>
            <a:endParaRPr lang="en-US" dirty="0"/>
          </a:p>
        </p:txBody>
      </p:sp>
      <p:sp>
        <p:nvSpPr>
          <p:cNvPr id="3" name="Content Placeholder 2"/>
          <p:cNvSpPr>
            <a:spLocks noGrp="1"/>
          </p:cNvSpPr>
          <p:nvPr>
            <p:ph idx="1"/>
          </p:nvPr>
        </p:nvSpPr>
        <p:spPr/>
        <p:txBody>
          <a:bodyPr>
            <a:normAutofit/>
          </a:bodyPr>
          <a:lstStyle/>
          <a:p>
            <a:pPr algn="just"/>
            <a:r>
              <a:rPr lang="en-US" dirty="0" smtClean="0"/>
              <a:t>Lastly</a:t>
            </a:r>
            <a:r>
              <a:rPr lang="en-US" dirty="0"/>
              <a:t>, technical communication is ethical. All </a:t>
            </a:r>
            <a:r>
              <a:rPr lang="en-US" dirty="0" smtClean="0"/>
              <a:t>workplace writers </a:t>
            </a:r>
            <a:r>
              <a:rPr lang="en-US" dirty="0"/>
              <a:t>have ethical obligations, many of which are closely linked </a:t>
            </a:r>
            <a:r>
              <a:rPr lang="en-US" dirty="0" smtClean="0"/>
              <a:t>to legal </a:t>
            </a:r>
            <a:r>
              <a:rPr lang="en-US" dirty="0"/>
              <a:t>obligations that include liability laws, copyright laws, </a:t>
            </a:r>
            <a:r>
              <a:rPr lang="en-US" dirty="0" smtClean="0"/>
              <a:t>contract laws</a:t>
            </a:r>
            <a:r>
              <a:rPr lang="en-US" dirty="0"/>
              <a:t>, and trademark laws.</a:t>
            </a:r>
          </a:p>
        </p:txBody>
      </p:sp>
    </p:spTree>
    <p:extLst>
      <p:ext uri="{BB962C8B-B14F-4D97-AF65-F5344CB8AC3E}">
        <p14:creationId xmlns:p14="http://schemas.microsoft.com/office/powerpoint/2010/main" val="2437619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Standards to Make </a:t>
            </a:r>
            <a:r>
              <a:rPr lang="en-US" b="1" dirty="0"/>
              <a:t>Writing </a:t>
            </a:r>
            <a:r>
              <a:rPr lang="en-US" b="1" dirty="0" smtClean="0"/>
              <a:t>Successful</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As </a:t>
            </a:r>
            <a:r>
              <a:rPr lang="en-US" dirty="0"/>
              <a:t>a member of an organization or team, even as </a:t>
            </a:r>
            <a:r>
              <a:rPr lang="en-US" dirty="0" smtClean="0"/>
              <a:t>a student</a:t>
            </a:r>
            <a:r>
              <a:rPr lang="en-US" dirty="0"/>
              <a:t>, you want to produce the absolute best writing you can. Here </a:t>
            </a:r>
            <a:r>
              <a:rPr lang="en-US" dirty="0" smtClean="0"/>
              <a:t>are the </a:t>
            </a:r>
            <a:r>
              <a:rPr lang="en-US" dirty="0"/>
              <a:t>standards you must follow and some tips to help you. If you </a:t>
            </a:r>
            <a:r>
              <a:rPr lang="en-US" dirty="0" smtClean="0"/>
              <a:t>keep these </a:t>
            </a:r>
            <a:r>
              <a:rPr lang="en-US" dirty="0"/>
              <a:t>in mind as you work through your learning in this text, hooray </a:t>
            </a:r>
            <a:r>
              <a:rPr lang="en-US" dirty="0" smtClean="0"/>
              <a:t>for you</a:t>
            </a:r>
            <a:r>
              <a:rPr lang="en-US" dirty="0"/>
              <a:t>! You get the great writer award! You will also have a </a:t>
            </a:r>
            <a:r>
              <a:rPr lang="en-US" dirty="0" smtClean="0"/>
              <a:t>tremendous advantage </a:t>
            </a:r>
            <a:r>
              <a:rPr lang="en-US" dirty="0"/>
              <a:t>in the workplace if your communication and design </a:t>
            </a:r>
            <a:r>
              <a:rPr lang="en-US" dirty="0" smtClean="0"/>
              <a:t>skills meet </a:t>
            </a:r>
            <a:r>
              <a:rPr lang="en-US" dirty="0"/>
              <a:t>these standards</a:t>
            </a:r>
            <a:r>
              <a:rPr lang="en-US" dirty="0" smtClean="0"/>
              <a:t>.</a:t>
            </a:r>
          </a:p>
          <a:p>
            <a:pPr algn="just"/>
            <a:r>
              <a:rPr lang="en-US" dirty="0" smtClean="0"/>
              <a:t>First </a:t>
            </a:r>
            <a:r>
              <a:rPr lang="en-US" dirty="0"/>
              <a:t>and most important, your writing must be </a:t>
            </a:r>
            <a:r>
              <a:rPr lang="en-US" b="1" dirty="0"/>
              <a:t>honest</a:t>
            </a:r>
            <a:r>
              <a:rPr lang="en-US" dirty="0"/>
              <a:t>. </a:t>
            </a:r>
            <a:r>
              <a:rPr lang="en-US" dirty="0" smtClean="0"/>
              <a:t>Your trustworthiness </a:t>
            </a:r>
            <a:r>
              <a:rPr lang="en-US" dirty="0"/>
              <a:t>in communication reflects not only on </a:t>
            </a:r>
            <a:r>
              <a:rPr lang="en-US" dirty="0" smtClean="0"/>
              <a:t>you personally </a:t>
            </a:r>
            <a:r>
              <a:rPr lang="en-US" dirty="0"/>
              <a:t>but on your organization or discipline.</a:t>
            </a:r>
          </a:p>
          <a:p>
            <a:endParaRPr lang="en-US" dirty="0"/>
          </a:p>
        </p:txBody>
      </p:sp>
    </p:spTree>
    <p:extLst>
      <p:ext uri="{BB962C8B-B14F-4D97-AF65-F5344CB8AC3E}">
        <p14:creationId xmlns:p14="http://schemas.microsoft.com/office/powerpoint/2010/main" val="1591890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Standards to Make Writing Successful</a:t>
            </a:r>
            <a:endParaRPr lang="en-US" dirty="0"/>
          </a:p>
        </p:txBody>
      </p:sp>
      <p:sp>
        <p:nvSpPr>
          <p:cNvPr id="3" name="Content Placeholder 2"/>
          <p:cNvSpPr>
            <a:spLocks noGrp="1"/>
          </p:cNvSpPr>
          <p:nvPr>
            <p:ph idx="1"/>
          </p:nvPr>
        </p:nvSpPr>
        <p:spPr/>
        <p:txBody>
          <a:bodyPr>
            <a:normAutofit/>
          </a:bodyPr>
          <a:lstStyle/>
          <a:p>
            <a:pPr algn="just"/>
            <a:r>
              <a:rPr lang="en-US" dirty="0" smtClean="0"/>
              <a:t>Your </a:t>
            </a:r>
            <a:r>
              <a:rPr lang="en-US" dirty="0"/>
              <a:t>writing has to be </a:t>
            </a:r>
            <a:r>
              <a:rPr lang="en-US" b="1" dirty="0"/>
              <a:t>clear </a:t>
            </a:r>
            <a:r>
              <a:rPr lang="en-US" dirty="0"/>
              <a:t>so that your reader can get from </a:t>
            </a:r>
            <a:r>
              <a:rPr lang="en-US" dirty="0" smtClean="0"/>
              <a:t>it the </a:t>
            </a:r>
            <a:r>
              <a:rPr lang="en-US" dirty="0"/>
              <a:t>information you intended. Strive to make sure that you </a:t>
            </a:r>
            <a:r>
              <a:rPr lang="en-US" dirty="0" smtClean="0"/>
              <a:t>have expressed </a:t>
            </a:r>
            <a:r>
              <a:rPr lang="en-US" dirty="0"/>
              <a:t>exactly what you mean and have not left room </a:t>
            </a:r>
            <a:r>
              <a:rPr lang="en-US" dirty="0" smtClean="0"/>
              <a:t>for incorrect </a:t>
            </a:r>
            <a:r>
              <a:rPr lang="en-US" dirty="0"/>
              <a:t>interpretations.</a:t>
            </a:r>
          </a:p>
          <a:p>
            <a:pPr algn="just"/>
            <a:r>
              <a:rPr lang="en-US" dirty="0"/>
              <a:t>Next, good writing is </a:t>
            </a:r>
            <a:r>
              <a:rPr lang="en-US" b="1" dirty="0"/>
              <a:t>accurate</a:t>
            </a:r>
            <a:r>
              <a:rPr lang="en-US" dirty="0"/>
              <a:t>. Do your homework and </a:t>
            </a:r>
            <a:r>
              <a:rPr lang="en-US" dirty="0" smtClean="0"/>
              <a:t>make sure </a:t>
            </a:r>
            <a:r>
              <a:rPr lang="en-US" dirty="0"/>
              <a:t>you have your facts right. There is no excuse for </a:t>
            </a:r>
            <a:r>
              <a:rPr lang="en-US" dirty="0" smtClean="0"/>
              <a:t>presenting incorrect </a:t>
            </a:r>
            <a:r>
              <a:rPr lang="en-US" dirty="0"/>
              <a:t>information.</a:t>
            </a:r>
          </a:p>
          <a:p>
            <a:pPr algn="just"/>
            <a:endParaRPr lang="en-US" dirty="0"/>
          </a:p>
        </p:txBody>
      </p:sp>
    </p:spTree>
    <p:extLst>
      <p:ext uri="{BB962C8B-B14F-4D97-AF65-F5344CB8AC3E}">
        <p14:creationId xmlns:p14="http://schemas.microsoft.com/office/powerpoint/2010/main" val="478105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Standards to Make Writing Successful</a:t>
            </a:r>
            <a:endParaRPr lang="en-US" dirty="0"/>
          </a:p>
        </p:txBody>
      </p:sp>
      <p:sp>
        <p:nvSpPr>
          <p:cNvPr id="3" name="Content Placeholder 2"/>
          <p:cNvSpPr>
            <a:spLocks noGrp="1"/>
          </p:cNvSpPr>
          <p:nvPr>
            <p:ph idx="1"/>
          </p:nvPr>
        </p:nvSpPr>
        <p:spPr/>
        <p:txBody>
          <a:bodyPr>
            <a:normAutofit/>
          </a:bodyPr>
          <a:lstStyle/>
          <a:p>
            <a:pPr algn="just"/>
            <a:r>
              <a:rPr lang="en-US" dirty="0" smtClean="0"/>
              <a:t>Also </a:t>
            </a:r>
            <a:r>
              <a:rPr lang="en-US" dirty="0"/>
              <a:t>make sure you have all the facts, as your writing must </a:t>
            </a:r>
            <a:r>
              <a:rPr lang="en-US" dirty="0" smtClean="0"/>
              <a:t>also be </a:t>
            </a:r>
            <a:r>
              <a:rPr lang="en-US" b="1" dirty="0"/>
              <a:t>complete</a:t>
            </a:r>
            <a:r>
              <a:rPr lang="en-US" dirty="0"/>
              <a:t>. Have you included everything that your </a:t>
            </a:r>
            <a:r>
              <a:rPr lang="en-US" dirty="0" smtClean="0"/>
              <a:t>reader needs</a:t>
            </a:r>
            <a:r>
              <a:rPr lang="en-US" dirty="0"/>
              <a:t>?</a:t>
            </a:r>
          </a:p>
          <a:p>
            <a:pPr algn="just"/>
            <a:r>
              <a:rPr lang="en-US" dirty="0"/>
              <a:t>Your audience has neither time nor patience for </a:t>
            </a:r>
            <a:r>
              <a:rPr lang="en-US" dirty="0" smtClean="0"/>
              <a:t>excessive verbosity, </a:t>
            </a:r>
            <a:r>
              <a:rPr lang="en-US" dirty="0"/>
              <a:t>so simplify and cut any clutter. Good writing is </a:t>
            </a:r>
            <a:r>
              <a:rPr lang="en-US" dirty="0" smtClean="0"/>
              <a:t>always concise </a:t>
            </a:r>
            <a:r>
              <a:rPr lang="en-US" dirty="0"/>
              <a:t>writing.</a:t>
            </a:r>
          </a:p>
          <a:p>
            <a:pPr algn="just"/>
            <a:r>
              <a:rPr lang="en-US" dirty="0"/>
              <a:t>Your document should be </a:t>
            </a:r>
            <a:r>
              <a:rPr lang="en-US" b="1" dirty="0"/>
              <a:t>attractive </a:t>
            </a:r>
            <a:r>
              <a:rPr lang="en-US" dirty="0"/>
              <a:t>and pleasing to look at. Justas you wouldn't eat a hamburger from a dirty plate, your </a:t>
            </a:r>
            <a:r>
              <a:rPr lang="en-US" dirty="0" smtClean="0"/>
              <a:t>reader will </a:t>
            </a:r>
            <a:r>
              <a:rPr lang="en-US" dirty="0"/>
              <a:t>not be moved by a document that is not carefully </a:t>
            </a:r>
            <a:r>
              <a:rPr lang="en-US" dirty="0" smtClean="0"/>
              <a:t>designed and </a:t>
            </a:r>
            <a:r>
              <a:rPr lang="en-US" dirty="0"/>
              <a:t>professional.</a:t>
            </a:r>
          </a:p>
          <a:p>
            <a:pPr algn="just"/>
            <a:endParaRPr lang="en-US" dirty="0"/>
          </a:p>
        </p:txBody>
      </p:sp>
    </p:spTree>
    <p:extLst>
      <p:ext uri="{BB962C8B-B14F-4D97-AF65-F5344CB8AC3E}">
        <p14:creationId xmlns:p14="http://schemas.microsoft.com/office/powerpoint/2010/main" val="1272914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Standards to Make Writing Successful</a:t>
            </a:r>
            <a:endParaRPr lang="en-US" dirty="0"/>
          </a:p>
        </p:txBody>
      </p:sp>
      <p:sp>
        <p:nvSpPr>
          <p:cNvPr id="3" name="Content Placeholder 2"/>
          <p:cNvSpPr>
            <a:spLocks noGrp="1"/>
          </p:cNvSpPr>
          <p:nvPr>
            <p:ph idx="1"/>
          </p:nvPr>
        </p:nvSpPr>
        <p:spPr/>
        <p:txBody>
          <a:bodyPr>
            <a:normAutofit/>
          </a:bodyPr>
          <a:lstStyle/>
          <a:p>
            <a:pPr algn="just"/>
            <a:r>
              <a:rPr lang="en-US" dirty="0" smtClean="0"/>
              <a:t>Without </a:t>
            </a:r>
            <a:r>
              <a:rPr lang="en-US" dirty="0"/>
              <a:t>exception, grammar, spelling, punctuation, and </a:t>
            </a:r>
            <a:r>
              <a:rPr lang="en-US" dirty="0" smtClean="0"/>
              <a:t>sentence structure </a:t>
            </a:r>
            <a:r>
              <a:rPr lang="en-US" dirty="0"/>
              <a:t>have to be </a:t>
            </a:r>
            <a:r>
              <a:rPr lang="en-US" b="1" dirty="0"/>
              <a:t>correct</a:t>
            </a:r>
            <a:r>
              <a:rPr lang="en-US" dirty="0"/>
              <a:t>. Even a single grammatical or spelling </a:t>
            </a:r>
            <a:r>
              <a:rPr lang="en-US" dirty="0" smtClean="0"/>
              <a:t>error can </a:t>
            </a:r>
            <a:r>
              <a:rPr lang="en-US" dirty="0"/>
              <a:t>cause your reader to dismiss you as not professional, as not </a:t>
            </a:r>
            <a:r>
              <a:rPr lang="en-US" dirty="0" smtClean="0"/>
              <a:t>caring enough </a:t>
            </a:r>
            <a:r>
              <a:rPr lang="en-US" dirty="0"/>
              <a:t>to edit carefully. Poor writing at this level reflects poorly on </a:t>
            </a:r>
            <a:r>
              <a:rPr lang="en-US" dirty="0" smtClean="0"/>
              <a:t>your organization </a:t>
            </a:r>
            <a:r>
              <a:rPr lang="en-US" dirty="0"/>
              <a:t>as well, and most companies can't mandate good </a:t>
            </a:r>
            <a:r>
              <a:rPr lang="en-US" dirty="0" smtClean="0"/>
              <a:t>writing with </a:t>
            </a:r>
            <a:r>
              <a:rPr lang="en-US" dirty="0"/>
              <a:t>a law!</a:t>
            </a:r>
          </a:p>
        </p:txBody>
      </p:sp>
    </p:spTree>
    <p:extLst>
      <p:ext uri="{BB962C8B-B14F-4D97-AF65-F5344CB8AC3E}">
        <p14:creationId xmlns:p14="http://schemas.microsoft.com/office/powerpoint/2010/main" val="1694548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Accessibility </a:t>
            </a:r>
            <a:r>
              <a:rPr lang="en-US" b="1" dirty="0"/>
              <a:t>in Technical Writing</a:t>
            </a:r>
            <a:endParaRPr lang="en-US" dirty="0"/>
          </a:p>
        </p:txBody>
      </p:sp>
      <p:sp>
        <p:nvSpPr>
          <p:cNvPr id="3" name="Content Placeholder 2"/>
          <p:cNvSpPr>
            <a:spLocks noGrp="1"/>
          </p:cNvSpPr>
          <p:nvPr>
            <p:ph idx="1"/>
          </p:nvPr>
        </p:nvSpPr>
        <p:spPr/>
        <p:txBody>
          <a:bodyPr>
            <a:normAutofit/>
          </a:bodyPr>
          <a:lstStyle/>
          <a:p>
            <a:pPr algn="just"/>
            <a:r>
              <a:rPr lang="en-US" dirty="0" smtClean="0"/>
              <a:t>Accessibility </a:t>
            </a:r>
            <a:r>
              <a:rPr lang="en-US" dirty="0"/>
              <a:t>is perhaps the most important standard for excellence </a:t>
            </a:r>
            <a:r>
              <a:rPr lang="en-US" dirty="0" smtClean="0"/>
              <a:t>in technical </a:t>
            </a:r>
            <a:r>
              <a:rPr lang="en-US" dirty="0"/>
              <a:t>communication. At the very least, the design of your </a:t>
            </a:r>
            <a:r>
              <a:rPr lang="en-US" dirty="0" smtClean="0"/>
              <a:t>document should </a:t>
            </a:r>
            <a:r>
              <a:rPr lang="en-US" dirty="0"/>
              <a:t>be useful, easy to navigate, and with all information easy </a:t>
            </a:r>
            <a:r>
              <a:rPr lang="en-US" dirty="0" smtClean="0"/>
              <a:t>to locate</a:t>
            </a:r>
            <a:r>
              <a:rPr lang="en-US" dirty="0"/>
              <a:t>.</a:t>
            </a:r>
          </a:p>
        </p:txBody>
      </p:sp>
    </p:spTree>
    <p:extLst>
      <p:ext uri="{BB962C8B-B14F-4D97-AF65-F5344CB8AC3E}">
        <p14:creationId xmlns:p14="http://schemas.microsoft.com/office/powerpoint/2010/main" val="3597641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1</a:t>
            </a:r>
            <a:endParaRPr lang="en-US" dirty="0"/>
          </a:p>
        </p:txBody>
      </p:sp>
      <p:sp>
        <p:nvSpPr>
          <p:cNvPr id="3" name="Content Placeholder 2"/>
          <p:cNvSpPr>
            <a:spLocks noGrp="1"/>
          </p:cNvSpPr>
          <p:nvPr>
            <p:ph idx="1"/>
          </p:nvPr>
        </p:nvSpPr>
        <p:spPr/>
        <p:txBody>
          <a:bodyPr>
            <a:normAutofit lnSpcReduction="10000"/>
          </a:bodyPr>
          <a:lstStyle/>
          <a:p>
            <a:pPr algn="just"/>
            <a:r>
              <a:rPr lang="en-US" b="1" dirty="0" smtClean="0"/>
              <a:t>Exercise </a:t>
            </a:r>
            <a:r>
              <a:rPr lang="en-US" b="1" dirty="0"/>
              <a:t>1: </a:t>
            </a:r>
            <a:r>
              <a:rPr lang="en-US" dirty="0"/>
              <a:t>Locate some examples of what you consider </a:t>
            </a:r>
            <a:r>
              <a:rPr lang="en-US" dirty="0" smtClean="0"/>
              <a:t>technical writing</a:t>
            </a:r>
            <a:r>
              <a:rPr lang="en-US" dirty="0"/>
              <a:t>. These may include correspondence, journal articles, lab reports</a:t>
            </a:r>
            <a:r>
              <a:rPr lang="en-US" dirty="0" smtClean="0"/>
              <a:t>, web </a:t>
            </a:r>
            <a:r>
              <a:rPr lang="en-US" dirty="0"/>
              <a:t>pages, or advertisements. In small groups with other classmates</a:t>
            </a:r>
            <a:r>
              <a:rPr lang="en-US" dirty="0" smtClean="0"/>
              <a:t>, discuss </a:t>
            </a:r>
            <a:r>
              <a:rPr lang="en-US" dirty="0"/>
              <a:t>how the documents reflect the characteristics of </a:t>
            </a:r>
            <a:r>
              <a:rPr lang="en-US" dirty="0" smtClean="0"/>
              <a:t>technical writing</a:t>
            </a:r>
            <a:r>
              <a:rPr lang="en-US" dirty="0"/>
              <a:t>. After your group has analyzed the document, present it to </a:t>
            </a:r>
            <a:r>
              <a:rPr lang="en-US" dirty="0" smtClean="0"/>
              <a:t>the entire </a:t>
            </a:r>
            <a:r>
              <a:rPr lang="en-US" dirty="0"/>
              <a:t>class and explain how it meets the characteristics of a </a:t>
            </a:r>
            <a:r>
              <a:rPr lang="en-US" dirty="0" smtClean="0"/>
              <a:t>technical document.</a:t>
            </a:r>
          </a:p>
          <a:p>
            <a:pPr algn="just"/>
            <a:r>
              <a:rPr lang="en-US" b="1" dirty="0" smtClean="0"/>
              <a:t>Exercise 2: </a:t>
            </a:r>
            <a:r>
              <a:rPr lang="en-US" dirty="0"/>
              <a:t>Locate an instruction manual for a product you may own</a:t>
            </a:r>
            <a:r>
              <a:rPr lang="en-US" dirty="0" smtClean="0"/>
              <a:t>. Analyze </a:t>
            </a:r>
            <a:r>
              <a:rPr lang="en-US" dirty="0"/>
              <a:t>it against the standards listed in the chapter for good </a:t>
            </a:r>
            <a:r>
              <a:rPr lang="en-US" dirty="0" smtClean="0"/>
              <a:t>technical writing</a:t>
            </a:r>
            <a:r>
              <a:rPr lang="en-US" dirty="0"/>
              <a:t>. Submit your analysis in a memo to your instructor.</a:t>
            </a:r>
          </a:p>
        </p:txBody>
      </p:sp>
    </p:spTree>
    <p:extLst>
      <p:ext uri="{BB962C8B-B14F-4D97-AF65-F5344CB8AC3E}">
        <p14:creationId xmlns:p14="http://schemas.microsoft.com/office/powerpoint/2010/main" val="247850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Objectives</a:t>
            </a:r>
            <a:endParaRPr lang="en-US" dirty="0"/>
          </a:p>
        </p:txBody>
      </p:sp>
      <p:sp>
        <p:nvSpPr>
          <p:cNvPr id="3" name="Content Placeholder 2"/>
          <p:cNvSpPr>
            <a:spLocks noGrp="1"/>
          </p:cNvSpPr>
          <p:nvPr>
            <p:ph idx="1"/>
          </p:nvPr>
        </p:nvSpPr>
        <p:spPr/>
        <p:txBody>
          <a:bodyPr/>
          <a:lstStyle/>
          <a:p>
            <a:pPr algn="just"/>
            <a:r>
              <a:rPr lang="en-US" dirty="0"/>
              <a:t>Understand the importance of defining the “</a:t>
            </a:r>
            <a:r>
              <a:rPr lang="en-US" u="sng" dirty="0">
                <a:hlinkClick r:id="rId2"/>
              </a:rPr>
              <a:t>rhetorical situation</a:t>
            </a:r>
            <a:r>
              <a:rPr lang="en-US" dirty="0"/>
              <a:t>” in which you are communicating</a:t>
            </a:r>
          </a:p>
          <a:p>
            <a:pPr algn="just"/>
            <a:r>
              <a:rPr lang="en-US" dirty="0"/>
              <a:t>Apply what you have learned so far by examining “</a:t>
            </a:r>
            <a:r>
              <a:rPr lang="en-US" u="sng" dirty="0">
                <a:hlinkClick r:id="rId3"/>
              </a:rPr>
              <a:t>case studies</a:t>
            </a:r>
            <a:r>
              <a:rPr lang="en-US" dirty="0"/>
              <a:t>” that demonstrate the costs of poor communication</a:t>
            </a:r>
          </a:p>
          <a:p>
            <a:pPr algn="just"/>
            <a:r>
              <a:rPr lang="en-US" dirty="0"/>
              <a:t>Appreciate the complexity and iterative nature of a </a:t>
            </a:r>
            <a:r>
              <a:rPr lang="en-US" u="sng" dirty="0">
                <a:hlinkClick r:id="rId4"/>
              </a:rPr>
              <a:t>writing process</a:t>
            </a:r>
            <a:r>
              <a:rPr lang="en-US" dirty="0"/>
              <a:t> in determining what writing process works best for you.</a:t>
            </a:r>
          </a:p>
          <a:p>
            <a:endParaRPr lang="en-US" dirty="0"/>
          </a:p>
        </p:txBody>
      </p:sp>
    </p:spTree>
    <p:extLst>
      <p:ext uri="{BB962C8B-B14F-4D97-AF65-F5344CB8AC3E}">
        <p14:creationId xmlns:p14="http://schemas.microsoft.com/office/powerpoint/2010/main" val="607638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Technical Writing?</a:t>
            </a:r>
            <a:endParaRPr lang="en-US" b="1" dirty="0"/>
          </a:p>
        </p:txBody>
      </p:sp>
      <p:sp>
        <p:nvSpPr>
          <p:cNvPr id="3" name="Content Placeholder 2"/>
          <p:cNvSpPr>
            <a:spLocks noGrp="1"/>
          </p:cNvSpPr>
          <p:nvPr>
            <p:ph idx="1"/>
          </p:nvPr>
        </p:nvSpPr>
        <p:spPr/>
        <p:txBody>
          <a:bodyPr>
            <a:normAutofit lnSpcReduction="10000"/>
          </a:bodyPr>
          <a:lstStyle/>
          <a:p>
            <a:pPr algn="just"/>
            <a:r>
              <a:rPr lang="en-US" dirty="0"/>
              <a:t>Technical Writing is a genre of non-fiction writing that encompasses not only technical materials such as manuals, instructions, specifications, and software documentation, but it also includes writing produced in day-to-day business operations such as correspondence, proposals, internal communications, media releases, and many kinds of reports. It includes the communication of specialized technical information, whether relating to computers and scientific instruments, or the intricacies of meditation. And because oral and visual presentations are such an important part of professional life, technical communication also encompasses these as well. </a:t>
            </a:r>
          </a:p>
        </p:txBody>
      </p:sp>
    </p:spTree>
    <p:extLst>
      <p:ext uri="{BB962C8B-B14F-4D97-AF65-F5344CB8AC3E}">
        <p14:creationId xmlns:p14="http://schemas.microsoft.com/office/powerpoint/2010/main" val="3132551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Technical Writing?</a:t>
            </a:r>
            <a:endParaRPr lang="en-US" dirty="0"/>
          </a:p>
        </p:txBody>
      </p:sp>
      <p:sp>
        <p:nvSpPr>
          <p:cNvPr id="3" name="Content Placeholder 2"/>
          <p:cNvSpPr>
            <a:spLocks noGrp="1"/>
          </p:cNvSpPr>
          <p:nvPr>
            <p:ph idx="1"/>
          </p:nvPr>
        </p:nvSpPr>
        <p:spPr/>
        <p:txBody>
          <a:bodyPr/>
          <a:lstStyle/>
          <a:p>
            <a:pPr algn="just"/>
            <a:r>
              <a:rPr lang="en-US" dirty="0" smtClean="0"/>
              <a:t>We </a:t>
            </a:r>
            <a:r>
              <a:rPr lang="en-US" dirty="0"/>
              <a:t>might define technical communication, then, as using various modes (oral, written, visual) of communication to manage technical information to analyze a problem, find and evaluate evidence, and draw conclusions in a way that allows people to take action. Thus, technical writing is highly “transactional” as it conveys information to enable specific actions.</a:t>
            </a:r>
          </a:p>
        </p:txBody>
      </p:sp>
    </p:spTree>
    <p:extLst>
      <p:ext uri="{BB962C8B-B14F-4D97-AF65-F5344CB8AC3E}">
        <p14:creationId xmlns:p14="http://schemas.microsoft.com/office/powerpoint/2010/main" val="1150638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Importance of Technical Communication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Technical communication is “transactional” – it entails a purposeful transaction between sender and receiver that provides specific information for practical and specific purposes (informing, instructing, persuading) and is usually geared towards the needs of a specific audience. Technical communicators produce a wide variety of documents and other products, such as</a:t>
            </a:r>
          </a:p>
          <a:p>
            <a:pPr algn="just"/>
            <a:r>
              <a:rPr lang="en-US" dirty="0"/>
              <a:t>Proposals and requests for proposals (RFPs)</a:t>
            </a:r>
          </a:p>
          <a:p>
            <a:pPr algn="just"/>
            <a:r>
              <a:rPr lang="en-US" dirty="0"/>
              <a:t>Technical or research reports</a:t>
            </a:r>
          </a:p>
          <a:p>
            <a:pPr algn="just"/>
            <a:r>
              <a:rPr lang="en-US" dirty="0"/>
              <a:t>Documentation records and product specifications</a:t>
            </a:r>
          </a:p>
          <a:p>
            <a:pPr algn="just"/>
            <a:r>
              <a:rPr lang="en-US" dirty="0"/>
              <a:t>User guides (step-by-step instructions, procedures, manuals)</a:t>
            </a:r>
          </a:p>
          <a:p>
            <a:endParaRPr lang="en-US" dirty="0"/>
          </a:p>
        </p:txBody>
      </p:sp>
    </p:spTree>
    <p:extLst>
      <p:ext uri="{BB962C8B-B14F-4D97-AF65-F5344CB8AC3E}">
        <p14:creationId xmlns:p14="http://schemas.microsoft.com/office/powerpoint/2010/main" val="4039413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Importance of Technical Communication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a:t>Online help, technical support</a:t>
            </a:r>
          </a:p>
          <a:p>
            <a:pPr algn="just"/>
            <a:r>
              <a:rPr lang="en-US" dirty="0"/>
              <a:t>Reference information (</a:t>
            </a:r>
            <a:r>
              <a:rPr lang="en-US" dirty="0" err="1"/>
              <a:t>encylopedia</a:t>
            </a:r>
            <a:r>
              <a:rPr lang="en-US" dirty="0"/>
              <a:t>-style information)</a:t>
            </a:r>
          </a:p>
          <a:p>
            <a:pPr algn="just"/>
            <a:r>
              <a:rPr lang="en-US" dirty="0"/>
              <a:t>Consumer literature (information for the public about regulations, safety issues, </a:t>
            </a:r>
            <a:r>
              <a:rPr lang="en-US" i="1" dirty="0"/>
              <a:t>etc</a:t>
            </a:r>
            <a:r>
              <a:rPr lang="en-US" dirty="0"/>
              <a:t>.)</a:t>
            </a:r>
          </a:p>
          <a:p>
            <a:pPr algn="just"/>
            <a:r>
              <a:rPr lang="en-US" dirty="0"/>
              <a:t>Marketing literature (product specifications, brochures, promotional literature)</a:t>
            </a:r>
          </a:p>
          <a:p>
            <a:pPr algn="just"/>
            <a:r>
              <a:rPr lang="en-US" dirty="0"/>
              <a:t>Technical journalism (found in trade magazines, media releases, </a:t>
            </a:r>
            <a:r>
              <a:rPr lang="en-US" i="1" dirty="0"/>
              <a:t>etc.</a:t>
            </a:r>
            <a:r>
              <a:rPr lang="en-US" dirty="0"/>
              <a:t>)</a:t>
            </a:r>
          </a:p>
          <a:p>
            <a:endParaRPr lang="en-US" dirty="0"/>
          </a:p>
        </p:txBody>
      </p:sp>
    </p:spTree>
    <p:extLst>
      <p:ext uri="{BB962C8B-B14F-4D97-AF65-F5344CB8AC3E}">
        <p14:creationId xmlns:p14="http://schemas.microsoft.com/office/powerpoint/2010/main" val="2490214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Importance of Technical Communication</a:t>
            </a:r>
            <a:endParaRPr lang="en-US" dirty="0"/>
          </a:p>
        </p:txBody>
      </p:sp>
      <p:sp>
        <p:nvSpPr>
          <p:cNvPr id="3" name="Content Placeholder 2"/>
          <p:cNvSpPr>
            <a:spLocks noGrp="1"/>
          </p:cNvSpPr>
          <p:nvPr>
            <p:ph idx="1"/>
          </p:nvPr>
        </p:nvSpPr>
        <p:spPr/>
        <p:txBody>
          <a:bodyPr/>
          <a:lstStyle/>
          <a:p>
            <a:pPr algn="just"/>
            <a:r>
              <a:rPr lang="en-US" dirty="0"/>
              <a:t>Thus, it is a highly “designed” form of communication that requires practitioners to have a heightened awareness of the </a:t>
            </a:r>
            <a:r>
              <a:rPr lang="en-US" b="1" u="sng" dirty="0">
                <a:hlinkClick r:id="rId2"/>
              </a:rPr>
              <a:t>conventions</a:t>
            </a:r>
            <a:r>
              <a:rPr lang="en-US" dirty="0"/>
              <a:t> (rules and expectations) and </a:t>
            </a:r>
            <a:r>
              <a:rPr lang="en-US" b="1" u="sng" dirty="0">
                <a:hlinkClick r:id="rId3"/>
              </a:rPr>
              <a:t>rhetorical situations</a:t>
            </a:r>
            <a:r>
              <a:rPr lang="en-US" dirty="0"/>
              <a:t> (audience, purpose, context) in which they are communicating.</a:t>
            </a:r>
          </a:p>
        </p:txBody>
      </p:sp>
    </p:spTree>
    <p:extLst>
      <p:ext uri="{BB962C8B-B14F-4D97-AF65-F5344CB8AC3E}">
        <p14:creationId xmlns:p14="http://schemas.microsoft.com/office/powerpoint/2010/main" val="1147646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Does Technical Writing Look Like</a:t>
            </a:r>
            <a:r>
              <a:rPr lang="en-US" b="1" dirty="0" smtClean="0"/>
              <a:t>?</a:t>
            </a:r>
            <a:endParaRPr lang="en-US" dirty="0"/>
          </a:p>
        </p:txBody>
      </p:sp>
      <p:sp>
        <p:nvSpPr>
          <p:cNvPr id="3" name="Content Placeholder 2"/>
          <p:cNvSpPr>
            <a:spLocks noGrp="1"/>
          </p:cNvSpPr>
          <p:nvPr>
            <p:ph idx="1"/>
          </p:nvPr>
        </p:nvSpPr>
        <p:spPr/>
        <p:txBody>
          <a:bodyPr/>
          <a:lstStyle/>
          <a:p>
            <a:pPr algn="just"/>
            <a:r>
              <a:rPr lang="en-US" dirty="0"/>
              <a:t>Technical communications can take many forms, depending on the purpose and intended audience.  Consider the following example of technical writing, which is an excerpt adapted from a book called </a:t>
            </a:r>
            <a:r>
              <a:rPr lang="en-US" i="1" dirty="0"/>
              <a:t>Scientific Sailboat Racing </a:t>
            </a:r>
            <a:r>
              <a:rPr lang="en-US" dirty="0"/>
              <a:t>by Ted Wells. </a:t>
            </a:r>
            <a:r>
              <a:rPr lang="en-US" u="sng" baseline="30000" dirty="0">
                <a:hlinkClick r:id="rId2" tooltip="T. Wells, Scientific Sailboat Racing, New York: Dodd, Mead, and Co., 1950, pp. 94-96."/>
              </a:rPr>
              <a:t>[4]</a:t>
            </a:r>
            <a:r>
              <a:rPr lang="en-US" dirty="0"/>
              <a:t> From the excerpt in the box below, what can you tell about the intended audience?</a:t>
            </a:r>
          </a:p>
        </p:txBody>
      </p:sp>
    </p:spTree>
    <p:extLst>
      <p:ext uri="{BB962C8B-B14F-4D97-AF65-F5344CB8AC3E}">
        <p14:creationId xmlns:p14="http://schemas.microsoft.com/office/powerpoint/2010/main" val="1945408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49</TotalTime>
  <Words>1484</Words>
  <Application>Microsoft Office PowerPoint</Application>
  <PresentationFormat>Widescreen</PresentationFormat>
  <Paragraphs>75</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Garamond</vt:lpstr>
      <vt:lpstr>Organic</vt:lpstr>
      <vt:lpstr>Chapter 1</vt:lpstr>
      <vt:lpstr>Learning Objectives</vt:lpstr>
      <vt:lpstr>Learning Objectives</vt:lpstr>
      <vt:lpstr>What is Technical Writing?</vt:lpstr>
      <vt:lpstr>What is Technical Writing?</vt:lpstr>
      <vt:lpstr>Importance of Technical Communication</vt:lpstr>
      <vt:lpstr>Importance of Technical Communication</vt:lpstr>
      <vt:lpstr>Importance of Technical Communication</vt:lpstr>
      <vt:lpstr>What Does Technical Writing Look Like?</vt:lpstr>
      <vt:lpstr>PowerPoint Presentation</vt:lpstr>
      <vt:lpstr>PowerPoint Presentation</vt:lpstr>
      <vt:lpstr>PowerPoint Presentation</vt:lpstr>
      <vt:lpstr>PowerPoint Presentation</vt:lpstr>
      <vt:lpstr>PowerPoint Presentation</vt:lpstr>
      <vt:lpstr>PowerPoint Presentation</vt:lpstr>
      <vt:lpstr>Characteristics of Technical Writing</vt:lpstr>
      <vt:lpstr>Focused on audience:</vt:lpstr>
      <vt:lpstr>Rhetorical, persuasive, purposeful, and problem-oriented:</vt:lpstr>
      <vt:lpstr>Professional:</vt:lpstr>
      <vt:lpstr>Design centered:</vt:lpstr>
      <vt:lpstr>Research and technology oriented:</vt:lpstr>
      <vt:lpstr>Ethical:</vt:lpstr>
      <vt:lpstr>Standards to Make Writing Successful</vt:lpstr>
      <vt:lpstr>Standards to Make Writing Successful</vt:lpstr>
      <vt:lpstr>Standards to Make Writing Successful</vt:lpstr>
      <vt:lpstr>Standards to Make Writing Successful</vt:lpstr>
      <vt:lpstr>Accessibility in Technical Writing</vt:lpstr>
      <vt:lpstr>Assignment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Noreen</dc:creator>
  <cp:lastModifiedBy>Noreen</cp:lastModifiedBy>
  <cp:revision>5</cp:revision>
  <dcterms:created xsi:type="dcterms:W3CDTF">2022-02-04T06:14:09Z</dcterms:created>
  <dcterms:modified xsi:type="dcterms:W3CDTF">2022-02-07T03:15:20Z</dcterms:modified>
</cp:coreProperties>
</file>