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2"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02EF49-3B7B-4DDA-B909-E1FD3EFF1FAF}"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6661-0E3E-4E88-BFD6-E129234AF68A}" type="slidenum">
              <a:rPr lang="en-US" smtClean="0"/>
              <a:t>‹#›</a:t>
            </a:fld>
            <a:endParaRPr lang="en-US"/>
          </a:p>
        </p:txBody>
      </p:sp>
    </p:spTree>
    <p:extLst>
      <p:ext uri="{BB962C8B-B14F-4D97-AF65-F5344CB8AC3E}">
        <p14:creationId xmlns:p14="http://schemas.microsoft.com/office/powerpoint/2010/main" val="390241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2EF49-3B7B-4DDA-B909-E1FD3EFF1FAF}"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6661-0E3E-4E88-BFD6-E129234AF68A}" type="slidenum">
              <a:rPr lang="en-US" smtClean="0"/>
              <a:t>‹#›</a:t>
            </a:fld>
            <a:endParaRPr lang="en-US"/>
          </a:p>
        </p:txBody>
      </p:sp>
    </p:spTree>
    <p:extLst>
      <p:ext uri="{BB962C8B-B14F-4D97-AF65-F5344CB8AC3E}">
        <p14:creationId xmlns:p14="http://schemas.microsoft.com/office/powerpoint/2010/main" val="399317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2EF49-3B7B-4DDA-B909-E1FD3EFF1FAF}"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6661-0E3E-4E88-BFD6-E129234AF68A}" type="slidenum">
              <a:rPr lang="en-US" smtClean="0"/>
              <a:t>‹#›</a:t>
            </a:fld>
            <a:endParaRPr lang="en-US"/>
          </a:p>
        </p:txBody>
      </p:sp>
    </p:spTree>
    <p:extLst>
      <p:ext uri="{BB962C8B-B14F-4D97-AF65-F5344CB8AC3E}">
        <p14:creationId xmlns:p14="http://schemas.microsoft.com/office/powerpoint/2010/main" val="108349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2EF49-3B7B-4DDA-B909-E1FD3EFF1FAF}"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6661-0E3E-4E88-BFD6-E129234AF68A}" type="slidenum">
              <a:rPr lang="en-US" smtClean="0"/>
              <a:t>‹#›</a:t>
            </a:fld>
            <a:endParaRPr lang="en-US"/>
          </a:p>
        </p:txBody>
      </p:sp>
    </p:spTree>
    <p:extLst>
      <p:ext uri="{BB962C8B-B14F-4D97-AF65-F5344CB8AC3E}">
        <p14:creationId xmlns:p14="http://schemas.microsoft.com/office/powerpoint/2010/main" val="138530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2EF49-3B7B-4DDA-B909-E1FD3EFF1FAF}"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06661-0E3E-4E88-BFD6-E129234AF68A}" type="slidenum">
              <a:rPr lang="en-US" smtClean="0"/>
              <a:t>‹#›</a:t>
            </a:fld>
            <a:endParaRPr lang="en-US"/>
          </a:p>
        </p:txBody>
      </p:sp>
    </p:spTree>
    <p:extLst>
      <p:ext uri="{BB962C8B-B14F-4D97-AF65-F5344CB8AC3E}">
        <p14:creationId xmlns:p14="http://schemas.microsoft.com/office/powerpoint/2010/main" val="124327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02EF49-3B7B-4DDA-B909-E1FD3EFF1FAF}"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06661-0E3E-4E88-BFD6-E129234AF68A}" type="slidenum">
              <a:rPr lang="en-US" smtClean="0"/>
              <a:t>‹#›</a:t>
            </a:fld>
            <a:endParaRPr lang="en-US"/>
          </a:p>
        </p:txBody>
      </p:sp>
    </p:spTree>
    <p:extLst>
      <p:ext uri="{BB962C8B-B14F-4D97-AF65-F5344CB8AC3E}">
        <p14:creationId xmlns:p14="http://schemas.microsoft.com/office/powerpoint/2010/main" val="229903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02EF49-3B7B-4DDA-B909-E1FD3EFF1FAF}" type="datetimeFigureOut">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106661-0E3E-4E88-BFD6-E129234AF68A}" type="slidenum">
              <a:rPr lang="en-US" smtClean="0"/>
              <a:t>‹#›</a:t>
            </a:fld>
            <a:endParaRPr lang="en-US"/>
          </a:p>
        </p:txBody>
      </p:sp>
    </p:spTree>
    <p:extLst>
      <p:ext uri="{BB962C8B-B14F-4D97-AF65-F5344CB8AC3E}">
        <p14:creationId xmlns:p14="http://schemas.microsoft.com/office/powerpoint/2010/main" val="402925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02EF49-3B7B-4DDA-B909-E1FD3EFF1FAF}" type="datetimeFigureOut">
              <a:rPr lang="en-US" smtClean="0"/>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106661-0E3E-4E88-BFD6-E129234AF68A}" type="slidenum">
              <a:rPr lang="en-US" smtClean="0"/>
              <a:t>‹#›</a:t>
            </a:fld>
            <a:endParaRPr lang="en-US"/>
          </a:p>
        </p:txBody>
      </p:sp>
    </p:spTree>
    <p:extLst>
      <p:ext uri="{BB962C8B-B14F-4D97-AF65-F5344CB8AC3E}">
        <p14:creationId xmlns:p14="http://schemas.microsoft.com/office/powerpoint/2010/main" val="422225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2EF49-3B7B-4DDA-B909-E1FD3EFF1FAF}" type="datetimeFigureOut">
              <a:rPr lang="en-US" smtClean="0"/>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106661-0E3E-4E88-BFD6-E129234AF68A}" type="slidenum">
              <a:rPr lang="en-US" smtClean="0"/>
              <a:t>‹#›</a:t>
            </a:fld>
            <a:endParaRPr lang="en-US"/>
          </a:p>
        </p:txBody>
      </p:sp>
    </p:spTree>
    <p:extLst>
      <p:ext uri="{BB962C8B-B14F-4D97-AF65-F5344CB8AC3E}">
        <p14:creationId xmlns:p14="http://schemas.microsoft.com/office/powerpoint/2010/main" val="2212634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2EF49-3B7B-4DDA-B909-E1FD3EFF1FAF}"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06661-0E3E-4E88-BFD6-E129234AF68A}" type="slidenum">
              <a:rPr lang="en-US" smtClean="0"/>
              <a:t>‹#›</a:t>
            </a:fld>
            <a:endParaRPr lang="en-US"/>
          </a:p>
        </p:txBody>
      </p:sp>
    </p:spTree>
    <p:extLst>
      <p:ext uri="{BB962C8B-B14F-4D97-AF65-F5344CB8AC3E}">
        <p14:creationId xmlns:p14="http://schemas.microsoft.com/office/powerpoint/2010/main" val="13726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2EF49-3B7B-4DDA-B909-E1FD3EFF1FAF}"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06661-0E3E-4E88-BFD6-E129234AF68A}" type="slidenum">
              <a:rPr lang="en-US" smtClean="0"/>
              <a:t>‹#›</a:t>
            </a:fld>
            <a:endParaRPr lang="en-US"/>
          </a:p>
        </p:txBody>
      </p:sp>
    </p:spTree>
    <p:extLst>
      <p:ext uri="{BB962C8B-B14F-4D97-AF65-F5344CB8AC3E}">
        <p14:creationId xmlns:p14="http://schemas.microsoft.com/office/powerpoint/2010/main" val="115189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2EF49-3B7B-4DDA-B909-E1FD3EFF1FAF}" type="datetimeFigureOut">
              <a:rPr lang="en-US" smtClean="0"/>
              <a:t>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06661-0E3E-4E88-BFD6-E129234AF68A}" type="slidenum">
              <a:rPr lang="en-US" smtClean="0"/>
              <a:t>‹#›</a:t>
            </a:fld>
            <a:endParaRPr lang="en-US"/>
          </a:p>
        </p:txBody>
      </p:sp>
    </p:spTree>
    <p:extLst>
      <p:ext uri="{BB962C8B-B14F-4D97-AF65-F5344CB8AC3E}">
        <p14:creationId xmlns:p14="http://schemas.microsoft.com/office/powerpoint/2010/main" val="16236028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Technical Writing?</a:t>
            </a:r>
            <a:endParaRPr lang="en-US" dirty="0"/>
          </a:p>
        </p:txBody>
      </p:sp>
      <p:sp>
        <p:nvSpPr>
          <p:cNvPr id="3" name="Subtitle 2"/>
          <p:cNvSpPr>
            <a:spLocks noGrp="1"/>
          </p:cNvSpPr>
          <p:nvPr>
            <p:ph type="subTitle" idx="1"/>
          </p:nvPr>
        </p:nvSpPr>
        <p:spPr/>
        <p:txBody>
          <a:bodyPr/>
          <a:lstStyle/>
          <a:p>
            <a:r>
              <a:rPr lang="en-US" dirty="0" smtClean="0"/>
              <a:t>Chapter 1</a:t>
            </a:r>
            <a:endParaRPr lang="en-US" dirty="0"/>
          </a:p>
        </p:txBody>
      </p:sp>
    </p:spTree>
    <p:extLst>
      <p:ext uri="{BB962C8B-B14F-4D97-AF65-F5344CB8AC3E}">
        <p14:creationId xmlns:p14="http://schemas.microsoft.com/office/powerpoint/2010/main" val="140652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0062"/>
            <a:ext cx="10515600" cy="1325563"/>
          </a:xfrm>
        </p:spPr>
        <p:txBody>
          <a:bodyPr>
            <a:normAutofit/>
          </a:bodyPr>
          <a:lstStyle/>
          <a:p>
            <a:r>
              <a:rPr lang="en-US" sz="4000" dirty="0">
                <a:latin typeface="Aharoni" panose="02010803020104030203" pitchFamily="2" charset="-79"/>
                <a:cs typeface="Aharoni" panose="02010803020104030203" pitchFamily="2" charset="-79"/>
              </a:rPr>
              <a:t>How does technical writing </a:t>
            </a:r>
            <a:r>
              <a:rPr lang="en-US" sz="4000" dirty="0" smtClean="0">
                <a:latin typeface="Aharoni" panose="02010803020104030203" pitchFamily="2" charset="-79"/>
                <a:cs typeface="Aharoni" panose="02010803020104030203" pitchFamily="2" charset="-79"/>
              </a:rPr>
              <a:t>compare/contrast </a:t>
            </a:r>
            <a:r>
              <a:rPr lang="en-US" sz="4000" dirty="0">
                <a:latin typeface="Aharoni" panose="02010803020104030203" pitchFamily="2" charset="-79"/>
                <a:cs typeface="Aharoni" panose="02010803020104030203" pitchFamily="2" charset="-79"/>
              </a:rPr>
              <a:t>to traditional essays?</a:t>
            </a:r>
          </a:p>
        </p:txBody>
      </p:sp>
      <p:sp>
        <p:nvSpPr>
          <p:cNvPr id="3" name="Content Placeholder 2"/>
          <p:cNvSpPr>
            <a:spLocks noGrp="1"/>
          </p:cNvSpPr>
          <p:nvPr>
            <p:ph idx="1"/>
          </p:nvPr>
        </p:nvSpPr>
        <p:spPr/>
        <p:txBody>
          <a:bodyPr/>
          <a:lstStyle/>
          <a:p>
            <a:pPr marL="0" indent="0" algn="just">
              <a:lnSpc>
                <a:spcPct val="150000"/>
              </a:lnSpc>
              <a:buNone/>
            </a:pPr>
            <a:r>
              <a:rPr lang="en-US" b="1" dirty="0" smtClean="0"/>
              <a:t>Technical writing is different from other types of written communication. Does that mean, therefore, that you must relearn all your teaching skills to accommodate this new communication beast? Absolutely not. Many of the writing skills you already teach are applicable to technical writing. Others are less valid. </a:t>
            </a:r>
            <a:endParaRPr lang="en-US" b="1" dirty="0"/>
          </a:p>
        </p:txBody>
      </p:sp>
    </p:spTree>
    <p:extLst>
      <p:ext uri="{BB962C8B-B14F-4D97-AF65-F5344CB8AC3E}">
        <p14:creationId xmlns:p14="http://schemas.microsoft.com/office/powerpoint/2010/main" val="27451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rmAutofit/>
          </a:bodyPr>
          <a:lstStyle/>
          <a:p>
            <a:pPr marL="0" indent="0" algn="ctr">
              <a:buNone/>
            </a:pPr>
            <a:r>
              <a:rPr lang="en-US" sz="4400" b="1" dirty="0">
                <a:solidFill>
                  <a:srgbClr val="FF0000"/>
                </a:solidFill>
              </a:rPr>
              <a:t>“Technical writing would come in handy</a:t>
            </a:r>
          </a:p>
          <a:p>
            <a:pPr marL="0" indent="0" algn="ctr">
              <a:buNone/>
            </a:pPr>
            <a:r>
              <a:rPr lang="en-US" sz="4400" b="1" dirty="0">
                <a:solidFill>
                  <a:srgbClr val="FF0000"/>
                </a:solidFill>
              </a:rPr>
              <a:t>for some students, such as our </a:t>
            </a:r>
            <a:r>
              <a:rPr lang="en-US" sz="4400" b="1" dirty="0" err="1">
                <a:solidFill>
                  <a:srgbClr val="FF0000"/>
                </a:solidFill>
              </a:rPr>
              <a:t>vo</a:t>
            </a:r>
            <a:r>
              <a:rPr lang="en-US" sz="4400" b="1" dirty="0">
                <a:solidFill>
                  <a:srgbClr val="FF0000"/>
                </a:solidFill>
              </a:rPr>
              <a:t>-tech</a:t>
            </a:r>
          </a:p>
          <a:p>
            <a:pPr marL="0" indent="0" algn="ctr">
              <a:buNone/>
            </a:pPr>
            <a:r>
              <a:rPr lang="en-US" sz="4400" b="1" dirty="0">
                <a:solidFill>
                  <a:srgbClr val="FF0000"/>
                </a:solidFill>
              </a:rPr>
              <a:t>kids. When they enter the job market,</a:t>
            </a:r>
          </a:p>
          <a:p>
            <a:pPr marL="0" indent="0" algn="ctr">
              <a:buNone/>
            </a:pPr>
            <a:r>
              <a:rPr lang="en-US" sz="4400" b="1" dirty="0">
                <a:solidFill>
                  <a:srgbClr val="FF0000"/>
                </a:solidFill>
              </a:rPr>
              <a:t>they could benefit by knowing</a:t>
            </a:r>
          </a:p>
          <a:p>
            <a:pPr marL="0" indent="0" algn="ctr">
              <a:buNone/>
            </a:pPr>
            <a:r>
              <a:rPr lang="en-US" sz="4400" b="1" dirty="0">
                <a:solidFill>
                  <a:srgbClr val="FF0000"/>
                </a:solidFill>
              </a:rPr>
              <a:t>how to write at work.</a:t>
            </a:r>
          </a:p>
        </p:txBody>
      </p:sp>
    </p:spTree>
    <p:extLst>
      <p:ext uri="{BB962C8B-B14F-4D97-AF65-F5344CB8AC3E}">
        <p14:creationId xmlns:p14="http://schemas.microsoft.com/office/powerpoint/2010/main" val="57723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5618" y="0"/>
            <a:ext cx="6757881" cy="851110"/>
          </a:xfrm>
          <a:prstGeom prst="rect">
            <a:avLst/>
          </a:prstGeom>
        </p:spPr>
      </p:pic>
      <p:pic>
        <p:nvPicPr>
          <p:cNvPr id="7" name="Picture 6"/>
          <p:cNvPicPr>
            <a:picLocks noChangeAspect="1"/>
          </p:cNvPicPr>
          <p:nvPr/>
        </p:nvPicPr>
        <p:blipFill>
          <a:blip r:embed="rId3"/>
          <a:stretch>
            <a:fillRect/>
          </a:stretch>
        </p:blipFill>
        <p:spPr>
          <a:xfrm>
            <a:off x="0" y="682580"/>
            <a:ext cx="12192000" cy="6175420"/>
          </a:xfrm>
          <a:prstGeom prst="rect">
            <a:avLst/>
          </a:prstGeom>
        </p:spPr>
      </p:pic>
    </p:spTree>
    <p:extLst>
      <p:ext uri="{BB962C8B-B14F-4D97-AF65-F5344CB8AC3E}">
        <p14:creationId xmlns:p14="http://schemas.microsoft.com/office/powerpoint/2010/main" val="214468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5459"/>
            <a:ext cx="10515600" cy="5481504"/>
          </a:xfrm>
        </p:spPr>
        <p:txBody>
          <a:bodyPr>
            <a:noAutofit/>
          </a:bodyPr>
          <a:lstStyle/>
          <a:p>
            <a:pPr marL="0" indent="0" algn="ctr">
              <a:buNone/>
            </a:pPr>
            <a:r>
              <a:rPr lang="en-US" sz="3600" b="1" dirty="0">
                <a:solidFill>
                  <a:srgbClr val="FF0000"/>
                </a:solidFill>
              </a:rPr>
              <a:t>Of course, there are exceptions…</a:t>
            </a:r>
          </a:p>
          <a:p>
            <a:pPr marL="0" indent="0" algn="ctr">
              <a:buNone/>
            </a:pPr>
            <a:r>
              <a:rPr lang="en-US" sz="3600" b="1" dirty="0">
                <a:solidFill>
                  <a:srgbClr val="FF0000"/>
                </a:solidFill>
              </a:rPr>
              <a:t>Newsletters, sales letters, websites, and fliers might</a:t>
            </a:r>
          </a:p>
          <a:p>
            <a:pPr marL="0" indent="0" algn="ctr">
              <a:buNone/>
            </a:pPr>
            <a:r>
              <a:rPr lang="en-US" sz="3600" b="1" dirty="0">
                <a:solidFill>
                  <a:srgbClr val="FF0000"/>
                </a:solidFill>
              </a:rPr>
              <a:t>include promotional information. Such sales details</a:t>
            </a:r>
          </a:p>
          <a:p>
            <a:pPr marL="0" indent="0" algn="ctr">
              <a:buNone/>
            </a:pPr>
            <a:r>
              <a:rPr lang="en-US" sz="3600" b="1" dirty="0">
                <a:solidFill>
                  <a:srgbClr val="FF0000"/>
                </a:solidFill>
              </a:rPr>
              <a:t>could depend on expressive words—maybe even</a:t>
            </a:r>
          </a:p>
          <a:p>
            <a:pPr marL="0" indent="0" algn="ctr">
              <a:buNone/>
            </a:pPr>
            <a:r>
              <a:rPr lang="en-US" sz="3600" b="1" dirty="0">
                <a:solidFill>
                  <a:srgbClr val="FF0000"/>
                </a:solidFill>
              </a:rPr>
              <a:t>fictional characters. However, generally speaking,</a:t>
            </a:r>
          </a:p>
          <a:p>
            <a:pPr marL="0" indent="0" algn="ctr">
              <a:buNone/>
            </a:pPr>
            <a:r>
              <a:rPr lang="en-US" sz="3600" b="1" dirty="0">
                <a:solidFill>
                  <a:srgbClr val="FF0000"/>
                </a:solidFill>
              </a:rPr>
              <a:t>most technical writing is denotative</a:t>
            </a:r>
          </a:p>
          <a:p>
            <a:pPr marL="0" indent="0" algn="ctr">
              <a:buNone/>
            </a:pPr>
            <a:r>
              <a:rPr lang="en-US" sz="3600" b="1" dirty="0">
                <a:solidFill>
                  <a:srgbClr val="FF0000"/>
                </a:solidFill>
              </a:rPr>
              <a:t>versus connotative.</a:t>
            </a:r>
          </a:p>
          <a:p>
            <a:pPr marL="0" indent="0" algn="ctr">
              <a:buNone/>
            </a:pPr>
            <a:endParaRPr lang="en-US" sz="3600" b="1" dirty="0">
              <a:solidFill>
                <a:srgbClr val="FF0000"/>
              </a:solidFill>
            </a:endParaRPr>
          </a:p>
        </p:txBody>
      </p:sp>
    </p:spTree>
    <p:extLst>
      <p:ext uri="{BB962C8B-B14F-4D97-AF65-F5344CB8AC3E}">
        <p14:creationId xmlns:p14="http://schemas.microsoft.com/office/powerpoint/2010/main" val="396095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normAutofit/>
          </a:bodyPr>
          <a:lstStyle/>
          <a:p>
            <a:pPr marL="0" indent="0" algn="ctr">
              <a:buNone/>
            </a:pPr>
            <a:endParaRPr lang="en-US" sz="4400" b="1" dirty="0" smtClean="0">
              <a:solidFill>
                <a:srgbClr val="FF0000"/>
              </a:solidFill>
            </a:endParaRPr>
          </a:p>
          <a:p>
            <a:pPr marL="0" indent="0" algn="ctr">
              <a:buNone/>
            </a:pPr>
            <a:r>
              <a:rPr lang="en-US" sz="4400" b="1" dirty="0" smtClean="0">
                <a:solidFill>
                  <a:srgbClr val="FF0000"/>
                </a:solidFill>
              </a:rPr>
              <a:t>On </a:t>
            </a:r>
            <a:r>
              <a:rPr lang="en-US" sz="4400" b="1" dirty="0">
                <a:solidFill>
                  <a:srgbClr val="FF0000"/>
                </a:solidFill>
              </a:rPr>
              <a:t>the next page is </a:t>
            </a:r>
            <a:r>
              <a:rPr lang="en-US" sz="4400" b="1" dirty="0" smtClean="0">
                <a:solidFill>
                  <a:srgbClr val="FF0000"/>
                </a:solidFill>
              </a:rPr>
              <a:t>a poem </a:t>
            </a:r>
            <a:r>
              <a:rPr lang="en-US" sz="4400" b="1" dirty="0">
                <a:solidFill>
                  <a:srgbClr val="FF0000"/>
                </a:solidFill>
              </a:rPr>
              <a:t>about a </a:t>
            </a:r>
            <a:r>
              <a:rPr lang="en-US" sz="4400" b="1" dirty="0" smtClean="0">
                <a:solidFill>
                  <a:srgbClr val="FF0000"/>
                </a:solidFill>
              </a:rPr>
              <a:t>tennis shoe </a:t>
            </a:r>
            <a:r>
              <a:rPr lang="en-US" sz="4400" b="1" dirty="0">
                <a:solidFill>
                  <a:srgbClr val="FF0000"/>
                </a:solidFill>
              </a:rPr>
              <a:t>as well </a:t>
            </a:r>
            <a:r>
              <a:rPr lang="en-US" sz="4400" b="1" dirty="0" smtClean="0">
                <a:solidFill>
                  <a:srgbClr val="FF0000"/>
                </a:solidFill>
              </a:rPr>
              <a:t>as technical specifications for manufacturing the </a:t>
            </a:r>
            <a:r>
              <a:rPr lang="en-US" sz="4400" b="1" dirty="0">
                <a:solidFill>
                  <a:srgbClr val="FF0000"/>
                </a:solidFill>
              </a:rPr>
              <a:t>same shoe.</a:t>
            </a:r>
          </a:p>
          <a:p>
            <a:pPr marL="0" indent="0" algn="ctr">
              <a:buNone/>
            </a:pPr>
            <a:r>
              <a:rPr lang="en-US" sz="4400" b="1" dirty="0">
                <a:solidFill>
                  <a:srgbClr val="FF0000"/>
                </a:solidFill>
              </a:rPr>
              <a:t>These two </a:t>
            </a:r>
            <a:r>
              <a:rPr lang="en-US" sz="4400" b="1" dirty="0" smtClean="0">
                <a:solidFill>
                  <a:srgbClr val="FF0000"/>
                </a:solidFill>
              </a:rPr>
              <a:t>writing samples </a:t>
            </a:r>
            <a:r>
              <a:rPr lang="en-US" sz="4400" b="1" dirty="0">
                <a:solidFill>
                  <a:srgbClr val="FF0000"/>
                </a:solidFill>
              </a:rPr>
              <a:t>further </a:t>
            </a:r>
            <a:r>
              <a:rPr lang="en-US" sz="4400" b="1" dirty="0" smtClean="0">
                <a:solidFill>
                  <a:srgbClr val="FF0000"/>
                </a:solidFill>
              </a:rPr>
              <a:t>illustrate the </a:t>
            </a:r>
            <a:r>
              <a:rPr lang="en-US" sz="4400" b="1" dirty="0">
                <a:solidFill>
                  <a:srgbClr val="FF0000"/>
                </a:solidFill>
              </a:rPr>
              <a:t>difference between</a:t>
            </a:r>
          </a:p>
          <a:p>
            <a:pPr marL="0" indent="0" algn="ctr">
              <a:buNone/>
            </a:pPr>
            <a:r>
              <a:rPr lang="en-US" sz="4400" b="1" dirty="0">
                <a:solidFill>
                  <a:srgbClr val="FF0000"/>
                </a:solidFill>
              </a:rPr>
              <a:t>technical writing </a:t>
            </a:r>
            <a:r>
              <a:rPr lang="en-US" sz="4400" b="1" dirty="0" smtClean="0">
                <a:solidFill>
                  <a:srgbClr val="FF0000"/>
                </a:solidFill>
              </a:rPr>
              <a:t>and other </a:t>
            </a:r>
            <a:r>
              <a:rPr lang="en-US" sz="4400" b="1" dirty="0">
                <a:solidFill>
                  <a:srgbClr val="FF0000"/>
                </a:solidFill>
              </a:rPr>
              <a:t>types of writing.</a:t>
            </a:r>
          </a:p>
        </p:txBody>
      </p:sp>
    </p:spTree>
    <p:extLst>
      <p:ext uri="{BB962C8B-B14F-4D97-AF65-F5344CB8AC3E}">
        <p14:creationId xmlns:p14="http://schemas.microsoft.com/office/powerpoint/2010/main" val="21698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49936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074797"/>
          </a:xfrm>
          <a:prstGeom prst="rect">
            <a:avLst/>
          </a:prstGeom>
        </p:spPr>
      </p:pic>
    </p:spTree>
    <p:extLst>
      <p:ext uri="{BB962C8B-B14F-4D97-AF65-F5344CB8AC3E}">
        <p14:creationId xmlns:p14="http://schemas.microsoft.com/office/powerpoint/2010/main" val="1400765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normAutofit lnSpcReduction="10000"/>
          </a:bodyPr>
          <a:lstStyle/>
          <a:p>
            <a:pPr marL="0" indent="0" algn="ctr">
              <a:buNone/>
            </a:pPr>
            <a:endParaRPr lang="en-US" sz="3600" b="1" dirty="0" smtClean="0">
              <a:solidFill>
                <a:srgbClr val="FF0000"/>
              </a:solidFill>
              <a:latin typeface="Aharoni" panose="02010803020104030203" pitchFamily="2" charset="-79"/>
              <a:cs typeface="Aharoni" panose="02010803020104030203" pitchFamily="2" charset="-79"/>
            </a:endParaRPr>
          </a:p>
          <a:p>
            <a:pPr marL="0" indent="0" algn="ctr">
              <a:buNone/>
            </a:pPr>
            <a:endParaRPr lang="en-US" sz="3600" b="1" dirty="0" smtClean="0">
              <a:solidFill>
                <a:srgbClr val="FF0000"/>
              </a:solidFill>
              <a:latin typeface="Aharoni" panose="02010803020104030203" pitchFamily="2" charset="-79"/>
              <a:cs typeface="Aharoni" panose="02010803020104030203" pitchFamily="2" charset="-79"/>
            </a:endParaRPr>
          </a:p>
          <a:p>
            <a:pPr marL="0" indent="0" algn="ctr">
              <a:buNone/>
            </a:pPr>
            <a:r>
              <a:rPr lang="en-US" sz="5400" b="1" dirty="0" smtClean="0">
                <a:solidFill>
                  <a:srgbClr val="FF0000"/>
                </a:solidFill>
                <a:latin typeface="Aharoni" panose="02010803020104030203" pitchFamily="2" charset="-79"/>
                <a:cs typeface="Aharoni" panose="02010803020104030203" pitchFamily="2" charset="-79"/>
              </a:rPr>
              <a:t>People </a:t>
            </a:r>
            <a:r>
              <a:rPr lang="en-US" sz="5400" b="1" dirty="0">
                <a:solidFill>
                  <a:srgbClr val="FF0000"/>
                </a:solidFill>
                <a:latin typeface="Aharoni" panose="02010803020104030203" pitchFamily="2" charset="-79"/>
                <a:cs typeface="Aharoni" panose="02010803020104030203" pitchFamily="2" charset="-79"/>
              </a:rPr>
              <a:t>read literature for pleasure, essays for</a:t>
            </a:r>
          </a:p>
          <a:p>
            <a:pPr marL="0" indent="0" algn="ctr">
              <a:buNone/>
            </a:pPr>
            <a:r>
              <a:rPr lang="en-US" sz="5400" b="1" dirty="0">
                <a:solidFill>
                  <a:srgbClr val="FF0000"/>
                </a:solidFill>
                <a:latin typeface="Aharoni" panose="02010803020104030203" pitchFamily="2" charset="-79"/>
                <a:cs typeface="Aharoni" panose="02010803020104030203" pitchFamily="2" charset="-79"/>
              </a:rPr>
              <a:t>enlightenment, and journalism for news. People</a:t>
            </a:r>
          </a:p>
          <a:p>
            <a:pPr marL="0" indent="0" algn="ctr">
              <a:buNone/>
            </a:pPr>
            <a:r>
              <a:rPr lang="en-US" sz="5400" b="1" dirty="0">
                <a:solidFill>
                  <a:srgbClr val="FF0000"/>
                </a:solidFill>
                <a:latin typeface="Aharoni" panose="02010803020104030203" pitchFamily="2" charset="-79"/>
                <a:cs typeface="Aharoni" panose="02010803020104030203" pitchFamily="2" charset="-79"/>
              </a:rPr>
              <a:t>read technical writing to accomplish a job.</a:t>
            </a:r>
          </a:p>
        </p:txBody>
      </p:sp>
    </p:spTree>
    <p:extLst>
      <p:ext uri="{BB962C8B-B14F-4D97-AF65-F5344CB8AC3E}">
        <p14:creationId xmlns:p14="http://schemas.microsoft.com/office/powerpoint/2010/main" val="2910452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haroni" panose="02010803020104030203" pitchFamily="2" charset="-79"/>
                <a:cs typeface="Aharoni" panose="02010803020104030203" pitchFamily="2" charset="-79"/>
              </a:rPr>
              <a:t>Five Components of Writing</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a:bodyPr>
          <a:lstStyle/>
          <a:p>
            <a:r>
              <a:rPr lang="en-US" sz="3000" b="1" dirty="0"/>
              <a:t>Development:</a:t>
            </a:r>
          </a:p>
          <a:p>
            <a:pPr marL="0" indent="0" algn="just">
              <a:lnSpc>
                <a:spcPct val="150000"/>
              </a:lnSpc>
              <a:buNone/>
            </a:pPr>
            <a:r>
              <a:rPr lang="en-US" sz="3000" dirty="0"/>
              <a:t>If you have been teaching your students to develop their essays </a:t>
            </a:r>
            <a:r>
              <a:rPr lang="en-US" sz="3000" dirty="0" smtClean="0"/>
              <a:t>using such </a:t>
            </a:r>
            <a:r>
              <a:rPr lang="en-US" sz="3000" dirty="0"/>
              <a:t>traditional means as examples, anecdotes, testimony, data, </a:t>
            </a:r>
            <a:r>
              <a:rPr lang="en-US" sz="3000" dirty="0" smtClean="0"/>
              <a:t>and research</a:t>
            </a:r>
            <a:r>
              <a:rPr lang="en-US" sz="3000" dirty="0"/>
              <a:t>, then teaching technical writing will not be a strain. The </a:t>
            </a:r>
            <a:r>
              <a:rPr lang="en-US" sz="3000" dirty="0" smtClean="0"/>
              <a:t>same development </a:t>
            </a:r>
            <a:r>
              <a:rPr lang="en-US" sz="3000" dirty="0"/>
              <a:t>techniques are applicable when the students write </a:t>
            </a:r>
            <a:r>
              <a:rPr lang="en-US" sz="3000" dirty="0" smtClean="0"/>
              <a:t>memos, letters</a:t>
            </a:r>
            <a:r>
              <a:rPr lang="en-US" sz="3000" dirty="0"/>
              <a:t>, and reports.</a:t>
            </a:r>
          </a:p>
        </p:txBody>
      </p:sp>
    </p:spTree>
    <p:extLst>
      <p:ext uri="{BB962C8B-B14F-4D97-AF65-F5344CB8AC3E}">
        <p14:creationId xmlns:p14="http://schemas.microsoft.com/office/powerpoint/2010/main" val="234372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haroni" panose="02010803020104030203" pitchFamily="2" charset="-79"/>
                <a:cs typeface="Aharoni" panose="02010803020104030203" pitchFamily="2" charset="-79"/>
              </a:rPr>
              <a:t>Five Components of Writing</a:t>
            </a:r>
          </a:p>
        </p:txBody>
      </p:sp>
      <p:sp>
        <p:nvSpPr>
          <p:cNvPr id="3" name="Content Placeholder 2"/>
          <p:cNvSpPr>
            <a:spLocks noGrp="1"/>
          </p:cNvSpPr>
          <p:nvPr>
            <p:ph idx="1"/>
          </p:nvPr>
        </p:nvSpPr>
        <p:spPr>
          <a:xfrm>
            <a:off x="645017" y="1349106"/>
            <a:ext cx="10515600" cy="5283514"/>
          </a:xfrm>
        </p:spPr>
        <p:txBody>
          <a:bodyPr>
            <a:normAutofit fontScale="92500" lnSpcReduction="20000"/>
          </a:bodyPr>
          <a:lstStyle/>
          <a:p>
            <a:pPr marL="0" indent="0" algn="just">
              <a:lnSpc>
                <a:spcPct val="150000"/>
              </a:lnSpc>
              <a:buNone/>
            </a:pPr>
            <a:r>
              <a:rPr lang="en-US" sz="3200" b="1" dirty="0" smtClean="0"/>
              <a:t>Grammar:</a:t>
            </a:r>
          </a:p>
          <a:p>
            <a:pPr marL="0" indent="0" algn="just">
              <a:lnSpc>
                <a:spcPct val="150000"/>
              </a:lnSpc>
              <a:buNone/>
            </a:pPr>
            <a:r>
              <a:rPr lang="en-US" dirty="0" smtClean="0"/>
              <a:t>mar </a:t>
            </a:r>
            <a:r>
              <a:rPr lang="en-US" dirty="0"/>
              <a:t>is important in essays. It might be more important in </a:t>
            </a:r>
            <a:r>
              <a:rPr lang="en-US" dirty="0" smtClean="0"/>
              <a:t>technical writing</a:t>
            </a:r>
            <a:r>
              <a:rPr lang="en-US" dirty="0"/>
              <a:t>. Whereas errors often can hide in longer essays, those </a:t>
            </a:r>
            <a:r>
              <a:rPr lang="en-US" dirty="0" smtClean="0"/>
              <a:t>same errors </a:t>
            </a:r>
            <a:r>
              <a:rPr lang="en-US" dirty="0"/>
              <a:t>loom large in one page memos or letters.</a:t>
            </a:r>
          </a:p>
          <a:p>
            <a:pPr marL="0" indent="0" algn="just">
              <a:lnSpc>
                <a:spcPct val="150000"/>
              </a:lnSpc>
              <a:buNone/>
            </a:pPr>
            <a:r>
              <a:rPr lang="en-US" dirty="0"/>
              <a:t>In a survey (</a:t>
            </a:r>
            <a:r>
              <a:rPr lang="en-US" dirty="0" err="1"/>
              <a:t>Gerson</a:t>
            </a:r>
            <a:r>
              <a:rPr lang="en-US" dirty="0"/>
              <a:t>) of over 700 technical writers (coast to coast) </a:t>
            </a:r>
            <a:r>
              <a:rPr lang="en-US" dirty="0" smtClean="0"/>
              <a:t>asked to </a:t>
            </a:r>
            <a:r>
              <a:rPr lang="en-US" dirty="0"/>
              <a:t>list important aspects of correspondence, 98% ranked correct </a:t>
            </a:r>
            <a:r>
              <a:rPr lang="en-US" dirty="0" smtClean="0"/>
              <a:t>grammar as </a:t>
            </a:r>
            <a:r>
              <a:rPr lang="en-US" dirty="0"/>
              <a:t>an essential component of successful </a:t>
            </a:r>
            <a:r>
              <a:rPr lang="en-US" dirty="0" smtClean="0"/>
              <a:t>writing. Grammar </a:t>
            </a:r>
            <a:r>
              <a:rPr lang="en-US" dirty="0"/>
              <a:t>is not merely the concern of English teachers. </a:t>
            </a:r>
            <a:r>
              <a:rPr lang="en-US" dirty="0" smtClean="0"/>
              <a:t>Professional writers </a:t>
            </a:r>
            <a:r>
              <a:rPr lang="en-US" dirty="0"/>
              <a:t>and business people perceive it as essential.</a:t>
            </a:r>
          </a:p>
        </p:txBody>
      </p:sp>
    </p:spTree>
    <p:extLst>
      <p:ext uri="{BB962C8B-B14F-4D97-AF65-F5344CB8AC3E}">
        <p14:creationId xmlns:p14="http://schemas.microsoft.com/office/powerpoint/2010/main" val="144712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haroni" panose="02010803020104030203" pitchFamily="2" charset="-79"/>
                <a:cs typeface="Aharoni" panose="02010803020104030203" pitchFamily="2" charset="-79"/>
              </a:rPr>
              <a:t>Technical Writing: A Definition</a:t>
            </a:r>
            <a:endParaRPr lang="en-US" b="1"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lstStyle/>
          <a:p>
            <a:r>
              <a:rPr lang="en-US" dirty="0" smtClean="0"/>
              <a:t>Technical writing is communication written for and about business and industry, focusing on products and services: how to manufacture them, market them, manage them, deliver them, and use them.</a:t>
            </a:r>
          </a:p>
          <a:p>
            <a:r>
              <a:rPr lang="en-US" dirty="0" smtClean="0"/>
              <a:t>Technical writing is written: </a:t>
            </a:r>
          </a:p>
          <a:p>
            <a:r>
              <a:rPr lang="en-US" dirty="0" smtClean="0"/>
              <a:t>in the work environment (in the office, from 8:00 to 5:00, not counting overtime) </a:t>
            </a:r>
          </a:p>
          <a:p>
            <a:r>
              <a:rPr lang="en-US" dirty="0" smtClean="0"/>
              <a:t>for supervisors, colleagues, subordinates, vendors, and customers</a:t>
            </a:r>
          </a:p>
        </p:txBody>
      </p:sp>
    </p:spTree>
    <p:extLst>
      <p:ext uri="{BB962C8B-B14F-4D97-AF65-F5344CB8AC3E}">
        <p14:creationId xmlns:p14="http://schemas.microsoft.com/office/powerpoint/2010/main" val="3707102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883"/>
          </a:xfrm>
        </p:spPr>
        <p:txBody>
          <a:bodyPr/>
          <a:lstStyle/>
          <a:p>
            <a:r>
              <a:rPr lang="en-US" b="1" dirty="0" smtClean="0">
                <a:latin typeface="Aharoni" panose="02010803020104030203" pitchFamily="2" charset="-79"/>
                <a:cs typeface="Aharoni" panose="02010803020104030203" pitchFamily="2" charset="-79"/>
              </a:rPr>
              <a:t>Five Components of Writing</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645017" y="1168802"/>
            <a:ext cx="10515600" cy="4351338"/>
          </a:xfrm>
        </p:spPr>
        <p:txBody>
          <a:bodyPr>
            <a:noAutofit/>
          </a:bodyPr>
          <a:lstStyle/>
          <a:p>
            <a:r>
              <a:rPr lang="en-US" b="1" dirty="0" smtClean="0"/>
              <a:t>Organization:</a:t>
            </a:r>
            <a:endParaRPr lang="en-US" b="1" dirty="0"/>
          </a:p>
          <a:p>
            <a:pPr marL="0" indent="0" algn="just">
              <a:lnSpc>
                <a:spcPct val="150000"/>
              </a:lnSpc>
              <a:buNone/>
            </a:pPr>
            <a:r>
              <a:rPr lang="en-US" dirty="0"/>
              <a:t>Essays employ topic sentences, transition between and </a:t>
            </a:r>
            <a:r>
              <a:rPr lang="en-US" dirty="0" smtClean="0"/>
              <a:t>within paragraphs</a:t>
            </a:r>
            <a:r>
              <a:rPr lang="en-US" dirty="0"/>
              <a:t>, and a thesis statement. Technical writing usually does </a:t>
            </a:r>
            <a:r>
              <a:rPr lang="en-US" dirty="0" smtClean="0"/>
              <a:t>not. In </a:t>
            </a:r>
            <a:r>
              <a:rPr lang="en-US" dirty="0"/>
              <a:t>a memo, letter, or report, the thesis would be replaced by a </a:t>
            </a:r>
            <a:r>
              <a:rPr lang="en-US" dirty="0" smtClean="0"/>
              <a:t>subject line</a:t>
            </a:r>
            <a:r>
              <a:rPr lang="en-US" dirty="0"/>
              <a:t>. The different aspects of organization help distinguish </a:t>
            </a:r>
            <a:r>
              <a:rPr lang="en-US" dirty="0" smtClean="0"/>
              <a:t>technical writing </a:t>
            </a:r>
            <a:r>
              <a:rPr lang="en-US" dirty="0"/>
              <a:t>from essays</a:t>
            </a:r>
            <a:r>
              <a:rPr lang="en-US" dirty="0" smtClean="0"/>
              <a:t>.</a:t>
            </a:r>
            <a:endParaRPr lang="en-US" dirty="0"/>
          </a:p>
        </p:txBody>
      </p:sp>
    </p:spTree>
    <p:extLst>
      <p:ext uri="{BB962C8B-B14F-4D97-AF65-F5344CB8AC3E}">
        <p14:creationId xmlns:p14="http://schemas.microsoft.com/office/powerpoint/2010/main" val="1947055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Organization</a:t>
            </a:r>
            <a:r>
              <a:rPr lang="en-US" b="1" dirty="0" smtClean="0"/>
              <a:t>:</a:t>
            </a:r>
            <a:endParaRPr lang="en-US" dirty="0"/>
          </a:p>
        </p:txBody>
      </p:sp>
      <p:sp>
        <p:nvSpPr>
          <p:cNvPr id="3" name="Content Placeholder 2"/>
          <p:cNvSpPr>
            <a:spLocks noGrp="1"/>
          </p:cNvSpPr>
          <p:nvPr>
            <p:ph idx="1"/>
          </p:nvPr>
        </p:nvSpPr>
        <p:spPr/>
        <p:txBody>
          <a:bodyPr/>
          <a:lstStyle/>
          <a:p>
            <a:pPr algn="just"/>
            <a:r>
              <a:rPr lang="en-US" sz="3200" dirty="0"/>
              <a:t>Since paragraphs are shorter in technical writing (often between one to three sentences) than in many essays, topic sentences are less important. Transitional words and phrases in an essay can be replaced by an enumerated list, by a list of bullets (!#$%, etc.), and/or by headings and subheadings.</a:t>
            </a:r>
          </a:p>
          <a:p>
            <a:endParaRPr lang="en-US" dirty="0"/>
          </a:p>
        </p:txBody>
      </p:sp>
    </p:spTree>
    <p:extLst>
      <p:ext uri="{BB962C8B-B14F-4D97-AF65-F5344CB8AC3E}">
        <p14:creationId xmlns:p14="http://schemas.microsoft.com/office/powerpoint/2010/main" val="3640821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haroni" panose="02010803020104030203" pitchFamily="2" charset="-79"/>
                <a:cs typeface="Aharoni" panose="02010803020104030203" pitchFamily="2" charset="-79"/>
              </a:rPr>
              <a:t>Five Components of Writing</a:t>
            </a:r>
          </a:p>
        </p:txBody>
      </p:sp>
      <p:sp>
        <p:nvSpPr>
          <p:cNvPr id="3" name="Content Placeholder 2"/>
          <p:cNvSpPr>
            <a:spLocks noGrp="1"/>
          </p:cNvSpPr>
          <p:nvPr>
            <p:ph idx="1"/>
          </p:nvPr>
        </p:nvSpPr>
        <p:spPr/>
        <p:txBody>
          <a:bodyPr>
            <a:normAutofit fontScale="77500" lnSpcReduction="20000"/>
          </a:bodyPr>
          <a:lstStyle/>
          <a:p>
            <a:r>
              <a:rPr lang="en-US" sz="3600" b="1" dirty="0">
                <a:latin typeface="Aharoni" panose="02010803020104030203" pitchFamily="2" charset="-79"/>
                <a:cs typeface="Aharoni" panose="02010803020104030203" pitchFamily="2" charset="-79"/>
              </a:rPr>
              <a:t>Style</a:t>
            </a:r>
          </a:p>
          <a:p>
            <a:pPr marL="0" indent="0" algn="just">
              <a:buNone/>
            </a:pPr>
            <a:r>
              <a:rPr lang="en-US" sz="3600" dirty="0"/>
              <a:t>Of greater importance is the different style (word usage, </a:t>
            </a:r>
            <a:r>
              <a:rPr lang="en-US" sz="3600" dirty="0" smtClean="0"/>
              <a:t>sentence structure</a:t>
            </a:r>
            <a:r>
              <a:rPr lang="en-US" sz="3600" dirty="0"/>
              <a:t>, and paragraph length) used in essays versus technical </a:t>
            </a:r>
            <a:r>
              <a:rPr lang="en-US" sz="3600" dirty="0" smtClean="0"/>
              <a:t>writing. Essays </a:t>
            </a:r>
            <a:r>
              <a:rPr lang="en-US" sz="3600" dirty="0"/>
              <a:t>rely on longer, more connotative words; longer, more </a:t>
            </a:r>
            <a:r>
              <a:rPr lang="en-US" sz="3600" dirty="0" smtClean="0"/>
              <a:t>complex syntax</a:t>
            </a:r>
            <a:r>
              <a:rPr lang="en-US" sz="3600" dirty="0"/>
              <a:t>; longer, more detailed paragraphs. Technical writing, in </a:t>
            </a:r>
            <a:r>
              <a:rPr lang="en-US" sz="3600" dirty="0" smtClean="0"/>
              <a:t>contrast, demands </a:t>
            </a:r>
            <a:r>
              <a:rPr lang="en-US" sz="3600" dirty="0"/>
              <a:t>short, denotative words; short, simple sentences; </a:t>
            </a:r>
            <a:r>
              <a:rPr lang="en-US" sz="3600" dirty="0" smtClean="0"/>
              <a:t>short paragraphs </a:t>
            </a:r>
            <a:r>
              <a:rPr lang="en-US" sz="3600" dirty="0"/>
              <a:t>with information clarified through graphics (pie charts, </a:t>
            </a:r>
            <a:r>
              <a:rPr lang="en-US" sz="3600" dirty="0" smtClean="0"/>
              <a:t>line graphs</a:t>
            </a:r>
            <a:r>
              <a:rPr lang="en-US" sz="3600" dirty="0"/>
              <a:t>, etc.). It has everything to do with audience and purpose.</a:t>
            </a:r>
          </a:p>
          <a:p>
            <a:pPr marL="0" indent="0" algn="just">
              <a:buNone/>
            </a:pPr>
            <a:r>
              <a:rPr lang="en-US" sz="3600" dirty="0"/>
              <a:t>The reader of technical writing does not have time, nor necessarily </a:t>
            </a:r>
            <a:r>
              <a:rPr lang="en-US" sz="3600" dirty="0" smtClean="0"/>
              <a:t>an interest </a:t>
            </a:r>
            <a:r>
              <a:rPr lang="en-US" sz="3600" dirty="0"/>
              <a:t>in the subject matter. Envision this scenario. It is the </a:t>
            </a:r>
            <a:r>
              <a:rPr lang="en-US" sz="3600" dirty="0" smtClean="0"/>
              <a:t>night before </a:t>
            </a:r>
            <a:r>
              <a:rPr lang="en-US" sz="3600" dirty="0"/>
              <a:t>Christmas, your children are asleep, and you are trying to </a:t>
            </a:r>
            <a:r>
              <a:rPr lang="en-US" sz="3600" dirty="0" smtClean="0"/>
              <a:t>put together </a:t>
            </a:r>
            <a:r>
              <a:rPr lang="en-US" sz="3600" dirty="0"/>
              <a:t>a Christmas present—a doll house, a train set, etc.</a:t>
            </a:r>
          </a:p>
        </p:txBody>
      </p:sp>
    </p:spTree>
    <p:extLst>
      <p:ext uri="{BB962C8B-B14F-4D97-AF65-F5344CB8AC3E}">
        <p14:creationId xmlns:p14="http://schemas.microsoft.com/office/powerpoint/2010/main" val="376476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4" y="339367"/>
            <a:ext cx="10515600" cy="1325563"/>
          </a:xfrm>
        </p:spPr>
        <p:txBody>
          <a:bodyPr/>
          <a:lstStyle/>
          <a:p>
            <a:r>
              <a:rPr lang="en-US" b="1" dirty="0" smtClean="0"/>
              <a:t>Five Components of Writing</a:t>
            </a:r>
            <a:endParaRPr lang="en-US" dirty="0"/>
          </a:p>
        </p:txBody>
      </p:sp>
      <p:sp>
        <p:nvSpPr>
          <p:cNvPr id="3" name="Content Placeholder 2"/>
          <p:cNvSpPr>
            <a:spLocks noGrp="1"/>
          </p:cNvSpPr>
          <p:nvPr>
            <p:ph idx="1"/>
          </p:nvPr>
        </p:nvSpPr>
        <p:spPr/>
        <p:txBody>
          <a:bodyPr>
            <a:normAutofit fontScale="55000" lnSpcReduction="20000"/>
          </a:bodyPr>
          <a:lstStyle/>
          <a:p>
            <a:r>
              <a:rPr lang="en-US" sz="4500" b="1" dirty="0">
                <a:latin typeface="Aharoni" panose="02010803020104030203" pitchFamily="2" charset="-79"/>
                <a:cs typeface="Aharoni" panose="02010803020104030203" pitchFamily="2" charset="-79"/>
              </a:rPr>
              <a:t>Style (continued):</a:t>
            </a:r>
          </a:p>
          <a:p>
            <a:pPr marL="0" indent="0" algn="just">
              <a:buNone/>
            </a:pPr>
            <a:r>
              <a:rPr lang="en-US" sz="5100" dirty="0"/>
              <a:t>To assemble this present, you are sitting on the floor (you have </a:t>
            </a:r>
            <a:r>
              <a:rPr lang="en-US" sz="5100" dirty="0" smtClean="0"/>
              <a:t>been sitting </a:t>
            </a:r>
            <a:r>
              <a:rPr lang="en-US" sz="5100" dirty="0"/>
              <a:t>there for two hours, as your aching back attests). You are trying </a:t>
            </a:r>
            <a:r>
              <a:rPr lang="en-US" sz="5100" dirty="0" smtClean="0"/>
              <a:t>to read </a:t>
            </a:r>
            <a:r>
              <a:rPr lang="en-US" sz="5100" dirty="0"/>
              <a:t>the complicated instructions which accompanied the toy (</a:t>
            </a:r>
            <a:r>
              <a:rPr lang="en-US" sz="5100" dirty="0" smtClean="0"/>
              <a:t>those instructions </a:t>
            </a:r>
            <a:r>
              <a:rPr lang="en-US" sz="5100" dirty="0"/>
              <a:t>are a type of technical writing). You do not enjoy </a:t>
            </a:r>
            <a:r>
              <a:rPr lang="en-US" sz="5100" dirty="0" smtClean="0"/>
              <a:t>the activity</a:t>
            </a:r>
            <a:r>
              <a:rPr lang="en-US" sz="5100" dirty="0"/>
              <a:t>. In fact, you just want to end the task and go to sleep. That is </a:t>
            </a:r>
            <a:r>
              <a:rPr lang="en-US" sz="5100" dirty="0" smtClean="0"/>
              <a:t>a typical </a:t>
            </a:r>
            <a:r>
              <a:rPr lang="en-US" sz="5100" dirty="0"/>
              <a:t>technical writing situation.</a:t>
            </a:r>
          </a:p>
          <a:p>
            <a:pPr marL="0" indent="0" algn="just">
              <a:buNone/>
            </a:pPr>
            <a:r>
              <a:rPr lang="en-US" sz="5100" dirty="0"/>
              <a:t>The same holds true when you read an instruction to install </a:t>
            </a:r>
            <a:r>
              <a:rPr lang="en-US" sz="5100" dirty="0" smtClean="0"/>
              <a:t>software, build </a:t>
            </a:r>
            <a:r>
              <a:rPr lang="en-US" sz="5100" dirty="0"/>
              <a:t>a cabinet, lay tile, or any other task. People do not read </a:t>
            </a:r>
            <a:r>
              <a:rPr lang="en-US" sz="5100" dirty="0" smtClean="0"/>
              <a:t>technical writing</a:t>
            </a:r>
            <a:r>
              <a:rPr lang="en-US" sz="5100" dirty="0"/>
              <a:t>, such as instructions, for pleasure. The writing is a means to </a:t>
            </a:r>
            <a:r>
              <a:rPr lang="en-US" sz="5100" dirty="0" smtClean="0"/>
              <a:t>an end</a:t>
            </a:r>
            <a:r>
              <a:rPr lang="en-US" sz="5100" dirty="0"/>
              <a:t>. Thus, to help people accomplish the task as quickly and </a:t>
            </a:r>
            <a:r>
              <a:rPr lang="en-US" sz="5100" dirty="0" smtClean="0"/>
              <a:t>as efficiently </a:t>
            </a:r>
            <a:r>
              <a:rPr lang="en-US" sz="5100" dirty="0"/>
              <a:t>as possible, the writing style should be concise—short </a:t>
            </a:r>
            <a:r>
              <a:rPr lang="en-US" sz="5100" dirty="0" smtClean="0"/>
              <a:t>words, short </a:t>
            </a:r>
            <a:r>
              <a:rPr lang="en-US" sz="5100" dirty="0"/>
              <a:t>sentences, and short paragraphs.</a:t>
            </a:r>
          </a:p>
        </p:txBody>
      </p:sp>
    </p:spTree>
    <p:extLst>
      <p:ext uri="{BB962C8B-B14F-4D97-AF65-F5344CB8AC3E}">
        <p14:creationId xmlns:p14="http://schemas.microsoft.com/office/powerpoint/2010/main" val="2074108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haroni" panose="02010803020104030203" pitchFamily="2" charset="-79"/>
                <a:cs typeface="Aharoni" panose="02010803020104030203" pitchFamily="2" charset="-79"/>
              </a:rPr>
              <a:t>Five Components of Writing</a:t>
            </a:r>
          </a:p>
        </p:txBody>
      </p:sp>
      <p:sp>
        <p:nvSpPr>
          <p:cNvPr id="3" name="Content Placeholder 2"/>
          <p:cNvSpPr>
            <a:spLocks noGrp="1"/>
          </p:cNvSpPr>
          <p:nvPr>
            <p:ph idx="1"/>
          </p:nvPr>
        </p:nvSpPr>
        <p:spPr/>
        <p:txBody>
          <a:bodyPr/>
          <a:lstStyle/>
          <a:p>
            <a:r>
              <a:rPr lang="en-US" b="1" dirty="0"/>
              <a:t>Document Design</a:t>
            </a:r>
          </a:p>
          <a:p>
            <a:pPr marL="0" indent="0" algn="just">
              <a:lnSpc>
                <a:spcPct val="150000"/>
              </a:lnSpc>
              <a:buNone/>
            </a:pPr>
            <a:r>
              <a:rPr lang="en-US" dirty="0"/>
              <a:t>Document design refers to the physical layout of the </a:t>
            </a:r>
            <a:r>
              <a:rPr lang="en-US" dirty="0" smtClean="0"/>
              <a:t>correspondence. Essays </a:t>
            </a:r>
            <a:r>
              <a:rPr lang="en-US" dirty="0"/>
              <a:t>consist of words, words, and more words, separated </a:t>
            </a:r>
            <a:r>
              <a:rPr lang="en-US" dirty="0" smtClean="0"/>
              <a:t>by indentations </a:t>
            </a:r>
            <a:r>
              <a:rPr lang="en-US" dirty="0"/>
              <a:t>to create paragraphs. Technical writing, in contrast, </a:t>
            </a:r>
            <a:r>
              <a:rPr lang="en-US" dirty="0" smtClean="0"/>
              <a:t>uses highlighting </a:t>
            </a:r>
            <a:r>
              <a:rPr lang="en-US" dirty="0"/>
              <a:t>techniques and graphics for visual appeal to help the </a:t>
            </a:r>
            <a:r>
              <a:rPr lang="en-US" dirty="0" smtClean="0"/>
              <a:t>reader access </a:t>
            </a:r>
            <a:r>
              <a:rPr lang="en-US" dirty="0"/>
              <a:t>and understand the data.</a:t>
            </a:r>
          </a:p>
        </p:txBody>
      </p:sp>
    </p:spTree>
    <p:extLst>
      <p:ext uri="{BB962C8B-B14F-4D97-AF65-F5344CB8AC3E}">
        <p14:creationId xmlns:p14="http://schemas.microsoft.com/office/powerpoint/2010/main" val="1615780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ctr">
              <a:buNone/>
            </a:pPr>
            <a:endParaRPr lang="en-US" sz="4000" dirty="0" smtClean="0">
              <a:solidFill>
                <a:srgbClr val="FF0000"/>
              </a:solidFill>
              <a:latin typeface="Aharoni" panose="02010803020104030203" pitchFamily="2" charset="-79"/>
              <a:cs typeface="Aharoni" panose="02010803020104030203" pitchFamily="2" charset="-79"/>
            </a:endParaRPr>
          </a:p>
          <a:p>
            <a:pPr marL="0" indent="0" algn="ctr">
              <a:buNone/>
            </a:pPr>
            <a:endParaRPr lang="en-US" sz="4000" dirty="0">
              <a:solidFill>
                <a:srgbClr val="FF0000"/>
              </a:solidFill>
              <a:latin typeface="Aharoni" panose="02010803020104030203" pitchFamily="2" charset="-79"/>
              <a:cs typeface="Aharoni" panose="02010803020104030203" pitchFamily="2" charset="-79"/>
            </a:endParaRPr>
          </a:p>
          <a:p>
            <a:pPr marL="0" indent="0" algn="ctr">
              <a:buNone/>
            </a:pPr>
            <a:r>
              <a:rPr lang="en-US" sz="4000" dirty="0" smtClean="0">
                <a:solidFill>
                  <a:srgbClr val="FF0000"/>
                </a:solidFill>
                <a:latin typeface="Aharoni" panose="02010803020104030203" pitchFamily="2" charset="-79"/>
                <a:cs typeface="Aharoni" panose="02010803020104030203" pitchFamily="2" charset="-79"/>
              </a:rPr>
              <a:t>Technical </a:t>
            </a:r>
            <a:r>
              <a:rPr lang="en-US" sz="4000" dirty="0">
                <a:solidFill>
                  <a:srgbClr val="FF0000"/>
                </a:solidFill>
                <a:latin typeface="Aharoni" panose="02010803020104030203" pitchFamily="2" charset="-79"/>
                <a:cs typeface="Aharoni" panose="02010803020104030203" pitchFamily="2" charset="-79"/>
              </a:rPr>
              <a:t>writing is written to a</a:t>
            </a:r>
          </a:p>
          <a:p>
            <a:pPr marL="0" indent="0" algn="ctr">
              <a:buNone/>
            </a:pPr>
            <a:r>
              <a:rPr lang="en-US" sz="4000" dirty="0">
                <a:solidFill>
                  <a:srgbClr val="FF0000"/>
                </a:solidFill>
                <a:latin typeface="Aharoni" panose="02010803020104030203" pitchFamily="2" charset="-79"/>
                <a:cs typeface="Aharoni" panose="02010803020104030203" pitchFamily="2" charset="-79"/>
              </a:rPr>
              <a:t>different audience for a different</a:t>
            </a:r>
          </a:p>
          <a:p>
            <a:pPr marL="0" indent="0" algn="ctr">
              <a:buNone/>
            </a:pPr>
            <a:r>
              <a:rPr lang="en-US" sz="4000" dirty="0">
                <a:solidFill>
                  <a:srgbClr val="FF0000"/>
                </a:solidFill>
                <a:latin typeface="Aharoni" panose="02010803020104030203" pitchFamily="2" charset="-79"/>
                <a:cs typeface="Aharoni" panose="02010803020104030203" pitchFamily="2" charset="-79"/>
              </a:rPr>
              <a:t>purpose than essays.</a:t>
            </a:r>
          </a:p>
          <a:p>
            <a:pPr marL="0" indent="0" algn="ctr">
              <a:buNone/>
            </a:pPr>
            <a:r>
              <a:rPr lang="en-US" sz="4000" dirty="0">
                <a:solidFill>
                  <a:srgbClr val="FF0000"/>
                </a:solidFill>
                <a:latin typeface="Aharoni" panose="02010803020104030203" pitchFamily="2" charset="-79"/>
                <a:cs typeface="Aharoni" panose="02010803020104030203" pitchFamily="2" charset="-79"/>
              </a:rPr>
              <a:t>The reader of technical writing does</a:t>
            </a:r>
          </a:p>
          <a:p>
            <a:pPr marL="0" indent="0" algn="ctr">
              <a:buNone/>
            </a:pPr>
            <a:r>
              <a:rPr lang="en-US" sz="4000" dirty="0">
                <a:solidFill>
                  <a:srgbClr val="FF0000"/>
                </a:solidFill>
                <a:latin typeface="Aharoni" panose="02010803020104030203" pitchFamily="2" charset="-79"/>
                <a:cs typeface="Aharoni" panose="02010803020104030203" pitchFamily="2" charset="-79"/>
              </a:rPr>
              <a:t>not have time, nor necessarily the</a:t>
            </a:r>
          </a:p>
          <a:p>
            <a:pPr marL="0" indent="0" algn="ctr">
              <a:buNone/>
            </a:pPr>
            <a:r>
              <a:rPr lang="en-US" sz="4000" dirty="0">
                <a:solidFill>
                  <a:srgbClr val="FF0000"/>
                </a:solidFill>
                <a:latin typeface="Aharoni" panose="02010803020104030203" pitchFamily="2" charset="-79"/>
                <a:cs typeface="Aharoni" panose="02010803020104030203" pitchFamily="2" charset="-79"/>
              </a:rPr>
              <a:t>interest in the subject matter.</a:t>
            </a:r>
          </a:p>
        </p:txBody>
      </p:sp>
    </p:spTree>
    <p:extLst>
      <p:ext uri="{BB962C8B-B14F-4D97-AF65-F5344CB8AC3E}">
        <p14:creationId xmlns:p14="http://schemas.microsoft.com/office/powerpoint/2010/main" val="2326791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haroni" panose="02010803020104030203" pitchFamily="2" charset="-79"/>
                <a:cs typeface="Aharoni" panose="02010803020104030203" pitchFamily="2" charset="-79"/>
              </a:rPr>
              <a:t>End-of-Chapter Activities</a:t>
            </a:r>
          </a:p>
        </p:txBody>
      </p:sp>
      <p:sp>
        <p:nvSpPr>
          <p:cNvPr id="3" name="Content Placeholder 2"/>
          <p:cNvSpPr>
            <a:spLocks noGrp="1"/>
          </p:cNvSpPr>
          <p:nvPr>
            <p:ph idx="1"/>
          </p:nvPr>
        </p:nvSpPr>
        <p:spPr/>
        <p:txBody>
          <a:bodyPr/>
          <a:lstStyle/>
          <a:p>
            <a:r>
              <a:rPr lang="en-US" dirty="0"/>
              <a:t>What percentage of time does a manager spend writing? Or a new employee, or a CEO?</a:t>
            </a:r>
          </a:p>
          <a:p>
            <a:r>
              <a:rPr lang="en-US" dirty="0" smtClean="0"/>
              <a:t>How </a:t>
            </a:r>
            <a:r>
              <a:rPr lang="en-US" dirty="0"/>
              <a:t>does technical writing differ from essays? List at least three ways.</a:t>
            </a:r>
          </a:p>
          <a:p>
            <a:r>
              <a:rPr lang="en-US" dirty="0" smtClean="0"/>
              <a:t>Define </a:t>
            </a:r>
            <a:r>
              <a:rPr lang="en-US" dirty="0"/>
              <a:t>technical writing. List five types of technical writing.</a:t>
            </a:r>
          </a:p>
          <a:p>
            <a:r>
              <a:rPr lang="en-US" dirty="0" smtClean="0"/>
              <a:t>Explain </a:t>
            </a:r>
            <a:r>
              <a:rPr lang="en-US" dirty="0"/>
              <a:t>the writing continuum, giving examples to prove your points.</a:t>
            </a:r>
          </a:p>
          <a:p>
            <a:pPr marL="0" indent="0">
              <a:buNone/>
            </a:pPr>
            <a:endParaRPr lang="en-US" dirty="0"/>
          </a:p>
        </p:txBody>
      </p:sp>
    </p:spTree>
    <p:extLst>
      <p:ext uri="{BB962C8B-B14F-4D97-AF65-F5344CB8AC3E}">
        <p14:creationId xmlns:p14="http://schemas.microsoft.com/office/powerpoint/2010/main" val="3964273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i="1" dirty="0">
                <a:solidFill>
                  <a:schemeClr val="accent6">
                    <a:lumMod val="50000"/>
                  </a:schemeClr>
                </a:solidFill>
                <a:latin typeface="Aharoni" panose="02010803020104030203" pitchFamily="2" charset="-79"/>
                <a:cs typeface="Aharoni" panose="02010803020104030203" pitchFamily="2" charset="-79"/>
              </a:rPr>
              <a:t>Write and Rewrite</a:t>
            </a:r>
          </a:p>
        </p:txBody>
      </p:sp>
      <p:sp>
        <p:nvSpPr>
          <p:cNvPr id="3" name="Content Placeholder 2"/>
          <p:cNvSpPr>
            <a:spLocks noGrp="1"/>
          </p:cNvSpPr>
          <p:nvPr>
            <p:ph idx="1"/>
          </p:nvPr>
        </p:nvSpPr>
        <p:spPr/>
        <p:txBody>
          <a:bodyPr>
            <a:normAutofit/>
          </a:bodyPr>
          <a:lstStyle/>
          <a:p>
            <a:pPr marL="0" indent="0" algn="just">
              <a:buNone/>
            </a:pPr>
            <a:r>
              <a:rPr lang="en-US" sz="3600" b="1" dirty="0" smtClean="0">
                <a:solidFill>
                  <a:srgbClr val="FF0000"/>
                </a:solidFill>
              </a:rPr>
              <a:t>Write </a:t>
            </a:r>
            <a:r>
              <a:rPr lang="en-US" sz="3600" b="1" dirty="0">
                <a:solidFill>
                  <a:srgbClr val="FF0000"/>
                </a:solidFill>
              </a:rPr>
              <a:t>a poem (or an expressive essay or an expository essay) about a </a:t>
            </a:r>
            <a:r>
              <a:rPr lang="en-US" sz="3600" b="1" dirty="0" smtClean="0">
                <a:solidFill>
                  <a:srgbClr val="FF0000"/>
                </a:solidFill>
              </a:rPr>
              <a:t>classroom object </a:t>
            </a:r>
            <a:r>
              <a:rPr lang="en-US" sz="3600" b="1" dirty="0">
                <a:solidFill>
                  <a:srgbClr val="FF0000"/>
                </a:solidFill>
              </a:rPr>
              <a:t>(a stapler, an eraser, etc.). Then </a:t>
            </a:r>
            <a:r>
              <a:rPr lang="en-US" sz="3600" b="1" dirty="0" smtClean="0">
                <a:solidFill>
                  <a:srgbClr val="FF0000"/>
                </a:solidFill>
              </a:rPr>
              <a:t>take </a:t>
            </a:r>
            <a:r>
              <a:rPr lang="en-US" sz="3600" b="1" dirty="0">
                <a:solidFill>
                  <a:srgbClr val="FF0000"/>
                </a:solidFill>
              </a:rPr>
              <a:t>the same subject and write </a:t>
            </a:r>
            <a:r>
              <a:rPr lang="en-US" sz="3600" b="1" dirty="0" smtClean="0">
                <a:solidFill>
                  <a:srgbClr val="FF0000"/>
                </a:solidFill>
              </a:rPr>
              <a:t>a technical </a:t>
            </a:r>
            <a:r>
              <a:rPr lang="en-US" sz="3600" b="1" dirty="0">
                <a:solidFill>
                  <a:srgbClr val="FF0000"/>
                </a:solidFill>
              </a:rPr>
              <a:t>memo, complaint letter, recommendation report, instructions for using the object, or </a:t>
            </a:r>
            <a:r>
              <a:rPr lang="en-US" sz="3600" b="1" dirty="0" smtClean="0">
                <a:solidFill>
                  <a:srgbClr val="FF0000"/>
                </a:solidFill>
              </a:rPr>
              <a:t>a manufacturing </a:t>
            </a:r>
            <a:r>
              <a:rPr lang="en-US" sz="3600" b="1" dirty="0">
                <a:solidFill>
                  <a:srgbClr val="FF0000"/>
                </a:solidFill>
              </a:rPr>
              <a:t>specification. Compare and contrast the results.</a:t>
            </a:r>
          </a:p>
        </p:txBody>
      </p:sp>
    </p:spTree>
    <p:extLst>
      <p:ext uri="{BB962C8B-B14F-4D97-AF65-F5344CB8AC3E}">
        <p14:creationId xmlns:p14="http://schemas.microsoft.com/office/powerpoint/2010/main" val="4143850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haroni" panose="02010803020104030203" pitchFamily="2" charset="-79"/>
                <a:cs typeface="Aharoni" panose="02010803020104030203" pitchFamily="2" charset="-79"/>
              </a:rPr>
              <a:t>Technical Writing: A Definition</a:t>
            </a:r>
          </a:p>
        </p:txBody>
      </p:sp>
      <p:sp>
        <p:nvSpPr>
          <p:cNvPr id="3" name="Content Placeholder 2"/>
          <p:cNvSpPr>
            <a:spLocks noGrp="1"/>
          </p:cNvSpPr>
          <p:nvPr>
            <p:ph idx="1"/>
          </p:nvPr>
        </p:nvSpPr>
        <p:spPr/>
        <p:txBody>
          <a:bodyPr>
            <a:normAutofit fontScale="85000" lnSpcReduction="20000"/>
          </a:bodyPr>
          <a:lstStyle/>
          <a:p>
            <a:r>
              <a:rPr lang="en-US" dirty="0" smtClean="0"/>
              <a:t>Technical writing, which must be understood easily and quickly, includes: </a:t>
            </a:r>
          </a:p>
          <a:p>
            <a:r>
              <a:rPr lang="en-US" dirty="0" smtClean="0"/>
              <a:t>memos and e-mail </a:t>
            </a:r>
          </a:p>
          <a:p>
            <a:r>
              <a:rPr lang="en-US" dirty="0" smtClean="0"/>
              <a:t>letters </a:t>
            </a:r>
          </a:p>
          <a:p>
            <a:r>
              <a:rPr lang="en-US" dirty="0" smtClean="0"/>
              <a:t>reports </a:t>
            </a:r>
          </a:p>
          <a:p>
            <a:r>
              <a:rPr lang="en-US" dirty="0" smtClean="0"/>
              <a:t>instructions </a:t>
            </a:r>
          </a:p>
          <a:p>
            <a:r>
              <a:rPr lang="en-US" dirty="0" smtClean="0"/>
              <a:t>brochures and newsletters </a:t>
            </a:r>
          </a:p>
          <a:p>
            <a:r>
              <a:rPr lang="en-US" dirty="0" smtClean="0"/>
              <a:t>the job search </a:t>
            </a:r>
          </a:p>
          <a:p>
            <a:r>
              <a:rPr lang="en-US" dirty="0" smtClean="0"/>
              <a:t>web pages </a:t>
            </a:r>
          </a:p>
          <a:p>
            <a:r>
              <a:rPr lang="en-US" dirty="0" smtClean="0"/>
              <a:t>fliers </a:t>
            </a:r>
          </a:p>
          <a:p>
            <a:r>
              <a:rPr lang="en-US" dirty="0" smtClean="0"/>
              <a:t>PowerPoint presentations </a:t>
            </a:r>
          </a:p>
          <a:p>
            <a:r>
              <a:rPr lang="en-US" dirty="0" smtClean="0"/>
              <a:t>graphics </a:t>
            </a:r>
          </a:p>
          <a:p>
            <a:endParaRPr lang="en-US" dirty="0"/>
          </a:p>
        </p:txBody>
      </p:sp>
    </p:spTree>
    <p:extLst>
      <p:ext uri="{BB962C8B-B14F-4D97-AF65-F5344CB8AC3E}">
        <p14:creationId xmlns:p14="http://schemas.microsoft.com/office/powerpoint/2010/main" val="130025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39"/>
            <a:ext cx="10515600" cy="5713324"/>
          </a:xfrm>
        </p:spPr>
        <p:txBody>
          <a:bodyPr>
            <a:normAutofit/>
          </a:bodyPr>
          <a:lstStyle/>
          <a:p>
            <a:pPr marL="0" indent="0" algn="ctr">
              <a:buNone/>
            </a:pPr>
            <a:endParaRPr lang="en-US" sz="5400" b="1" dirty="0" smtClean="0">
              <a:solidFill>
                <a:srgbClr val="FF0000"/>
              </a:solidFill>
            </a:endParaRPr>
          </a:p>
          <a:p>
            <a:pPr marL="0" indent="0" algn="ctr">
              <a:buNone/>
            </a:pPr>
            <a:endParaRPr lang="en-US" sz="5400" b="1" dirty="0">
              <a:solidFill>
                <a:srgbClr val="FF0000"/>
              </a:solidFill>
            </a:endParaRPr>
          </a:p>
          <a:p>
            <a:pPr marL="0" indent="0" algn="ctr">
              <a:buNone/>
            </a:pPr>
            <a:r>
              <a:rPr lang="en-US" sz="5400" b="1" dirty="0" smtClean="0">
                <a:solidFill>
                  <a:srgbClr val="FF0000"/>
                </a:solidFill>
              </a:rPr>
              <a:t>Technical </a:t>
            </a:r>
            <a:r>
              <a:rPr lang="en-US" sz="5400" b="1" dirty="0">
                <a:solidFill>
                  <a:srgbClr val="FF0000"/>
                </a:solidFill>
              </a:rPr>
              <a:t>writing is the resumé that helps get a job and the web page that promotes a company. </a:t>
            </a:r>
          </a:p>
        </p:txBody>
      </p:sp>
    </p:spTree>
    <p:extLst>
      <p:ext uri="{BB962C8B-B14F-4D97-AF65-F5344CB8AC3E}">
        <p14:creationId xmlns:p14="http://schemas.microsoft.com/office/powerpoint/2010/main" val="35062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normAutofit/>
          </a:bodyPr>
          <a:lstStyle/>
          <a:p>
            <a:pPr marL="0" indent="0" algn="ctr">
              <a:buNone/>
            </a:pPr>
            <a:endParaRPr lang="en-US" sz="5400" b="1" dirty="0" smtClean="0">
              <a:solidFill>
                <a:srgbClr val="FF0000"/>
              </a:solidFill>
            </a:endParaRPr>
          </a:p>
          <a:p>
            <a:pPr marL="0" indent="0" algn="ctr">
              <a:buNone/>
            </a:pPr>
            <a:r>
              <a:rPr lang="en-US" sz="5400" b="1" dirty="0" smtClean="0">
                <a:solidFill>
                  <a:srgbClr val="FF0000"/>
                </a:solidFill>
              </a:rPr>
              <a:t>In </a:t>
            </a:r>
            <a:r>
              <a:rPr lang="en-US" sz="5400" b="1" dirty="0">
                <a:solidFill>
                  <a:srgbClr val="FF0000"/>
                </a:solidFill>
              </a:rPr>
              <a:t>each case, the technical document must be quantifiable, precise, and easily understood. </a:t>
            </a:r>
          </a:p>
        </p:txBody>
      </p:sp>
    </p:spTree>
    <p:extLst>
      <p:ext uri="{BB962C8B-B14F-4D97-AF65-F5344CB8AC3E}">
        <p14:creationId xmlns:p14="http://schemas.microsoft.com/office/powerpoint/2010/main" val="180400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Why is technical writing so important?</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lstStyle/>
          <a:p>
            <a:r>
              <a:rPr lang="en-US" dirty="0" smtClean="0"/>
              <a:t>Technical writing is not literature; it’s neither prose which recounts the fictional tales of characters nor poetry which expresses deeply felt, universal emotions through similes and metaphors. </a:t>
            </a:r>
          </a:p>
          <a:p>
            <a:r>
              <a:rPr lang="en-US" dirty="0" smtClean="0"/>
              <a:t>Technical writing is neither an expressive essay narrating an occurrence nor an expository essay analyzing a topic. </a:t>
            </a:r>
          </a:p>
          <a:p>
            <a:r>
              <a:rPr lang="en-US" dirty="0" smtClean="0"/>
              <a:t>Technical writing is not journalism, written to report the news.</a:t>
            </a:r>
          </a:p>
          <a:p>
            <a:r>
              <a:rPr lang="en-US" dirty="0" smtClean="0"/>
              <a:t>Technical writing does not focus on poetic images, describe personal experiences, or report who won the basketball game. </a:t>
            </a:r>
            <a:endParaRPr lang="en-US" dirty="0"/>
          </a:p>
        </p:txBody>
      </p:sp>
    </p:spTree>
    <p:extLst>
      <p:ext uri="{BB962C8B-B14F-4D97-AF65-F5344CB8AC3E}">
        <p14:creationId xmlns:p14="http://schemas.microsoft.com/office/powerpoint/2010/main" val="55103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anose="02010803020104030203" pitchFamily="2" charset="-79"/>
                <a:cs typeface="Aharoni" panose="02010803020104030203" pitchFamily="2" charset="-79"/>
              </a:rPr>
              <a:t>Why is technical writing so important?</a:t>
            </a:r>
            <a:endParaRPr lang="en-US" dirty="0"/>
          </a:p>
        </p:txBody>
      </p:sp>
      <p:sp>
        <p:nvSpPr>
          <p:cNvPr id="3" name="Content Placeholder 2"/>
          <p:cNvSpPr>
            <a:spLocks noGrp="1"/>
          </p:cNvSpPr>
          <p:nvPr>
            <p:ph idx="1"/>
          </p:nvPr>
        </p:nvSpPr>
        <p:spPr/>
        <p:txBody>
          <a:bodyPr/>
          <a:lstStyle/>
          <a:p>
            <a:r>
              <a:rPr lang="en-US" dirty="0" smtClean="0"/>
              <a:t>Instead, technical writing is: </a:t>
            </a:r>
          </a:p>
          <a:p>
            <a:pPr marL="0" indent="0">
              <a:buNone/>
            </a:pPr>
            <a:r>
              <a:rPr lang="en-US" dirty="0" smtClean="0"/>
              <a:t>—an instructional manual for repairing machinery </a:t>
            </a:r>
          </a:p>
          <a:p>
            <a:pPr marL="0" indent="0">
              <a:buNone/>
            </a:pPr>
            <a:r>
              <a:rPr lang="en-US" dirty="0" smtClean="0"/>
              <a:t>—a memo listing meeting agendas </a:t>
            </a:r>
          </a:p>
          <a:p>
            <a:pPr marL="0" indent="0">
              <a:buNone/>
            </a:pPr>
            <a:r>
              <a:rPr lang="en-US" dirty="0" smtClean="0"/>
              <a:t>—a letter from a vendor to a client </a:t>
            </a:r>
          </a:p>
          <a:p>
            <a:pPr marL="0" indent="0">
              <a:buNone/>
            </a:pPr>
            <a:r>
              <a:rPr lang="en-US" dirty="0" smtClean="0"/>
              <a:t>—a recommendation report proposing a new computer system </a:t>
            </a:r>
            <a:endParaRPr lang="en-US" dirty="0"/>
          </a:p>
        </p:txBody>
      </p:sp>
    </p:spTree>
    <p:extLst>
      <p:ext uri="{BB962C8B-B14F-4D97-AF65-F5344CB8AC3E}">
        <p14:creationId xmlns:p14="http://schemas.microsoft.com/office/powerpoint/2010/main" val="137635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290" y="241523"/>
            <a:ext cx="10515600" cy="5708515"/>
          </a:xfrm>
        </p:spPr>
        <p:txBody>
          <a:bodyPr>
            <a:normAutofit/>
          </a:bodyPr>
          <a:lstStyle/>
          <a:p>
            <a:pPr marL="0" indent="0" algn="ctr">
              <a:buNone/>
            </a:pPr>
            <a:r>
              <a:rPr lang="en-US" sz="5400" b="1" dirty="0">
                <a:solidFill>
                  <a:srgbClr val="FF0000"/>
                </a:solidFill>
              </a:rPr>
              <a:t>Students often do not believe they will have to write at work; they assume that once their education is completed, writing will be a distant memory. They are wrong. </a:t>
            </a:r>
          </a:p>
        </p:txBody>
      </p:sp>
    </p:spTree>
    <p:extLst>
      <p:ext uri="{BB962C8B-B14F-4D97-AF65-F5344CB8AC3E}">
        <p14:creationId xmlns:p14="http://schemas.microsoft.com/office/powerpoint/2010/main" val="413474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haroni" panose="02010803020104030203" pitchFamily="2" charset="-79"/>
                <a:cs typeface="Aharoni" panose="02010803020104030203" pitchFamily="2" charset="-79"/>
              </a:rPr>
              <a:t>Is technical writing a necessary component of every employee’s professional skill?</a:t>
            </a:r>
            <a:endParaRPr lang="en-US"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lstStyle/>
          <a:p>
            <a:r>
              <a:rPr lang="en-US" dirty="0" smtClean="0"/>
              <a:t>Daily, newspapers tell us that employers want to hire people who can communicate effectively, both in writing and orally. Career counselors reiterate this. </a:t>
            </a:r>
          </a:p>
          <a:p>
            <a:r>
              <a:rPr lang="en-US" dirty="0" smtClean="0"/>
              <a:t>In fact, we are told that on the job, an employee will spend at least 20 percent of his or her time writing. </a:t>
            </a:r>
          </a:p>
          <a:p>
            <a:r>
              <a:rPr lang="en-US" dirty="0" smtClean="0"/>
              <a:t>This number increases as an employee’s responsibilities increase.</a:t>
            </a:r>
          </a:p>
          <a:p>
            <a:r>
              <a:rPr lang="en-US" dirty="0" smtClean="0"/>
              <a:t>Managers spend up to 50 percent of their time writing. </a:t>
            </a:r>
          </a:p>
          <a:p>
            <a:r>
              <a:rPr lang="en-US" dirty="0" smtClean="0"/>
              <a:t>CEOs spend between 80 and 100 percent of their work week communicating. </a:t>
            </a:r>
            <a:endParaRPr lang="en-US" dirty="0"/>
          </a:p>
        </p:txBody>
      </p:sp>
    </p:spTree>
    <p:extLst>
      <p:ext uri="{BB962C8B-B14F-4D97-AF65-F5344CB8AC3E}">
        <p14:creationId xmlns:p14="http://schemas.microsoft.com/office/powerpoint/2010/main" val="2384267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TotalTime>
  <Words>1426</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Aharoni</vt:lpstr>
      <vt:lpstr>Arial</vt:lpstr>
      <vt:lpstr>Calibri</vt:lpstr>
      <vt:lpstr>Calibri Light</vt:lpstr>
      <vt:lpstr>Office Theme</vt:lpstr>
      <vt:lpstr>Why Technical Writing?</vt:lpstr>
      <vt:lpstr>Technical Writing: A Definition</vt:lpstr>
      <vt:lpstr>Technical Writing: A Definition</vt:lpstr>
      <vt:lpstr>PowerPoint Presentation</vt:lpstr>
      <vt:lpstr>PowerPoint Presentation</vt:lpstr>
      <vt:lpstr>Why is technical writing so important?</vt:lpstr>
      <vt:lpstr>Why is technical writing so important?</vt:lpstr>
      <vt:lpstr>PowerPoint Presentation</vt:lpstr>
      <vt:lpstr>Is technical writing a necessary component of every employee’s professional skill?</vt:lpstr>
      <vt:lpstr>How does technical writing compare/contrast to traditional essays?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Five Components of Writing</vt:lpstr>
      <vt:lpstr>Five Components of Writing</vt:lpstr>
      <vt:lpstr>Five Components of Writing</vt:lpstr>
      <vt:lpstr>Organization:</vt:lpstr>
      <vt:lpstr>Five Components of Writing</vt:lpstr>
      <vt:lpstr>Five Components of Writing</vt:lpstr>
      <vt:lpstr>Five Components of Writing</vt:lpstr>
      <vt:lpstr>PowerPoint Presentation</vt:lpstr>
      <vt:lpstr>End-of-Chapter Activities</vt:lpstr>
      <vt:lpstr>Write and Rewrite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Technical Writing?</dc:title>
  <dc:creator>Noreen</dc:creator>
  <cp:lastModifiedBy>Noreen</cp:lastModifiedBy>
  <cp:revision>13</cp:revision>
  <dcterms:created xsi:type="dcterms:W3CDTF">2021-09-02T05:25:07Z</dcterms:created>
  <dcterms:modified xsi:type="dcterms:W3CDTF">2022-02-04T07:37:09Z</dcterms:modified>
</cp:coreProperties>
</file>