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65" r:id="rId16"/>
    <p:sldMasterId id="2147483666" r:id="rId18"/>
  </p:sldMasterIdLst>
  <p:notesMasterIdLst>
    <p:notesMasterId r:id="rId20"/>
  </p:notesMasterIdLst>
  <p:sldIdLst>
    <p:sldId id="558" r:id="rId22"/>
    <p:sldId id="754" r:id="rId23"/>
    <p:sldId id="765" r:id="rId24"/>
    <p:sldId id="757" r:id="rId25"/>
    <p:sldId id="758" r:id="rId26"/>
    <p:sldId id="759" r:id="rId27"/>
    <p:sldId id="760" r:id="rId28"/>
    <p:sldId id="761" r:id="rId29"/>
    <p:sldId id="762" r:id="rId30"/>
    <p:sldId id="763" r:id="rId31"/>
    <p:sldId id="764" r:id="rId32"/>
    <p:sldId id="766" r:id="rId33"/>
    <p:sldId id="767" r:id="rId34"/>
    <p:sldId id="768" r:id="rId35"/>
    <p:sldId id="769" r:id="rId36"/>
    <p:sldId id="770" r:id="rId37"/>
    <p:sldId id="771" r:id="rId38"/>
    <p:sldId id="772" r:id="rId39"/>
    <p:sldId id="773" r:id="rId40"/>
    <p:sldId id="77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C50B69-D8C6-4A6D-A6F2-C49F4985BDE1}">
          <p14:sldIdLst>
            <p14:sldId id="558"/>
            <p14:sldId id="754"/>
          </p14:sldIdLst>
        </p14:section>
        <p14:section name="제목 없는 구역" id="{DE2919DC-716C-4E18-A06F-EE90CE4FFBE9}">
          <p14:sldIdLst>
            <p14:sldId id="765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</p14:sldIdLst>
        </p14:section>
        <p14:section name="제목 없는 구역" id="{3CBAA481-1DD1-4368-86DD-082154FCDBF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A7B07"/>
    <a:srgbClr val="FA71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4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slideMaster" Target="slideMasters/slideMaster2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2" Type="http://schemas.openxmlformats.org/officeDocument/2006/relationships/slide" Target="slides/slide11.xml"></Relationship><Relationship Id="rId33" Type="http://schemas.openxmlformats.org/officeDocument/2006/relationships/slide" Target="slides/slide12.xml"></Relationship><Relationship Id="rId34" Type="http://schemas.openxmlformats.org/officeDocument/2006/relationships/slide" Target="slides/slide13.xml"></Relationship><Relationship Id="rId35" Type="http://schemas.openxmlformats.org/officeDocument/2006/relationships/slide" Target="slides/slide14.xml"></Relationship><Relationship Id="rId36" Type="http://schemas.openxmlformats.org/officeDocument/2006/relationships/slide" Target="slides/slide15.xml"></Relationship><Relationship Id="rId37" Type="http://schemas.openxmlformats.org/officeDocument/2006/relationships/slide" Target="slides/slide16.xml"></Relationship><Relationship Id="rId38" Type="http://schemas.openxmlformats.org/officeDocument/2006/relationships/slide" Target="slides/slide17.xml"></Relationship><Relationship Id="rId39" Type="http://schemas.openxmlformats.org/officeDocument/2006/relationships/slide" Target="slides/slide18.xml"></Relationship><Relationship Id="rId40" Type="http://schemas.openxmlformats.org/officeDocument/2006/relationships/slide" Target="slides/slide19.xml"></Relationship><Relationship Id="rId41" Type="http://schemas.openxmlformats.org/officeDocument/2006/relationships/slide" Target="slides/slide20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2C3-B427-4F12-BD08-8FAD5838B74F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7308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5" y="116632"/>
            <a:ext cx="11160369" cy="577850"/>
          </a:xfrm>
        </p:spPr>
        <p:txBody>
          <a:bodyPr/>
          <a:lstStyle>
            <a:lvl1pPr>
              <a:defRPr sz="2400" i="0" baseline="0">
                <a:solidFill>
                  <a:srgbClr val="00999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980728"/>
            <a:ext cx="11609905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590764" y="6608386"/>
            <a:ext cx="620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9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12192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121920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052736"/>
            <a:ext cx="11609905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56492" y="116632"/>
            <a:ext cx="1116036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 baseline="0">
          <a:solidFill>
            <a:srgbClr val="58A2D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fImage514591990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fImage514122002966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fImage3398120269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fImage603032019955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fImage419902037588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42302254850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35102267754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73342276700.png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image3.pn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fImage418462373628.png"></Relationship><Relationship Id="rId5" Type="http://schemas.openxmlformats.org/officeDocument/2006/relationships/image" Target="../media/fImage34512238452.png"></Relationship><Relationship Id="rId6" Type="http://schemas.openxmlformats.org/officeDocument/2006/relationships/image" Target="../media/fImage324762399059.png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없는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stu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주문번호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NOT NULL,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수량     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VARCHAR(30),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DATE,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PRIMARY KEY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  FOREIGN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                                                            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FOREIGN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9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주문고객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고객 테이블의 고객아이디를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주문제품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제품 테이블의 제품번호 속성을 참조하는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외래키이다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주문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6000750" cy="509636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주문번호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주문고객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주문제품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배송지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주문일자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1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stu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7680960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</a:rPr>
              <a:t>[</a:t>
            </a:r>
            <a:r>
              <a:rPr lang="ko-KR" altLang="en-US" sz="1600" b="1">
                <a:solidFill>
                  <a:srgbClr val="000000"/>
                </a:solidFill>
              </a:rPr>
              <a:t>실습 </a:t>
            </a:r>
            <a:r>
              <a:rPr lang="en-US" altLang="ko-KR" sz="1600" b="1">
                <a:solidFill>
                  <a:srgbClr val="000000"/>
                </a:solidFill>
              </a:rPr>
              <a:t>1-02] (</a:t>
            </a:r>
            <a:r>
              <a:rPr lang="ko-KR" altLang="en-US" sz="1600" b="1">
                <a:solidFill>
                  <a:srgbClr val="000000"/>
                </a:solidFill>
              </a:rPr>
              <a:t>테이블 </a:t>
            </a:r>
            <a:r>
              <a:rPr lang="en-US" altLang="ko-KR" sz="1600" b="1">
                <a:solidFill>
                  <a:srgbClr val="000000"/>
                </a:solidFill>
              </a:rPr>
              <a:t>2</a:t>
            </a:r>
            <a:r>
              <a:rPr lang="ko-KR" altLang="en-US" sz="1600" b="1">
                <a:solidFill>
                  <a:srgbClr val="000000"/>
                </a:solidFill>
              </a:rPr>
              <a:t>개</a:t>
            </a:r>
            <a:r>
              <a:rPr lang="en-US" altLang="ko-KR" sz="1600" b="1">
                <a:solidFill>
                  <a:srgbClr val="000000"/>
                </a:solidFill>
              </a:rPr>
              <a:t>) </a:t>
            </a:r>
            <a:r>
              <a:rPr lang="ko-KR" altLang="en-US" sz="1600" b="1">
                <a:solidFill>
                  <a:srgbClr val="000000"/>
                </a:solidFill>
              </a:rPr>
              <a:t>부서</a:t>
            </a:r>
            <a:r>
              <a:rPr lang="en-US" altLang="ko-KR" sz="1600" b="1">
                <a:solidFill>
                  <a:srgbClr val="000000"/>
                </a:solidFill>
              </a:rPr>
              <a:t>, </a:t>
            </a:r>
            <a:r>
              <a:rPr lang="ko-KR" altLang="en-US" sz="1600" b="1">
                <a:solidFill>
                  <a:srgbClr val="000000"/>
                </a:solidFill>
              </a:rPr>
              <a:t>사원 테이블에 대하여 다음을 실습하시오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795" y="1246505"/>
            <a:ext cx="8241029" cy="4697095"/>
          </a:xfrm>
          <a:prstGeom prst="rect"/>
          <a:noFill/>
        </p:spPr>
      </p:pic>
      <p:pic>
        <p:nvPicPr>
          <p:cNvPr id="10" name="Picture " descr="/te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0" y="4083684"/>
            <a:ext cx="3306445" cy="1257935"/>
          </a:xfrm>
          <a:prstGeom prst="rect"/>
          <a:noFill/>
        </p:spPr>
      </p:pic>
      <p:pic>
        <p:nvPicPr>
          <p:cNvPr id="11" name="그림 1" descr="/temp/fImage5145919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5775" y="1283970"/>
            <a:ext cx="4355465" cy="51625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stu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7680960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</a:rPr>
              <a:t>[</a:t>
            </a:r>
            <a:r>
              <a:rPr lang="ko-KR" altLang="en-US" sz="1600" b="1">
                <a:solidFill>
                  <a:srgbClr val="000000"/>
                </a:solidFill>
              </a:rPr>
              <a:t>실습 </a:t>
            </a:r>
            <a:r>
              <a:rPr lang="en-US" altLang="ko-KR" sz="1600" b="1">
                <a:solidFill>
                  <a:srgbClr val="000000"/>
                </a:solidFill>
              </a:rPr>
              <a:t>1-02] (</a:t>
            </a:r>
            <a:r>
              <a:rPr lang="ko-KR" altLang="en-US" sz="1600" b="1">
                <a:solidFill>
                  <a:srgbClr val="000000"/>
                </a:solidFill>
              </a:rPr>
              <a:t>테이블 </a:t>
            </a:r>
            <a:r>
              <a:rPr lang="en-US" altLang="ko-KR" sz="1600" b="1">
                <a:solidFill>
                  <a:srgbClr val="000000"/>
                </a:solidFill>
              </a:rPr>
              <a:t>2</a:t>
            </a:r>
            <a:r>
              <a:rPr lang="ko-KR" altLang="en-US" sz="1600" b="1">
                <a:solidFill>
                  <a:srgbClr val="000000"/>
                </a:solidFill>
              </a:rPr>
              <a:t>개</a:t>
            </a:r>
            <a:r>
              <a:rPr lang="en-US" altLang="ko-KR" sz="1600" b="1">
                <a:solidFill>
                  <a:srgbClr val="000000"/>
                </a:solidFill>
              </a:rPr>
              <a:t>) </a:t>
            </a:r>
            <a:r>
              <a:rPr lang="ko-KR" altLang="en-US" sz="1600" b="1">
                <a:solidFill>
                  <a:srgbClr val="000000"/>
                </a:solidFill>
              </a:rPr>
              <a:t>부서</a:t>
            </a:r>
            <a:r>
              <a:rPr lang="en-US" altLang="ko-KR" sz="1600" b="1">
                <a:solidFill>
                  <a:srgbClr val="000000"/>
                </a:solidFill>
              </a:rPr>
              <a:t>, </a:t>
            </a:r>
            <a:r>
              <a:rPr lang="ko-KR" altLang="en-US" sz="1600" b="1">
                <a:solidFill>
                  <a:srgbClr val="000000"/>
                </a:solidFill>
              </a:rPr>
              <a:t>사원 테이블에 대하여 다음을 실습하시오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060" y="1311910"/>
            <a:ext cx="8241029" cy="4697095"/>
          </a:xfrm>
          <a:prstGeom prst="rect"/>
          <a:noFill/>
        </p:spPr>
      </p:pic>
      <p:pic>
        <p:nvPicPr>
          <p:cNvPr id="10" name="Picture " descr="/te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0" y="4083684"/>
            <a:ext cx="3306445" cy="1257935"/>
          </a:xfrm>
          <a:prstGeom prst="rect"/>
          <a:noFill/>
        </p:spPr>
      </p:pic>
      <p:pic>
        <p:nvPicPr>
          <p:cNvPr id="11" name="그림 2" descr="/temp/fImage51412200296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770" y="1094740"/>
            <a:ext cx="4679315" cy="5260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stu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7680960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</a:rPr>
              <a:t>[</a:t>
            </a:r>
            <a:r>
              <a:rPr lang="ko-KR" altLang="en-US" sz="1600" b="1">
                <a:solidFill>
                  <a:srgbClr val="000000"/>
                </a:solidFill>
              </a:rPr>
              <a:t>실습 </a:t>
            </a:r>
            <a:r>
              <a:rPr lang="en-US" altLang="ko-KR" sz="1600" b="1">
                <a:solidFill>
                  <a:srgbClr val="000000"/>
                </a:solidFill>
              </a:rPr>
              <a:t>1-02] (</a:t>
            </a:r>
            <a:r>
              <a:rPr lang="ko-KR" altLang="en-US" sz="1600" b="1">
                <a:solidFill>
                  <a:srgbClr val="000000"/>
                </a:solidFill>
              </a:rPr>
              <a:t>테이블 </a:t>
            </a:r>
            <a:r>
              <a:rPr lang="en-US" altLang="ko-KR" sz="1600" b="1">
                <a:solidFill>
                  <a:srgbClr val="000000"/>
                </a:solidFill>
              </a:rPr>
              <a:t>2</a:t>
            </a:r>
            <a:r>
              <a:rPr lang="ko-KR" altLang="en-US" sz="1600" b="1">
                <a:solidFill>
                  <a:srgbClr val="000000"/>
                </a:solidFill>
              </a:rPr>
              <a:t>개</a:t>
            </a:r>
            <a:r>
              <a:rPr lang="en-US" altLang="ko-KR" sz="1600" b="1">
                <a:solidFill>
                  <a:srgbClr val="000000"/>
                </a:solidFill>
              </a:rPr>
              <a:t>) </a:t>
            </a:r>
            <a:r>
              <a:rPr lang="ko-KR" altLang="en-US" sz="1600" b="1">
                <a:solidFill>
                  <a:srgbClr val="000000"/>
                </a:solidFill>
              </a:rPr>
              <a:t>부서</a:t>
            </a:r>
            <a:r>
              <a:rPr lang="en-US" altLang="ko-KR" sz="1600" b="1">
                <a:solidFill>
                  <a:srgbClr val="000000"/>
                </a:solidFill>
              </a:rPr>
              <a:t>, </a:t>
            </a:r>
            <a:r>
              <a:rPr lang="ko-KR" altLang="en-US" sz="1600" b="1">
                <a:solidFill>
                  <a:srgbClr val="000000"/>
                </a:solidFill>
              </a:rPr>
              <a:t>사원 테이블에 대하여 다음을 실습하시오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060" y="1298575"/>
            <a:ext cx="8241029" cy="4697095"/>
          </a:xfrm>
          <a:prstGeom prst="rect"/>
          <a:noFill/>
        </p:spPr>
      </p:pic>
      <p:pic>
        <p:nvPicPr>
          <p:cNvPr id="10" name="Picture " descr="/te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0" y="4083684"/>
            <a:ext cx="3306445" cy="1257935"/>
          </a:xfrm>
          <a:prstGeom prst="rect"/>
          <a:noFill/>
        </p:spPr>
      </p:pic>
      <p:pic>
        <p:nvPicPr>
          <p:cNvPr id="11" name="그림 4" descr="/temp/fImage339812026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985" y="1114425"/>
            <a:ext cx="4998085" cy="5077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stu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7680960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</a:rPr>
              <a:t>[</a:t>
            </a:r>
            <a:r>
              <a:rPr lang="ko-KR" altLang="en-US" sz="1600" b="1">
                <a:solidFill>
                  <a:srgbClr val="000000"/>
                </a:solidFill>
              </a:rPr>
              <a:t>실습 </a:t>
            </a:r>
            <a:r>
              <a:rPr lang="en-US" altLang="ko-KR" sz="1600" b="1">
                <a:solidFill>
                  <a:srgbClr val="000000"/>
                </a:solidFill>
              </a:rPr>
              <a:t>1-02] (</a:t>
            </a:r>
            <a:r>
              <a:rPr lang="ko-KR" altLang="en-US" sz="1600" b="1">
                <a:solidFill>
                  <a:srgbClr val="000000"/>
                </a:solidFill>
              </a:rPr>
              <a:t>테이블 </a:t>
            </a:r>
            <a:r>
              <a:rPr lang="en-US" altLang="ko-KR" sz="1600" b="1">
                <a:solidFill>
                  <a:srgbClr val="000000"/>
                </a:solidFill>
              </a:rPr>
              <a:t>2</a:t>
            </a:r>
            <a:r>
              <a:rPr lang="ko-KR" altLang="en-US" sz="1600" b="1">
                <a:solidFill>
                  <a:srgbClr val="000000"/>
                </a:solidFill>
              </a:rPr>
              <a:t>개</a:t>
            </a:r>
            <a:r>
              <a:rPr lang="en-US" altLang="ko-KR" sz="1600" b="1">
                <a:solidFill>
                  <a:srgbClr val="000000"/>
                </a:solidFill>
              </a:rPr>
              <a:t>) </a:t>
            </a:r>
            <a:r>
              <a:rPr lang="ko-KR" altLang="en-US" sz="1600" b="1">
                <a:solidFill>
                  <a:srgbClr val="000000"/>
                </a:solidFill>
              </a:rPr>
              <a:t>부서</a:t>
            </a:r>
            <a:r>
              <a:rPr lang="en-US" altLang="ko-KR" sz="1600" b="1">
                <a:solidFill>
                  <a:srgbClr val="000000"/>
                </a:solidFill>
              </a:rPr>
              <a:t>, </a:t>
            </a:r>
            <a:r>
              <a:rPr lang="ko-KR" altLang="en-US" sz="1600" b="1">
                <a:solidFill>
                  <a:srgbClr val="000000"/>
                </a:solidFill>
              </a:rPr>
              <a:t>사원 테이블에 대하여 다음을 실습하시오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060" y="1311910"/>
            <a:ext cx="8241029" cy="4697095"/>
          </a:xfrm>
          <a:prstGeom prst="rect"/>
          <a:noFill/>
        </p:spPr>
      </p:pic>
      <p:pic>
        <p:nvPicPr>
          <p:cNvPr id="10" name="Picture " descr="/te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0" y="4083684"/>
            <a:ext cx="3306445" cy="1257935"/>
          </a:xfrm>
          <a:prstGeom prst="rect"/>
          <a:noFill/>
        </p:spPr>
      </p:pic>
      <p:pic>
        <p:nvPicPr>
          <p:cNvPr id="11" name="그림 3" descr="/temp/fImage60303201995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965" y="572770"/>
            <a:ext cx="5866130" cy="5782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stu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7680960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</a:rPr>
              <a:t>[</a:t>
            </a:r>
            <a:r>
              <a:rPr lang="ko-KR" altLang="en-US" sz="1600" b="1">
                <a:solidFill>
                  <a:srgbClr val="000000"/>
                </a:solidFill>
              </a:rPr>
              <a:t>실습 </a:t>
            </a:r>
            <a:r>
              <a:rPr lang="en-US" altLang="ko-KR" sz="1600" b="1">
                <a:solidFill>
                  <a:srgbClr val="000000"/>
                </a:solidFill>
              </a:rPr>
              <a:t>1-02] (</a:t>
            </a:r>
            <a:r>
              <a:rPr lang="ko-KR" altLang="en-US" sz="1600" b="1">
                <a:solidFill>
                  <a:srgbClr val="000000"/>
                </a:solidFill>
              </a:rPr>
              <a:t>테이블 </a:t>
            </a:r>
            <a:r>
              <a:rPr lang="en-US" altLang="ko-KR" sz="1600" b="1">
                <a:solidFill>
                  <a:srgbClr val="000000"/>
                </a:solidFill>
              </a:rPr>
              <a:t>2</a:t>
            </a:r>
            <a:r>
              <a:rPr lang="ko-KR" altLang="en-US" sz="1600" b="1">
                <a:solidFill>
                  <a:srgbClr val="000000"/>
                </a:solidFill>
              </a:rPr>
              <a:t>개</a:t>
            </a:r>
            <a:r>
              <a:rPr lang="en-US" altLang="ko-KR" sz="1600" b="1">
                <a:solidFill>
                  <a:srgbClr val="000000"/>
                </a:solidFill>
              </a:rPr>
              <a:t>) </a:t>
            </a:r>
            <a:r>
              <a:rPr lang="ko-KR" altLang="en-US" sz="1600" b="1">
                <a:solidFill>
                  <a:srgbClr val="000000"/>
                </a:solidFill>
              </a:rPr>
              <a:t>부서</a:t>
            </a:r>
            <a:r>
              <a:rPr lang="en-US" altLang="ko-KR" sz="1600" b="1">
                <a:solidFill>
                  <a:srgbClr val="000000"/>
                </a:solidFill>
              </a:rPr>
              <a:t>, </a:t>
            </a:r>
            <a:r>
              <a:rPr lang="ko-KR" altLang="en-US" sz="1600" b="1">
                <a:solidFill>
                  <a:srgbClr val="000000"/>
                </a:solidFill>
              </a:rPr>
              <a:t>사원 테이블에 대하여 다음을 실습하시오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" descr="/temp/image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060" y="1311910"/>
            <a:ext cx="8241029" cy="4697095"/>
          </a:xfrm>
          <a:prstGeom prst="rect"/>
          <a:noFill/>
        </p:spPr>
      </p:pic>
      <p:pic>
        <p:nvPicPr>
          <p:cNvPr id="10" name="Picture " descr="/temp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0" y="4083684"/>
            <a:ext cx="3306445" cy="1257935"/>
          </a:xfrm>
          <a:prstGeom prst="rect"/>
          <a:noFill/>
        </p:spPr>
      </p:pic>
      <p:pic>
        <p:nvPicPr>
          <p:cNvPr id="11" name="그림 5" descr="/temp/fImage41990203758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190" y="1114425"/>
            <a:ext cx="6456680" cy="4901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stu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5146675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[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실습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]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예제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3-1]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고객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무결성 제약조건 있는 경우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endParaRPr lang="ko-KR" altLang="en-US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7" name="Rect 0"/>
          <p:cNvSpPr>
            <a:spLocks noChangeArrowheads="1"/>
          </p:cNvSpPr>
          <p:nvPr/>
        </p:nvSpPr>
        <p:spPr bwMode="auto">
          <a:xfrm rot="0">
            <a:off x="196850" y="1235710"/>
            <a:ext cx="5175250" cy="2393950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다음 조건을 만족하는 데이터정의어를 작성하시오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조건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-- 1)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고객아이디 속성이 기본키다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-- 2)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고객이름과 등급 속성은 값을 반드시 입력해야 한다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.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-- 3)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적립금 속성은 값을 입력하지 않으면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0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이 기본으로 입력된다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endParaRPr lang="ko-KR" altLang="en-US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8" name="Rect 0"/>
          <p:cNvSpPr>
            <a:spLocks noChangeArrowheads="1"/>
          </p:cNvSpPr>
          <p:nvPr/>
        </p:nvSpPr>
        <p:spPr bwMode="auto">
          <a:xfrm rot="0">
            <a:off x="5591175" y="567055"/>
            <a:ext cx="5926455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[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실습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]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예제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3-1]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고객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무결성 제약조건 </a:t>
            </a:r>
            <a:r>
              <a:rPr lang="ko-KR" altLang="en-US" sz="1600" b="1">
                <a:solidFill>
                  <a:srgbClr val="00B050"/>
                </a:solidFill>
                <a:latin typeface="맑은 고딕" charset="0"/>
              </a:rPr>
              <a:t>없는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경우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 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B050"/>
                </a:solidFill>
              </a:rPr>
              <a:t>stu</a:t>
            </a:r>
            <a:r>
              <a:rPr lang="en-US" altLang="ko-KR" sz="1600"/>
              <a:t>)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endParaRPr lang="ko-KR" altLang="en-US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9" name="Rect 0"/>
          <p:cNvSpPr>
            <a:spLocks noChangeArrowheads="1"/>
          </p:cNvSpPr>
          <p:nvPr/>
        </p:nvSpPr>
        <p:spPr bwMode="auto">
          <a:xfrm rot="0">
            <a:off x="5591175" y="1235710"/>
            <a:ext cx="5926455" cy="476313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--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고객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고객아이디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고객이름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나이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등급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직업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적립금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)</a:t>
            </a:r>
            <a:endParaRPr lang="ko-KR" altLang="en-US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-- 1)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제약조건 없는 경우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drop table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고객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;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CREATE TABLE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고객 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(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     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고객아이디    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VARCHAR(20)   ,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     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고객이름       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VARCHAR(10)   ,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     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나이             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INT                 ,   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     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등급             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VARCHAR(10)   ,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     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직업             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VARCHAR(20)   ,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     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적립금          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INT	            ,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      PRIMARY KEY(                    )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);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--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테이블 구조 확인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DESC </a:t>
            </a:r>
            <a:r>
              <a:rPr lang="ko-KR" altLang="en-US" sz="1200" b="1">
                <a:solidFill>
                  <a:schemeClr val="tx1"/>
                </a:solidFill>
                <a:latin typeface="맑은 고딕" charset="0"/>
              </a:rPr>
              <a:t>고객</a:t>
            </a:r>
            <a:r>
              <a:rPr lang="en-US" altLang="ko-KR" sz="1200" b="1">
                <a:solidFill>
                  <a:schemeClr val="tx1"/>
                </a:solidFill>
                <a:latin typeface="맑은 고딕" charset="0"/>
              </a:rPr>
              <a:t>;</a:t>
            </a:r>
            <a:endParaRPr lang="ko-KR" altLang="en-US" sz="1200" b="1">
              <a:solidFill>
                <a:schemeClr val="tx1"/>
              </a:solidFill>
              <a:latin typeface="맑은 고딕" charset="0"/>
            </a:endParaRPr>
          </a:p>
        </p:txBody>
      </p:sp>
      <p:pic>
        <p:nvPicPr>
          <p:cNvPr id="10" name="그림 9" descr="/temp/fImage54230225485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90565" y="1179830"/>
            <a:ext cx="4178300" cy="5253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ans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5146675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[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실습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]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예제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3-2]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제품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무결성 제약조건 있는 경우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endParaRPr lang="ko-KR" altLang="en-US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7" name="Rect 0"/>
          <p:cNvSpPr>
            <a:spLocks noChangeArrowheads="1"/>
          </p:cNvSpPr>
          <p:nvPr/>
        </p:nvSpPr>
        <p:spPr bwMode="auto">
          <a:xfrm rot="0">
            <a:off x="196850" y="1235710"/>
            <a:ext cx="5175250" cy="2393950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다음 조건을 만족하는 데이터정의어를 작성하시오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조건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-- 1)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제품번호 속성이 기본키다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-- 2)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재고량이 항상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0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개 이상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10,000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이하를 유지한다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8" name="Rect 0"/>
          <p:cNvSpPr>
            <a:spLocks noChangeArrowheads="1"/>
          </p:cNvSpPr>
          <p:nvPr/>
        </p:nvSpPr>
        <p:spPr bwMode="auto">
          <a:xfrm rot="0">
            <a:off x="5591175" y="567055"/>
            <a:ext cx="5926455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[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실습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]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예제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3-2]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제품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무결성 제약조건 </a:t>
            </a:r>
            <a:r>
              <a:rPr lang="ko-KR" altLang="en-US" sz="1600" b="1">
                <a:solidFill>
                  <a:srgbClr val="00B050"/>
                </a:solidFill>
                <a:latin typeface="맑은 고딕" charset="0"/>
              </a:rPr>
              <a:t>있는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경우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 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B050"/>
                </a:solidFill>
              </a:rPr>
              <a:t>ans</a:t>
            </a:r>
            <a:r>
              <a:rPr lang="en-US" altLang="ko-KR" sz="1600"/>
              <a:t>)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endParaRPr lang="ko-KR" altLang="en-US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9" name="Rect 0"/>
          <p:cNvSpPr>
            <a:spLocks noChangeArrowheads="1"/>
          </p:cNvSpPr>
          <p:nvPr/>
        </p:nvSpPr>
        <p:spPr bwMode="auto">
          <a:xfrm rot="0">
            <a:off x="5604510" y="1235710"/>
            <a:ext cx="5926455" cy="476313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--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제품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제품번호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제품명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재고량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단가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b="1">
                <a:solidFill>
                  <a:schemeClr val="tx1"/>
                </a:solidFill>
                <a:latin typeface="맑은 고딕" charset="0"/>
              </a:rPr>
              <a:t>제조업체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sz="2000" b="1">
                <a:solidFill>
                  <a:schemeClr val="tx1"/>
                </a:solidFill>
                <a:latin typeface="맑은 고딕" charset="0"/>
              </a:rPr>
            </a:br>
            <a:endParaRPr lang="ko-KR" altLang="en-US" sz="2000" b="1">
              <a:solidFill>
                <a:schemeClr val="tx1"/>
              </a:solidFill>
              <a:latin typeface="맑은 고딕" charset="0"/>
            </a:endParaRPr>
          </a:p>
        </p:txBody>
      </p:sp>
      <p:pic>
        <p:nvPicPr>
          <p:cNvPr id="10" name="그림 10" descr="/temp/fImage7351022677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88635" y="1662430"/>
            <a:ext cx="6050915" cy="4255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ans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5146675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[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실습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]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예제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3-3]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무결성 제약조건 있는 경우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endParaRPr lang="ko-KR" altLang="en-US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7" name="Rect 0"/>
          <p:cNvSpPr>
            <a:spLocks noChangeArrowheads="1"/>
          </p:cNvSpPr>
          <p:nvPr/>
        </p:nvSpPr>
        <p:spPr bwMode="auto">
          <a:xfrm rot="0">
            <a:off x="196850" y="1235710"/>
            <a:ext cx="5175250" cy="2393950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다음 조건을 만족하는 데이터정의어를 작성하시오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조건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-- 1)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주문번호 속성이 기본키다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-- 2)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주문고객 속성이 고객 테이블의 고객아이디를 참조하는 외래키이다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-- 3)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주문제품 속성이 제품 테이블의 제품번호 속성을 참조하는 외래키이다</a:t>
            </a:r>
            <a:endParaRPr lang="ko-KR" altLang="en-US" sz="1600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8" name="Rect 0"/>
          <p:cNvSpPr>
            <a:spLocks noChangeArrowheads="1"/>
          </p:cNvSpPr>
          <p:nvPr/>
        </p:nvSpPr>
        <p:spPr bwMode="auto">
          <a:xfrm rot="0">
            <a:off x="5591175" y="567055"/>
            <a:ext cx="5926455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[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실습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]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예제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3-3]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 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무결성 제약조건 </a:t>
            </a:r>
            <a:r>
              <a:rPr lang="ko-KR" altLang="en-US" sz="1600" b="1">
                <a:solidFill>
                  <a:srgbClr val="00B050"/>
                </a:solidFill>
                <a:latin typeface="맑은 고딕" charset="0"/>
              </a:rPr>
              <a:t>있는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 경우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 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B050"/>
                </a:solidFill>
              </a:rPr>
              <a:t>ans</a:t>
            </a:r>
            <a:r>
              <a:rPr lang="en-US" altLang="ko-KR" sz="1600"/>
              <a:t>)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 </a:t>
            </a:r>
            <a:r>
              <a:rPr lang="en-US" altLang="ko-KR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b="1">
                <a:solidFill>
                  <a:schemeClr val="tx1"/>
                </a:solidFill>
                <a:latin typeface="맑은 고딕" charset="0"/>
              </a:rPr>
            </a:br>
            <a:endParaRPr lang="ko-KR" altLang="en-US" b="1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9" name="Rect 0"/>
          <p:cNvSpPr>
            <a:spLocks noChangeArrowheads="1"/>
          </p:cNvSpPr>
          <p:nvPr/>
        </p:nvSpPr>
        <p:spPr bwMode="auto">
          <a:xfrm rot="0">
            <a:off x="5591175" y="1235710"/>
            <a:ext cx="6001385" cy="509714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--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(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주문번호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주문고객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주문제품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수량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배송지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, </a:t>
            </a:r>
            <a:r>
              <a:rPr lang="ko-KR" altLang="en-US" sz="1600" b="1">
                <a:solidFill>
                  <a:schemeClr val="tx1"/>
                </a:solidFill>
                <a:latin typeface="맑은 고딕" charset="0"/>
              </a:rPr>
              <a:t>주문일자</a:t>
            </a:r>
            <a:r>
              <a:rPr lang="en-US" altLang="ko-KR" sz="1600" b="1">
                <a:solidFill>
                  <a:schemeClr val="tx1"/>
                </a:solidFill>
                <a:latin typeface="맑은 고딕" charset="0"/>
              </a:rPr>
              <a:t>)</a:t>
            </a:r>
            <a:r>
              <a:rPr lang="en-US" altLang="ko-KR" sz="2000" b="1">
                <a:solidFill>
                  <a:schemeClr val="tx1"/>
                </a:solidFill>
                <a:latin typeface="맑은 고딕" charset="0"/>
              </a:rPr>
              <a:t/>
            </a:r>
            <a:br>
              <a:rPr lang="en-US" altLang="ko-KR" sz="2000" b="1">
                <a:solidFill>
                  <a:schemeClr val="tx1"/>
                </a:solidFill>
                <a:latin typeface="맑은 고딕" charset="0"/>
              </a:rPr>
            </a:br>
            <a:endParaRPr lang="ko-KR" altLang="en-US" sz="2000" b="1">
              <a:solidFill>
                <a:schemeClr val="tx1"/>
              </a:solidFill>
              <a:latin typeface="맑은 고딕" charset="0"/>
            </a:endParaRPr>
          </a:p>
        </p:txBody>
      </p:sp>
      <p:pic>
        <p:nvPicPr>
          <p:cNvPr id="10" name="그림 11" descr="/temp/fImage6733422767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0285" y="1231900"/>
            <a:ext cx="4465955" cy="5031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09</a:t>
            </a:r>
            <a:r>
              <a:rPr lang="ko-KR" altLang="en-US" dirty="0"/>
              <a:t>주차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1747520" y="136525"/>
            <a:ext cx="9606915" cy="33655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다음 조건에 맞는 문법을 작성하시오 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(</a:t>
            </a:r>
            <a:r>
              <a:rPr lang="en-US" altLang="ko-KR" sz="2000" b="1">
                <a:solidFill>
                  <a:srgbClr val="00B050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stu</a:t>
            </a:r>
            <a:r>
              <a:rPr lang="en-US" altLang="ko-KR" sz="2000" b="1">
                <a:solidFill>
                  <a:srgbClr val="FA710A"/>
                </a:solidFill>
                <a:effectLst>
                  <a:outerShdw sx="100000" sy="100000" blurRad="38100" dist="38100" dir="2700000" rotWithShape="1" algn="tl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  <a:cs typeface="+mj-cs"/>
              </a:rPr>
              <a:t>)</a:t>
            </a:r>
            <a:endParaRPr lang="ko-KR" altLang="en-US" sz="2000" b="1">
              <a:solidFill>
                <a:srgbClr val="FA710A"/>
              </a:solidFill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1"/>
          </p:nvPr>
        </p:nvSpPr>
        <p:spPr>
          <a:xfrm rot="0">
            <a:off x="4038600" y="6356350"/>
            <a:ext cx="4115434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김희숙</a:t>
            </a:r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rrowheads="1"/>
          </p:cNvSpPr>
          <p:nvPr/>
        </p:nvSpPr>
        <p:spPr bwMode="auto">
          <a:xfrm rot="0">
            <a:off x="226060" y="590550"/>
            <a:ext cx="8761730" cy="527685"/>
          </a:xfrm>
          <a:prstGeom prst="rect"/>
          <a:solidFill>
            <a:schemeClr val="accent1">
              <a:lumMod val="20000"/>
              <a:lumOff val="80000"/>
              <a:alpha val="20017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7950" tIns="107950" rIns="107950" bIns="107950" numCol="1" vert="horz" anchor="t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600" b="1">
                <a:solidFill>
                  <a:srgbClr val="000000"/>
                </a:solidFill>
              </a:rPr>
              <a:t>[</a:t>
            </a:r>
            <a:r>
              <a:rPr lang="ko-KR" altLang="en-US" sz="1600" b="1">
                <a:solidFill>
                  <a:srgbClr val="000000"/>
                </a:solidFill>
              </a:rPr>
              <a:t>실습 </a:t>
            </a:r>
            <a:r>
              <a:rPr lang="en-US" altLang="ko-KR" sz="1600" b="1">
                <a:solidFill>
                  <a:srgbClr val="000000"/>
                </a:solidFill>
              </a:rPr>
              <a:t>2-02] (</a:t>
            </a:r>
            <a:r>
              <a:rPr lang="ko-KR" altLang="en-US" sz="1600" b="1">
                <a:solidFill>
                  <a:srgbClr val="000000"/>
                </a:solidFill>
              </a:rPr>
              <a:t>테이블 </a:t>
            </a:r>
            <a:r>
              <a:rPr lang="en-US" altLang="ko-KR" sz="1600" b="1">
                <a:solidFill>
                  <a:srgbClr val="000000"/>
                </a:solidFill>
              </a:rPr>
              <a:t>2</a:t>
            </a:r>
            <a:r>
              <a:rPr lang="ko-KR" altLang="en-US" sz="1600" b="1">
                <a:solidFill>
                  <a:srgbClr val="000000"/>
                </a:solidFill>
              </a:rPr>
              <a:t>개</a:t>
            </a:r>
            <a:r>
              <a:rPr lang="en-US" altLang="ko-KR" sz="1600" b="1">
                <a:solidFill>
                  <a:srgbClr val="000000"/>
                </a:solidFill>
              </a:rPr>
              <a:t>) </a:t>
            </a:r>
            <a:r>
              <a:rPr lang="ko-KR" altLang="en-US" sz="1600" b="1">
                <a:solidFill>
                  <a:srgbClr val="000000"/>
                </a:solidFill>
              </a:rPr>
              <a:t>부서</a:t>
            </a:r>
            <a:r>
              <a:rPr lang="en-US" altLang="ko-KR" sz="1600" b="1">
                <a:solidFill>
                  <a:srgbClr val="000000"/>
                </a:solidFill>
              </a:rPr>
              <a:t>, </a:t>
            </a:r>
            <a:r>
              <a:rPr lang="ko-KR" altLang="en-US" sz="1600" b="1">
                <a:solidFill>
                  <a:srgbClr val="000000"/>
                </a:solidFill>
              </a:rPr>
              <a:t>사원 테이블에 대하여 다음을 실습하시오  </a:t>
            </a:r>
            <a:r>
              <a:rPr lang="en-US" altLang="ko-KR" sz="1600" b="1">
                <a:solidFill>
                  <a:srgbClr val="000000"/>
                </a:solidFill>
              </a:rPr>
              <a:t>(cascade)</a:t>
            </a:r>
            <a:endParaRPr lang="ko-KR" altLang="en-US" sz="1600" b="1">
              <a:solidFill>
                <a:srgbClr val="000000"/>
              </a:solidFill>
            </a:endParaRPr>
          </a:p>
        </p:txBody>
      </p:sp>
      <p:pic>
        <p:nvPicPr>
          <p:cNvPr id="4" name="Picture " descr="/temp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060" y="1235710"/>
            <a:ext cx="8545830" cy="2782570"/>
          </a:xfrm>
          <a:prstGeom prst="rect"/>
          <a:noFill/>
        </p:spPr>
      </p:pic>
      <p:pic>
        <p:nvPicPr>
          <p:cNvPr id="7" name="Picture " descr="/temp/image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" y="3882390"/>
            <a:ext cx="3973195" cy="2839720"/>
          </a:xfrm>
          <a:prstGeom prst="rect"/>
          <a:noFill/>
        </p:spPr>
      </p:pic>
      <p:pic>
        <p:nvPicPr>
          <p:cNvPr id="8" name="그림 16" descr="/temp/fImage41846237362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335" y="1362075"/>
            <a:ext cx="3829684" cy="3429635"/>
          </a:xfrm>
          <a:prstGeom prst="rect"/>
          <a:noFill/>
        </p:spPr>
      </p:pic>
      <p:pic>
        <p:nvPicPr>
          <p:cNvPr id="9" name="그림 17" descr="/temp/fImage3451223845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4325" y="1231900"/>
            <a:ext cx="3134360" cy="3429635"/>
          </a:xfrm>
          <a:prstGeom prst="rect"/>
          <a:noFill/>
        </p:spPr>
      </p:pic>
      <p:pic>
        <p:nvPicPr>
          <p:cNvPr id="10" name="그림 18" descr="/temp/fImage32476239905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77735" y="1231900"/>
            <a:ext cx="3143885" cy="3429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수업중제출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(w09)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1-02]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311669"/>
            <a:ext cx="8240275" cy="469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3" y="4083601"/>
            <a:ext cx="330563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8761105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2-02] (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테이블 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부서</a:t>
            </a:r>
            <a:r>
              <a:rPr lang="en-US" altLang="ko-KR" sz="1600" b="1" dirty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sym typeface="Wingdings" panose="05000000000000000000" pitchFamily="2" charset="2"/>
              </a:rPr>
              <a:t>사원 테이블에 대하여 다음을 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실습하시오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(cascade)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7" y="1236025"/>
            <a:ext cx="8545118" cy="27816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7" y="3882629"/>
            <a:ext cx="397247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 기본으로 입력된다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나이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INT                 ,   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등급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VARCHAR(10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직업   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적립금  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	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KEY(                   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13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고객이름과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등급 속성은 값을 반드시 입력해야 한다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.</a:t>
            </a:r>
            <a:br>
              <a:rPr lang="en-US" altLang="ko-KR" sz="1600" b="1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--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적립금 속성은 값을 입력하지 않으면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 기본으로 입력된다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고객아이디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고객이름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등급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직업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적립금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-1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858838"/>
            <a:ext cx="4322616" cy="2497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18" y="2194657"/>
            <a:ext cx="4148282" cy="354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6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없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00B050"/>
                </a:solidFill>
              </a:rPr>
              <a:t>stu</a:t>
            </a:r>
            <a:r>
              <a:rPr lang="en-US" altLang="ko-KR" sz="1600" dirty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제약조건 없는 경우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drop table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CREATE TABLE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제품번호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CHAR(3)	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  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제품명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     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재고량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단가    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INT,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제조업체   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VARCHAR(20),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PRIMARY KEY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         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),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CHECK(                                                              )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테이블 구조 확인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DESC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품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;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1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다음 조건에 맞는 문법을 작성하시오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ans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8" y="590719"/>
            <a:ext cx="5145842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있는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3" y="1236025"/>
            <a:ext cx="5174797" cy="23930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다음 조건을 만족하는 데이터정의어를 작성하시오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제품번호 속성이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기본키다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재고량이 항상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개 이상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10,000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이하를 유지한다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66760"/>
            <a:ext cx="5925697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실습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예제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-2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제품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무결성 제약조건 </a:t>
            </a:r>
            <a:r>
              <a:rPr lang="ko-KR" altLang="en-US" sz="1600" b="1" dirty="0" smtClean="0">
                <a:solidFill>
                  <a:srgbClr val="00B050"/>
                </a:solidFill>
                <a:latin typeface="+mn-ea"/>
              </a:rPr>
              <a:t>있는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경우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ans</a:t>
            </a:r>
            <a:r>
              <a:rPr lang="en-US" altLang="ko-KR" sz="1600" dirty="0" smtClean="0"/>
              <a:t>)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+mn-ea"/>
              </a:rPr>
            </a:b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51">
            <a:extLst>
              <a:ext uri="{FF2B5EF4-FFF2-40B4-BE49-F238E27FC236}">
                <a16:creationId xmlns:a16="http://schemas.microsoft.com/office/drawing/2014/main" id="{B861A95B-BD8D-4426-A866-079DC3E8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1236023"/>
            <a:ext cx="5925697" cy="47625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제품번호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재고량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단가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제조업체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b="1" dirty="0" smtClean="0">
                <a:solidFill>
                  <a:schemeClr val="tx1"/>
                </a:solidFill>
                <a:latin typeface="+mn-ea"/>
              </a:rPr>
            </a:b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1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118</Paragraphs>
  <Words>792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hskim</dc:creator>
  <cp:lastModifiedBy>Pro_204_1</cp:lastModifiedBy>
  <dc:title>데이터베이스관리_김희숙</dc:title>
  <dcterms:modified xsi:type="dcterms:W3CDTF">2024-11-05T04:02:09Z</dcterms:modified>
</cp:coreProperties>
</file>