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E181A-5EE2-44AE-8ADE-8D448EA7A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EE5151-94B5-4BA3-9AA3-BDD30D335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D10D-4950-4042-9968-432DD9CE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10100-845D-48E4-AE92-2C15D2F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86D9B-7EDB-45ED-A799-0B7127F5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4DF3-D245-4A3A-946C-C47AF696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788A5-C13F-4FF1-8200-26F87BC7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96933-7746-4065-BF37-B3F871D7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FCD9D-0567-4CD0-9101-3D66A9B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6248F-0DBB-42FA-9BA1-58A56F33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3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E7566-8086-430B-AC8F-6063B5646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B0CA3-575B-4CF1-9E29-8686E9DB1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1CAE7-A45A-41FC-9239-0A28838B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3F1A7-8994-44E0-B81A-5370DAF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3104C-EF4E-4B0B-A9CC-D4FA1B9F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4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6C769-D059-4ECE-B068-BEA3E1E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59666-BB16-4FD9-AAB1-C72ADAA2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D9EB6-002F-42A5-89BC-0B1E5451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B0D43-6A2D-4225-A998-2791BB2C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1BB8A-98AE-4A00-99F4-38AD68EF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8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C097-BB21-479F-AC5B-64006B6C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82B59-F389-4698-8DCE-BAC3C0A0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C3E41-2805-437D-9C46-F0DC2A27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41516-2595-44E6-9420-D430621A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E6739-A90F-4108-9B24-76D6F24C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82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D5542-E6A5-48D1-BB57-F76DA15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F5DB4-884F-44BA-8492-93358237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FF406-4A32-4C61-B8F7-D8134F993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64E00-6068-408A-B19E-5DD192C0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6FC10-65DB-42A4-874E-F45D78B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6297E-0648-4AE0-88D2-49832DDB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0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2D730-CB27-46F3-8A60-27621D05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A3A80-9728-4A0D-840A-637189FB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704C8-A8D1-458C-9956-3A9327BF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558C6-A07B-488C-9868-529B1DCAF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FA28C3-428F-4998-9FC5-22DAE660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32CE1-8194-4D64-A18D-2B6687D0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E264CB-A5C8-4F73-82A2-0298677A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5E3F12-B111-4BA0-94CA-D5A5A123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8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F0853-5C35-4100-86A2-4CF20211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1EC07-8376-4ED1-B39B-72DB1E1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FDB45-BC0E-477A-9DB4-BFFE3A44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4C7B5-C4FB-4468-A3F2-2D60BD82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14EB1C-CF87-4682-9832-B2003535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76F84-7DD8-4107-A7FD-B68EB7D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43AD3B-E9B8-4D9E-9D7F-BFDE472A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1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7E5F-E30C-4DA0-AFF2-5766299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C8243-337E-49AA-B48C-96181CCF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E58B0-65C1-4E10-88A7-DA8E7054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5FFF4-A2F8-4EA0-8001-CD52B702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F3B78A-2332-4432-AD81-7E60F30C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2EEB8-2041-4415-B28C-2E18076C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539E-B67B-4D7C-B554-64A91F2B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A5C672-7B7E-42D0-A6DC-BEA3028E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804E92-61B0-4A09-A449-4AF3BA5D5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D5E84-8C5C-4D98-A828-6B24925B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37FFF-9D7D-4B19-8B30-F7A86E39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64FD0-9020-417B-A9A3-B192FF86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2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4C06A4-1A35-443F-8A04-A3F440A9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3F861-6C68-43C9-B0A9-D5215D5E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D46CA-8897-42D5-B525-0064AF27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09F64-D146-427F-8CFF-4E033E9FD93F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6CD7-B280-4B91-BABF-24584301B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E7C18-4D55-4EEF-8866-42346056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8CDD6-74EE-4D3A-9238-B0D274ADF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1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2017/file/6449f44a102fde848669bdd9eb6b76fa-Paper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FC1A94-D8FB-49DA-A688-A53E5AC3610E}"/>
              </a:ext>
            </a:extLst>
          </p:cNvPr>
          <p:cNvCxnSpPr>
            <a:cxnSpLocks/>
          </p:cNvCxnSpPr>
          <p:nvPr/>
        </p:nvCxnSpPr>
        <p:spPr>
          <a:xfrm>
            <a:off x="267854" y="618688"/>
            <a:ext cx="11693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F9CCBB-C569-4E28-B4E0-3620348DA870}"/>
              </a:ext>
            </a:extLst>
          </p:cNvPr>
          <p:cNvSpPr txBox="1"/>
          <p:nvPr/>
        </p:nvSpPr>
        <p:spPr>
          <a:xfrm>
            <a:off x="133927" y="73892"/>
            <a:ext cx="5218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한 장으로 보는 </a:t>
            </a:r>
            <a:r>
              <a:rPr lang="en-US" altLang="ko-KR" sz="2400" b="1" err="1"/>
              <a:t>LightGBM</a:t>
            </a:r>
            <a:r>
              <a:rPr lang="en-US" altLang="ko-KR" sz="2400" b="1"/>
              <a:t> </a:t>
            </a:r>
            <a:r>
              <a:rPr lang="ko-KR" altLang="en-US" sz="2400" b="1"/>
              <a:t>논문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B4244-D7D7-4279-8339-9B46EF7D1C44}"/>
              </a:ext>
            </a:extLst>
          </p:cNvPr>
          <p:cNvSpPr txBox="1"/>
          <p:nvPr/>
        </p:nvSpPr>
        <p:spPr>
          <a:xfrm>
            <a:off x="3711072" y="665397"/>
            <a:ext cx="39439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GOSS</a:t>
            </a:r>
            <a:r>
              <a:rPr lang="en-US" altLang="ko-KR" sz="1200"/>
              <a:t>(Gradient-based</a:t>
            </a:r>
            <a:r>
              <a:rPr lang="ko-KR" altLang="en-US" sz="1200"/>
              <a:t> </a:t>
            </a:r>
            <a:r>
              <a:rPr lang="en-US" altLang="ko-KR" sz="1200"/>
              <a:t>One-Side Sampling)</a:t>
            </a:r>
          </a:p>
          <a:p>
            <a:endParaRPr lang="en-US" altLang="ko-KR" sz="800"/>
          </a:p>
          <a:p>
            <a:r>
              <a:rPr lang="ko-KR" altLang="en-US" sz="1600"/>
              <a:t>역할 </a:t>
            </a:r>
            <a:r>
              <a:rPr lang="en-US" altLang="ko-KR" sz="1600"/>
              <a:t>: </a:t>
            </a:r>
            <a:r>
              <a:rPr lang="ko-KR" altLang="en-US" sz="1600"/>
              <a:t>데이터 개체 수↓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E6430-D44C-4B81-AB3C-FECC2D099FD3}"/>
              </a:ext>
            </a:extLst>
          </p:cNvPr>
          <p:cNvSpPr txBox="1"/>
          <p:nvPr/>
        </p:nvSpPr>
        <p:spPr>
          <a:xfrm>
            <a:off x="354335" y="699903"/>
            <a:ext cx="27158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GBDT</a:t>
            </a:r>
          </a:p>
          <a:p>
            <a:endParaRPr lang="en-US" altLang="ko-KR" sz="800"/>
          </a:p>
          <a:p>
            <a:r>
              <a:rPr lang="en-US" altLang="ko-KR" sz="1200"/>
              <a:t>(Gradient</a:t>
            </a:r>
            <a:r>
              <a:rPr lang="ko-KR" altLang="en-US" sz="1200"/>
              <a:t> </a:t>
            </a:r>
            <a:r>
              <a:rPr lang="en-US" altLang="ko-KR" sz="1200"/>
              <a:t>Boosting</a:t>
            </a:r>
            <a:r>
              <a:rPr lang="ko-KR" altLang="en-US" sz="1200"/>
              <a:t> </a:t>
            </a:r>
            <a:r>
              <a:rPr lang="en-US" altLang="ko-KR" sz="1200"/>
              <a:t>Decision</a:t>
            </a:r>
            <a:r>
              <a:rPr lang="ko-KR" altLang="en-US" sz="1200"/>
              <a:t> </a:t>
            </a:r>
            <a:r>
              <a:rPr lang="en-US" altLang="ko-KR" sz="1200"/>
              <a:t>Tree)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5A152-9FDC-4FEC-A01C-E8313B68E0D9}"/>
              </a:ext>
            </a:extLst>
          </p:cNvPr>
          <p:cNvSpPr txBox="1"/>
          <p:nvPr/>
        </p:nvSpPr>
        <p:spPr>
          <a:xfrm>
            <a:off x="8058413" y="682162"/>
            <a:ext cx="32512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EFB</a:t>
            </a:r>
            <a:r>
              <a:rPr lang="en-US" altLang="ko-KR" sz="1200"/>
              <a:t>(Exclusive Feature Bundling)</a:t>
            </a:r>
          </a:p>
          <a:p>
            <a:endParaRPr lang="en-US" altLang="ko-KR" sz="800"/>
          </a:p>
          <a:p>
            <a:r>
              <a:rPr lang="ko-KR" altLang="en-US" sz="1600"/>
              <a:t>역할 </a:t>
            </a:r>
            <a:r>
              <a:rPr lang="en-US" altLang="ko-KR" sz="1600"/>
              <a:t>: Feature </a:t>
            </a:r>
            <a:r>
              <a:rPr lang="ko-KR" altLang="en-US" sz="1600"/>
              <a:t>수↓ 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EFF3B05-7F69-4CC3-9D4A-F5B9DA8E00F9}"/>
              </a:ext>
            </a:extLst>
          </p:cNvPr>
          <p:cNvGrpSpPr/>
          <p:nvPr/>
        </p:nvGrpSpPr>
        <p:grpSpPr>
          <a:xfrm>
            <a:off x="331237" y="3662549"/>
            <a:ext cx="3741889" cy="2191695"/>
            <a:chOff x="466437" y="4229941"/>
            <a:chExt cx="3741889" cy="21916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758178-3612-4BB8-804C-B994FAC2C8ED}"/>
                </a:ext>
              </a:extLst>
            </p:cNvPr>
            <p:cNvSpPr txBox="1"/>
            <p:nvPr/>
          </p:nvSpPr>
          <p:spPr>
            <a:xfrm>
              <a:off x="466437" y="4286991"/>
              <a:ext cx="28124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No</a:t>
              </a:r>
              <a:r>
                <a:rPr lang="ko-KR" altLang="en-US" sz="1600"/>
                <a:t> </a:t>
              </a:r>
              <a:r>
                <a:rPr lang="en-US" altLang="ko-KR" sz="1600"/>
                <a:t>native Sample</a:t>
              </a:r>
              <a:r>
                <a:rPr lang="ko-KR" altLang="en-US" sz="1600"/>
                <a:t> </a:t>
              </a:r>
              <a:r>
                <a:rPr lang="en-US" altLang="ko-KR" sz="1600"/>
                <a:t>weight</a:t>
              </a:r>
            </a:p>
            <a:p>
              <a:endParaRPr lang="en-US" altLang="ko-KR" sz="800"/>
            </a:p>
            <a:p>
              <a:r>
                <a:rPr lang="en-US" altLang="ko-KR" sz="1600"/>
                <a:t>Using gradient(</a:t>
              </a:r>
              <a:r>
                <a:rPr lang="ko-KR" altLang="en-US" sz="1600"/>
                <a:t>기울기</a:t>
              </a:r>
              <a:r>
                <a:rPr lang="en-US" altLang="ko-KR" sz="1600"/>
                <a:t>)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4A796DB-C620-4B19-BE2F-4D0A5798A0AA}"/>
                </a:ext>
              </a:extLst>
            </p:cNvPr>
            <p:cNvSpPr/>
            <p:nvPr/>
          </p:nvSpPr>
          <p:spPr>
            <a:xfrm>
              <a:off x="489534" y="4229941"/>
              <a:ext cx="2711614" cy="21916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5B7D99-3064-423C-865B-DCF57C728841}"/>
                </a:ext>
              </a:extLst>
            </p:cNvPr>
            <p:cNvSpPr txBox="1"/>
            <p:nvPr/>
          </p:nvSpPr>
          <p:spPr>
            <a:xfrm>
              <a:off x="489535" y="5137497"/>
              <a:ext cx="3718791" cy="102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/>
                <a:t>기울기↓ </a:t>
              </a: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/>
                <a:t>훈련오차↓ </a:t>
              </a:r>
              <a:endParaRPr lang="en-US" altLang="ko-KR" sz="1400"/>
            </a:p>
            <a:p>
              <a:pPr>
                <a:lnSpc>
                  <a:spcPct val="11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 </a:t>
              </a:r>
              <a:r>
                <a:rPr lang="ko-KR" altLang="en-US" sz="1400">
                  <a:sym typeface="Wingdings" panose="05000000000000000000" pitchFamily="2" charset="2"/>
                </a:rPr>
                <a:t>학습 잘된 것으로 판정</a:t>
              </a:r>
              <a:endParaRPr lang="en-US" altLang="ko-KR" sz="1400"/>
            </a:p>
            <a:p>
              <a:pPr>
                <a:lnSpc>
                  <a:spcPct val="11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If </a:t>
              </a:r>
              <a:r>
                <a:rPr lang="ko-KR" altLang="en-US" sz="1400"/>
                <a:t>작은 기울기 삭제</a:t>
              </a:r>
              <a:r>
                <a:rPr lang="en-US" altLang="ko-KR" sz="1400"/>
                <a:t>(</a:t>
              </a:r>
              <a:r>
                <a:rPr lang="ko-KR" altLang="en-US" sz="1400"/>
                <a:t>단순 해결책</a:t>
              </a:r>
              <a:r>
                <a:rPr lang="en-US" altLang="ko-KR" sz="1400"/>
                <a:t>)</a:t>
              </a:r>
              <a:r>
                <a:rPr lang="ko-KR" altLang="en-US" sz="1400"/>
                <a:t> </a:t>
              </a:r>
              <a:r>
                <a:rPr lang="en-US" altLang="ko-KR" sz="1400"/>
                <a:t> </a:t>
              </a:r>
            </a:p>
            <a:p>
              <a:pPr>
                <a:lnSpc>
                  <a:spcPct val="110000"/>
                </a:lnSpc>
              </a:pPr>
              <a:r>
                <a:rPr lang="en-US" altLang="ko-KR" sz="1400">
                  <a:sym typeface="Wingdings" panose="05000000000000000000" pitchFamily="2" charset="2"/>
                </a:rPr>
                <a:t></a:t>
              </a:r>
              <a:r>
                <a:rPr lang="ko-KR" altLang="en-US" sz="1400"/>
                <a:t> 학습모델 정확도 손상</a:t>
              </a:r>
              <a:endParaRPr lang="en-US" altLang="ko-KR" sz="1400"/>
            </a:p>
          </p:txBody>
        </p:sp>
      </p:grp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F2917597-A2AD-4736-91B2-A7C02E6C2ABF}"/>
              </a:ext>
            </a:extLst>
          </p:cNvPr>
          <p:cNvSpPr/>
          <p:nvPr/>
        </p:nvSpPr>
        <p:spPr>
          <a:xfrm>
            <a:off x="7394007" y="844584"/>
            <a:ext cx="711200" cy="6966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13E7A5C-CBE4-4B46-A0D4-948808D9C414}"/>
              </a:ext>
            </a:extLst>
          </p:cNvPr>
          <p:cNvGrpSpPr/>
          <p:nvPr/>
        </p:nvGrpSpPr>
        <p:grpSpPr>
          <a:xfrm>
            <a:off x="354334" y="1676266"/>
            <a:ext cx="2856591" cy="1889840"/>
            <a:chOff x="297317" y="1995055"/>
            <a:chExt cx="1934131" cy="18898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68B904-F342-4BB9-A265-EE0203232185}"/>
                </a:ext>
              </a:extLst>
            </p:cNvPr>
            <p:cNvSpPr txBox="1"/>
            <p:nvPr/>
          </p:nvSpPr>
          <p:spPr>
            <a:xfrm>
              <a:off x="373626" y="2052919"/>
              <a:ext cx="133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기존 문제점 </a:t>
              </a:r>
              <a:r>
                <a:rPr lang="en-US" altLang="ko-KR"/>
                <a:t>: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429A67-E37E-4880-80A6-7D440ABFB38D}"/>
                </a:ext>
              </a:extLst>
            </p:cNvPr>
            <p:cNvSpPr txBox="1"/>
            <p:nvPr/>
          </p:nvSpPr>
          <p:spPr>
            <a:xfrm>
              <a:off x="345002" y="2927780"/>
              <a:ext cx="15193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2. </a:t>
              </a:r>
              <a:r>
                <a:rPr lang="ko-KR" altLang="en-US" sz="1600"/>
                <a:t>빅데이터 시대 이후</a:t>
              </a:r>
              <a:r>
                <a:rPr lang="en-US" altLang="ko-KR" sz="1600"/>
                <a:t>,</a:t>
              </a:r>
            </a:p>
            <a:p>
              <a:pPr algn="r"/>
              <a:r>
                <a:rPr lang="ko-KR" altLang="en-US" sz="1600"/>
                <a:t>계산 복잡성</a:t>
              </a:r>
              <a:r>
                <a:rPr lang="en-US" altLang="ko-KR" sz="1600"/>
                <a:t>, </a:t>
              </a:r>
            </a:p>
            <a:p>
              <a:pPr algn="r"/>
              <a:r>
                <a:rPr lang="ko-KR" altLang="en-US" sz="1600"/>
                <a:t>시간 소모</a:t>
              </a:r>
            </a:p>
          </p:txBody>
        </p:sp>
        <p:sp>
          <p:nvSpPr>
            <p:cNvPr id="27" name="화살표: 위쪽 26">
              <a:extLst>
                <a:ext uri="{FF2B5EF4-FFF2-40B4-BE49-F238E27FC236}">
                  <a16:creationId xmlns:a16="http://schemas.microsoft.com/office/drawing/2014/main" id="{E88CFC55-7157-4BEF-8AE9-44BFAB3F0A62}"/>
                </a:ext>
              </a:extLst>
            </p:cNvPr>
            <p:cNvSpPr/>
            <p:nvPr/>
          </p:nvSpPr>
          <p:spPr>
            <a:xfrm>
              <a:off x="1808887" y="2930607"/>
              <a:ext cx="295564" cy="80328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DFAD90-FD06-48DF-99CE-83B7CA369545}"/>
                </a:ext>
              </a:extLst>
            </p:cNvPr>
            <p:cNvSpPr txBox="1"/>
            <p:nvPr/>
          </p:nvSpPr>
          <p:spPr>
            <a:xfrm>
              <a:off x="351852" y="2398466"/>
              <a:ext cx="1879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1. </a:t>
              </a:r>
              <a:r>
                <a:rPr lang="ko-KR" altLang="en-US" sz="1600"/>
                <a:t>정확도</a:t>
              </a:r>
              <a:r>
                <a:rPr lang="en-US" altLang="ko-KR" sz="1600"/>
                <a:t>,</a:t>
              </a:r>
              <a:r>
                <a:rPr lang="ko-KR" altLang="en-US" sz="1600"/>
                <a:t>효율성 간</a:t>
              </a:r>
              <a:endParaRPr lang="en-US" altLang="ko-KR" sz="1600"/>
            </a:p>
            <a:p>
              <a:r>
                <a:rPr lang="en-US" altLang="ko-KR" sz="1600"/>
                <a:t>    Trade</a:t>
              </a:r>
              <a:r>
                <a:rPr lang="ko-KR" altLang="en-US" sz="1600"/>
                <a:t> </a:t>
              </a:r>
              <a:r>
                <a:rPr lang="en-US" altLang="ko-KR" sz="1600"/>
                <a:t>off </a:t>
              </a:r>
              <a:r>
                <a:rPr lang="ko-KR" altLang="en-US" sz="1600"/>
                <a:t>문제 발생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0E4B9D6-B64F-4A82-9968-853F33A74FD9}"/>
                </a:ext>
              </a:extLst>
            </p:cNvPr>
            <p:cNvSpPr/>
            <p:nvPr/>
          </p:nvSpPr>
          <p:spPr>
            <a:xfrm>
              <a:off x="297317" y="1995055"/>
              <a:ext cx="1835971" cy="1889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4DE2FF2-A893-4893-8178-0392160B58B3}"/>
              </a:ext>
            </a:extLst>
          </p:cNvPr>
          <p:cNvGrpSpPr/>
          <p:nvPr/>
        </p:nvGrpSpPr>
        <p:grpSpPr>
          <a:xfrm>
            <a:off x="3723135" y="1693402"/>
            <a:ext cx="4107580" cy="1865980"/>
            <a:chOff x="3906985" y="2278503"/>
            <a:chExt cx="3596407" cy="18659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5F5174-D3F9-4CD7-8AB1-1BCC9210A005}"/>
                </a:ext>
              </a:extLst>
            </p:cNvPr>
            <p:cNvSpPr txBox="1"/>
            <p:nvPr/>
          </p:nvSpPr>
          <p:spPr>
            <a:xfrm>
              <a:off x="3906985" y="2324099"/>
              <a:ext cx="3596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err="1"/>
                <a:t>부스팅</a:t>
              </a:r>
              <a:r>
                <a:rPr lang="ko-KR" altLang="en-US"/>
                <a:t> 기반 데이터 샘플링 </a:t>
              </a:r>
              <a:r>
                <a:rPr lang="en-US" altLang="ko-KR"/>
                <a:t>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E79E3C-02FE-4109-AE4C-86C4B3BEF51E}"/>
                </a:ext>
              </a:extLst>
            </p:cNvPr>
            <p:cNvSpPr txBox="1"/>
            <p:nvPr/>
          </p:nvSpPr>
          <p:spPr>
            <a:xfrm>
              <a:off x="3906985" y="2750237"/>
              <a:ext cx="325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SGB : Down sampling </a:t>
              </a:r>
              <a:r>
                <a:rPr lang="ko-KR" altLang="en-US" sz="1600"/>
                <a:t>가능</a:t>
              </a:r>
              <a:endParaRPr lang="en-US" altLang="ko-KR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6519EB-350D-44C4-9827-6AF4026BD1C6}"/>
                </a:ext>
              </a:extLst>
            </p:cNvPr>
            <p:cNvSpPr txBox="1"/>
            <p:nvPr/>
          </p:nvSpPr>
          <p:spPr>
            <a:xfrm>
              <a:off x="3906985" y="3258069"/>
              <a:ext cx="3251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SGB</a:t>
              </a:r>
              <a:r>
                <a:rPr lang="ko-KR" altLang="en-US" sz="1600"/>
                <a:t>제외</a:t>
              </a:r>
              <a:r>
                <a:rPr lang="en-US" altLang="ko-KR" sz="1600"/>
                <a:t>(</a:t>
              </a:r>
              <a:r>
                <a:rPr lang="en-US" altLang="ko-KR" sz="1600" err="1"/>
                <a:t>adaboost</a:t>
              </a:r>
              <a:r>
                <a:rPr lang="en-US" altLang="ko-KR" sz="1600"/>
                <a:t> </a:t>
              </a:r>
              <a:r>
                <a:rPr lang="ko-KR" altLang="en-US" sz="1600"/>
                <a:t>기반</a:t>
              </a:r>
              <a:r>
                <a:rPr lang="en-US" altLang="ko-KR" sz="1600"/>
                <a:t>) : </a:t>
              </a:r>
            </a:p>
            <a:p>
              <a:r>
                <a:rPr lang="en-US" altLang="ko-KR" sz="1600"/>
                <a:t>Down sampling </a:t>
              </a:r>
              <a:r>
                <a:rPr lang="ko-KR" altLang="en-US" sz="1600"/>
                <a:t>적용 힘듦</a:t>
              </a:r>
              <a:endParaRPr lang="en-US" altLang="ko-KR" sz="1600"/>
            </a:p>
            <a:p>
              <a:r>
                <a:rPr lang="en-US" altLang="ko-KR" sz="1600"/>
                <a:t>(</a:t>
              </a:r>
              <a:r>
                <a:rPr lang="ko-KR" altLang="en-US" sz="1600"/>
                <a:t>이유 </a:t>
              </a:r>
              <a:r>
                <a:rPr lang="en-US" altLang="ko-KR" sz="1600"/>
                <a:t>: Random</a:t>
              </a:r>
              <a:r>
                <a:rPr lang="ko-KR" altLang="en-US" sz="1600"/>
                <a:t> </a:t>
              </a:r>
              <a:r>
                <a:rPr lang="en-US" altLang="ko-KR" sz="1600"/>
                <a:t>Sampling </a:t>
              </a:r>
              <a:r>
                <a:rPr lang="ko-KR" altLang="en-US" sz="1600"/>
                <a:t>기반</a:t>
              </a:r>
              <a:r>
                <a:rPr lang="en-US" altLang="ko-KR" sz="1600"/>
                <a:t>)</a:t>
              </a:r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A62953-370D-4291-901C-1AC67F7CA67E}"/>
                </a:ext>
              </a:extLst>
            </p:cNvPr>
            <p:cNvSpPr/>
            <p:nvPr/>
          </p:nvSpPr>
          <p:spPr>
            <a:xfrm>
              <a:off x="3911598" y="2278503"/>
              <a:ext cx="3167542" cy="1865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E8401CC-D619-4F18-A3F8-D3B00B680ED4}"/>
              </a:ext>
            </a:extLst>
          </p:cNvPr>
          <p:cNvGrpSpPr/>
          <p:nvPr/>
        </p:nvGrpSpPr>
        <p:grpSpPr>
          <a:xfrm>
            <a:off x="3712010" y="3655622"/>
            <a:ext cx="4137894" cy="2226330"/>
            <a:chOff x="3603340" y="3735838"/>
            <a:chExt cx="4137894" cy="2226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BCA6D-CF6B-40A0-85BC-01E846A0EDDD}"/>
                </a:ext>
              </a:extLst>
            </p:cNvPr>
            <p:cNvSpPr txBox="1"/>
            <p:nvPr/>
          </p:nvSpPr>
          <p:spPr>
            <a:xfrm>
              <a:off x="3603340" y="4132294"/>
              <a:ext cx="34405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/>
                <a:t>큰 기울기</a:t>
              </a:r>
              <a:r>
                <a:rPr lang="en-US" altLang="ko-KR" sz="1600"/>
                <a:t>(a) </a:t>
              </a:r>
              <a:r>
                <a:rPr lang="ko-KR" altLang="en-US" sz="1600"/>
                <a:t>유지</a:t>
              </a:r>
              <a:endParaRPr lang="en-US" altLang="ko-KR" sz="1600"/>
            </a:p>
            <a:p>
              <a:endParaRPr lang="en-US" altLang="ko-KR" sz="800"/>
            </a:p>
            <a:p>
              <a:r>
                <a:rPr lang="ko-KR" altLang="en-US" sz="1600"/>
                <a:t>작은 기울기</a:t>
              </a:r>
              <a:r>
                <a:rPr lang="en-US" altLang="ko-KR" sz="1600"/>
                <a:t>(b) </a:t>
              </a:r>
              <a:r>
                <a:rPr lang="ko-KR" altLang="en-US" sz="1600"/>
                <a:t>랜덤 선택</a:t>
              </a:r>
              <a:endParaRPr lang="en-US" altLang="ko-KR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E2BB4C-5724-497C-A31E-1A7FEEA5265B}"/>
                </a:ext>
              </a:extLst>
            </p:cNvPr>
            <p:cNvSpPr txBox="1"/>
            <p:nvPr/>
          </p:nvSpPr>
          <p:spPr>
            <a:xfrm>
              <a:off x="3603340" y="4809480"/>
              <a:ext cx="413789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AutoNum type="arabicPeriod"/>
              </a:pPr>
              <a:r>
                <a:rPr lang="ko-KR" altLang="en-US" sz="1600"/>
                <a:t>절대값 기준 정렬</a:t>
              </a:r>
              <a:endParaRPr lang="en-US" altLang="ko-KR" sz="1600"/>
            </a:p>
            <a:p>
              <a:pPr marL="342900" indent="-342900">
                <a:lnSpc>
                  <a:spcPct val="110000"/>
                </a:lnSpc>
                <a:buAutoNum type="arabicPeriod"/>
              </a:pPr>
              <a:r>
                <a:rPr lang="ko-KR" altLang="en-US" sz="1600"/>
                <a:t>상위 </a:t>
              </a:r>
              <a:r>
                <a:rPr lang="en-US" altLang="ko-KR" sz="1600"/>
                <a:t>100a% </a:t>
              </a:r>
              <a:r>
                <a:rPr lang="ko-KR" altLang="en-US" sz="1600"/>
                <a:t>추출</a:t>
              </a:r>
              <a:endParaRPr lang="en-US" altLang="ko-KR" sz="1600"/>
            </a:p>
            <a:p>
              <a:pPr marL="342900" indent="-342900">
                <a:lnSpc>
                  <a:spcPct val="110000"/>
                </a:lnSpc>
                <a:buAutoNum type="arabicPeriod"/>
              </a:pPr>
              <a:r>
                <a:rPr lang="ko-KR" altLang="en-US" sz="1600"/>
                <a:t>상위 </a:t>
              </a:r>
              <a:r>
                <a:rPr lang="en-US" altLang="ko-KR" sz="1600"/>
                <a:t>100b% </a:t>
              </a:r>
              <a:r>
                <a:rPr lang="ko-KR" altLang="en-US" sz="1600"/>
                <a:t>추출</a:t>
              </a:r>
              <a:r>
                <a:rPr lang="en-US" altLang="ko-KR" sz="1600"/>
                <a:t>(</a:t>
              </a:r>
              <a:r>
                <a:rPr lang="ko-KR" altLang="en-US" sz="1600"/>
                <a:t>랜덤</a:t>
              </a:r>
              <a:r>
                <a:rPr lang="en-US" altLang="ko-KR" sz="1600"/>
                <a:t>)</a:t>
              </a:r>
            </a:p>
            <a:p>
              <a:pPr marL="342900" indent="-342900">
                <a:lnSpc>
                  <a:spcPct val="110000"/>
                </a:lnSpc>
                <a:buAutoNum type="arabicPeriod"/>
              </a:pPr>
              <a:r>
                <a:rPr lang="en-US" altLang="ko-KR" sz="1600"/>
                <a:t>3</a:t>
              </a:r>
              <a:r>
                <a:rPr lang="ko-KR" altLang="en-US" sz="1600"/>
                <a:t>추출된 것에 </a:t>
              </a:r>
              <a:r>
                <a:rPr lang="en-US" altLang="ko-KR" sz="1600"/>
                <a:t>(1-a)/b </a:t>
              </a:r>
              <a:r>
                <a:rPr lang="ko-KR" altLang="en-US" sz="1600"/>
                <a:t>가중치 증폭</a:t>
              </a:r>
              <a:endParaRPr lang="en-US" altLang="ko-KR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BFB15D-1A88-4FE3-8ECA-ACD7DA8EE9E8}"/>
                </a:ext>
              </a:extLst>
            </p:cNvPr>
            <p:cNvSpPr txBox="1"/>
            <p:nvPr/>
          </p:nvSpPr>
          <p:spPr>
            <a:xfrm>
              <a:off x="3624413" y="3762962"/>
              <a:ext cx="2471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알고리즘 요약 </a:t>
              </a:r>
              <a:endParaRPr lang="en-US" altLang="ko-KR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AF877EE-EF09-400E-85C5-A535A425A006}"/>
                </a:ext>
              </a:extLst>
            </p:cNvPr>
            <p:cNvSpPr/>
            <p:nvPr/>
          </p:nvSpPr>
          <p:spPr>
            <a:xfrm>
              <a:off x="3624412" y="3735838"/>
              <a:ext cx="3617759" cy="2226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더하기 기호 57">
            <a:extLst>
              <a:ext uri="{FF2B5EF4-FFF2-40B4-BE49-F238E27FC236}">
                <a16:creationId xmlns:a16="http://schemas.microsoft.com/office/drawing/2014/main" id="{7AAC4E2C-AA1C-4605-8EB0-2608AE6A2F10}"/>
              </a:ext>
            </a:extLst>
          </p:cNvPr>
          <p:cNvSpPr/>
          <p:nvPr/>
        </p:nvSpPr>
        <p:spPr>
          <a:xfrm>
            <a:off x="3037961" y="844584"/>
            <a:ext cx="711200" cy="6966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BF6049-F163-4DE4-8B69-559FEF830639}"/>
              </a:ext>
            </a:extLst>
          </p:cNvPr>
          <p:cNvGrpSpPr/>
          <p:nvPr/>
        </p:nvGrpSpPr>
        <p:grpSpPr>
          <a:xfrm>
            <a:off x="8077499" y="1675249"/>
            <a:ext cx="3618970" cy="1828717"/>
            <a:chOff x="8202548" y="1751316"/>
            <a:chExt cx="3618970" cy="182871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338D29-9572-4291-A6BE-AEB68CF9C3CB}"/>
                </a:ext>
              </a:extLst>
            </p:cNvPr>
            <p:cNvSpPr txBox="1"/>
            <p:nvPr/>
          </p:nvSpPr>
          <p:spPr>
            <a:xfrm>
              <a:off x="8202548" y="2140054"/>
              <a:ext cx="35640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1. Pre-sorted(</a:t>
              </a:r>
              <a:r>
                <a:rPr lang="ko-KR" altLang="en-US" sz="1600"/>
                <a:t>모든 </a:t>
              </a:r>
              <a:r>
                <a:rPr lang="ko-KR" altLang="en-US" sz="1600" err="1"/>
                <a:t>분할점</a:t>
              </a:r>
              <a:r>
                <a:rPr lang="ko-KR" altLang="en-US" sz="1600"/>
                <a:t> 나열</a:t>
              </a:r>
              <a:r>
                <a:rPr lang="en-US" altLang="ko-KR" sz="1600"/>
                <a:t>)</a:t>
              </a:r>
            </a:p>
            <a:p>
              <a:r>
                <a:rPr lang="en-US" altLang="ko-KR" sz="1600"/>
                <a:t>    If</a:t>
              </a:r>
              <a:r>
                <a:rPr lang="ko-KR" altLang="en-US" sz="1600"/>
                <a:t> </a:t>
              </a:r>
              <a:r>
                <a:rPr lang="en-US" altLang="ko-KR" sz="1600"/>
                <a:t>0</a:t>
              </a:r>
              <a:r>
                <a:rPr lang="ko-KR" altLang="en-US" sz="1600"/>
                <a:t>값 </a:t>
              </a:r>
              <a:r>
                <a:rPr lang="ko-KR" altLang="en-US" sz="1600" err="1"/>
                <a:t>제외시</a:t>
              </a:r>
              <a:r>
                <a:rPr lang="en-US" altLang="ko-KR" sz="1600"/>
                <a:t>, </a:t>
              </a:r>
              <a:r>
                <a:rPr lang="ko-KR" altLang="en-US" sz="1600"/>
                <a:t>학습비용 ↓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A9CC54-B8DC-431C-8352-7DAB9594D83A}"/>
                </a:ext>
              </a:extLst>
            </p:cNvPr>
            <p:cNvSpPr txBox="1"/>
            <p:nvPr/>
          </p:nvSpPr>
          <p:spPr>
            <a:xfrm>
              <a:off x="8217119" y="2799415"/>
              <a:ext cx="3251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2. Histogram-based</a:t>
              </a:r>
            </a:p>
            <a:p>
              <a:r>
                <a:rPr lang="en-US" altLang="ko-KR" sz="1600"/>
                <a:t>   (discrete</a:t>
              </a:r>
              <a:r>
                <a:rPr lang="ko-KR" altLang="en-US" sz="1600"/>
                <a:t>하게 구간 나누기</a:t>
              </a:r>
              <a:r>
                <a:rPr lang="en-US" altLang="ko-KR" sz="1600"/>
                <a:t>)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86C2DBA-E25E-46CA-9188-5DD1EC71F32B}"/>
                </a:ext>
              </a:extLst>
            </p:cNvPr>
            <p:cNvSpPr/>
            <p:nvPr/>
          </p:nvSpPr>
          <p:spPr>
            <a:xfrm>
              <a:off x="8221377" y="1761665"/>
              <a:ext cx="3545261" cy="18183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90CC35-9D2B-44DA-9387-28FB373E3D20}"/>
                </a:ext>
              </a:extLst>
            </p:cNvPr>
            <p:cNvSpPr txBox="1"/>
            <p:nvPr/>
          </p:nvSpPr>
          <p:spPr>
            <a:xfrm>
              <a:off x="8217119" y="1751316"/>
              <a:ext cx="360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Find Best Split Point(in GPDB)</a:t>
              </a:r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4F29695-0393-495E-A11F-F38FFD23E676}"/>
              </a:ext>
            </a:extLst>
          </p:cNvPr>
          <p:cNvGrpSpPr/>
          <p:nvPr/>
        </p:nvGrpSpPr>
        <p:grpSpPr>
          <a:xfrm>
            <a:off x="8064362" y="3627914"/>
            <a:ext cx="3568936" cy="2226330"/>
            <a:chOff x="7902148" y="3772273"/>
            <a:chExt cx="3568936" cy="2226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21A41F-BC23-41D0-94ED-3FEB2E03E652}"/>
                </a:ext>
              </a:extLst>
            </p:cNvPr>
            <p:cNvSpPr txBox="1"/>
            <p:nvPr/>
          </p:nvSpPr>
          <p:spPr>
            <a:xfrm>
              <a:off x="7902148" y="3810234"/>
              <a:ext cx="3545261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Greedy Bundling</a:t>
              </a:r>
            </a:p>
            <a:p>
              <a:endParaRPr lang="en-US" altLang="ko-KR" sz="800"/>
            </a:p>
            <a:p>
              <a:r>
                <a:rPr lang="ko-KR" altLang="en-US" sz="1600"/>
                <a:t>그래프 색칠 문제로 환원 </a:t>
              </a:r>
              <a:endParaRPr lang="en-US" altLang="ko-KR" sz="160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ko-KR" altLang="en-US" sz="1600">
                  <a:sym typeface="Wingdings" panose="05000000000000000000" pitchFamily="2" charset="2"/>
                </a:rPr>
                <a:t>작은 비율 배타적 충돌 허용</a:t>
              </a:r>
              <a:endParaRPr lang="en-US" altLang="ko-KR" sz="160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ko-KR" altLang="en-US" sz="1600">
                  <a:sym typeface="Wingdings" panose="05000000000000000000" pitchFamily="2" charset="2"/>
                </a:rPr>
                <a:t>훈련 정확도 영향</a:t>
              </a:r>
              <a:r>
                <a:rPr lang="ko-KR" altLang="en-US" sz="1600"/>
                <a:t> ↓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3559FF-8537-428A-AD9E-5A21646DB92A}"/>
                </a:ext>
              </a:extLst>
            </p:cNvPr>
            <p:cNvSpPr txBox="1"/>
            <p:nvPr/>
          </p:nvSpPr>
          <p:spPr>
            <a:xfrm>
              <a:off x="7925823" y="5067051"/>
              <a:ext cx="34059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/>
                <a:t>+</a:t>
              </a:r>
              <a:r>
                <a:rPr lang="en-US" altLang="ko-KR" sz="1600"/>
                <a:t> </a:t>
              </a:r>
              <a:r>
                <a:rPr lang="ko-KR" altLang="en-US" sz="1600"/>
                <a:t>그래프 직접 구성</a:t>
              </a:r>
              <a:r>
                <a:rPr lang="en-US" altLang="ko-KR" sz="1600"/>
                <a:t> X</a:t>
              </a:r>
            </a:p>
            <a:p>
              <a:r>
                <a:rPr lang="en-US" altLang="ko-KR" sz="1600"/>
                <a:t>(0</a:t>
              </a:r>
              <a:r>
                <a:rPr lang="ko-KR" altLang="en-US" sz="1600"/>
                <a:t>이 아닌 값의 개수 정렬 방식</a:t>
              </a:r>
              <a:r>
                <a:rPr lang="en-US" altLang="ko-KR" sz="1600"/>
                <a:t>)</a:t>
              </a:r>
            </a:p>
            <a:p>
              <a:r>
                <a:rPr lang="en-US" altLang="ko-KR" sz="1600" b="1"/>
                <a:t>+</a:t>
              </a:r>
              <a:r>
                <a:rPr lang="en-US" altLang="ko-KR" sz="1600"/>
                <a:t> Histogram-based </a:t>
              </a:r>
              <a:r>
                <a:rPr lang="ko-KR" altLang="en-US" sz="1600"/>
                <a:t>사용</a:t>
              </a:r>
              <a:endParaRPr lang="en-US" altLang="ko-KR" sz="16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318780-4F0A-4AAA-A49D-F12B5015FEDC}"/>
                </a:ext>
              </a:extLst>
            </p:cNvPr>
            <p:cNvSpPr/>
            <p:nvPr/>
          </p:nvSpPr>
          <p:spPr>
            <a:xfrm>
              <a:off x="7925823" y="3772273"/>
              <a:ext cx="3545261" cy="2226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9162573-1BE4-4E29-8B44-75F50676633D}"/>
              </a:ext>
            </a:extLst>
          </p:cNvPr>
          <p:cNvSpPr txBox="1"/>
          <p:nvPr/>
        </p:nvSpPr>
        <p:spPr>
          <a:xfrm>
            <a:off x="9717670" y="6560830"/>
            <a:ext cx="251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제작자 </a:t>
            </a:r>
            <a:r>
              <a:rPr lang="en-US" altLang="ko-KR" sz="1200"/>
              <a:t>: </a:t>
            </a:r>
            <a:r>
              <a:rPr lang="en-US" altLang="ko-KR" sz="1200" err="1"/>
              <a:t>bluemumin</a:t>
            </a:r>
            <a:r>
              <a:rPr lang="en-US" altLang="ko-KR" sz="1200"/>
              <a:t> (2021.04.11)</a:t>
            </a:r>
            <a:endParaRPr lang="ko-KR" altLang="en-US" sz="120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2A143F1-AA2F-4447-960C-439F2DD7C2C3}"/>
              </a:ext>
            </a:extLst>
          </p:cNvPr>
          <p:cNvGrpSpPr/>
          <p:nvPr/>
        </p:nvGrpSpPr>
        <p:grpSpPr>
          <a:xfrm>
            <a:off x="354334" y="5941057"/>
            <a:ext cx="9316141" cy="799564"/>
            <a:chOff x="354334" y="5996473"/>
            <a:chExt cx="9316141" cy="7995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69BB7D-3D5C-4340-8BDF-8CD59F7B614D}"/>
                </a:ext>
              </a:extLst>
            </p:cNvPr>
            <p:cNvSpPr txBox="1"/>
            <p:nvPr/>
          </p:nvSpPr>
          <p:spPr>
            <a:xfrm>
              <a:off x="354334" y="6006908"/>
              <a:ext cx="3437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err="1"/>
                <a:t>LightGBM</a:t>
              </a:r>
              <a:r>
                <a:rPr lang="en-US" altLang="ko-KR"/>
                <a:t> </a:t>
              </a:r>
              <a:r>
                <a:rPr lang="ko-KR" altLang="en-US"/>
                <a:t>장점</a:t>
              </a:r>
              <a:endParaRPr lang="en-US" altLang="ko-KR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6C4C10-2D4A-4079-9FB7-565BD694CD88}"/>
                </a:ext>
              </a:extLst>
            </p:cNvPr>
            <p:cNvSpPr txBox="1"/>
            <p:nvPr/>
          </p:nvSpPr>
          <p:spPr>
            <a:xfrm>
              <a:off x="2271105" y="6272817"/>
              <a:ext cx="3437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2. </a:t>
              </a:r>
              <a:r>
                <a:rPr lang="ko-KR" altLang="en-US" sz="1600"/>
                <a:t>검증 정확도</a:t>
              </a:r>
              <a:r>
                <a:rPr lang="en-US" altLang="ko-KR" sz="1600"/>
                <a:t>, </a:t>
              </a:r>
              <a:r>
                <a:rPr lang="ko-KR" altLang="en-US" sz="1600"/>
                <a:t>메모리 성능 향상</a:t>
              </a:r>
              <a:endParaRPr lang="en-US" altLang="ko-KR" sz="1600"/>
            </a:p>
            <a:p>
              <a:r>
                <a:rPr lang="en-US" altLang="ko-KR" sz="1200"/>
                <a:t>(</a:t>
              </a:r>
              <a:r>
                <a:rPr lang="en-US" altLang="ko-KR" sz="1200" err="1"/>
                <a:t>xgb_his</a:t>
              </a:r>
              <a:r>
                <a:rPr lang="en-US" altLang="ko-KR" sz="1200"/>
                <a:t> out of memory</a:t>
              </a:r>
              <a:r>
                <a:rPr lang="ko-KR" altLang="en-US" sz="1200"/>
                <a:t>문제 해결</a:t>
              </a:r>
              <a:r>
                <a:rPr lang="en-US" altLang="ko-KR" sz="1200"/>
                <a:t>)</a:t>
              </a:r>
              <a:endParaRPr lang="ko-KR" altLang="en-US" sz="12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A232084-1A17-432F-AE46-1E26CE4680CD}"/>
                </a:ext>
              </a:extLst>
            </p:cNvPr>
            <p:cNvSpPr/>
            <p:nvPr/>
          </p:nvSpPr>
          <p:spPr>
            <a:xfrm>
              <a:off x="354334" y="6008463"/>
              <a:ext cx="9214539" cy="7831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322D0A-B240-48DC-B65D-334AA9D67935}"/>
                </a:ext>
              </a:extLst>
            </p:cNvPr>
            <p:cNvSpPr txBox="1"/>
            <p:nvPr/>
          </p:nvSpPr>
          <p:spPr>
            <a:xfrm>
              <a:off x="2271105" y="6001592"/>
              <a:ext cx="343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1. </a:t>
              </a:r>
              <a:r>
                <a:rPr lang="ko-KR" altLang="en-US" sz="1600"/>
                <a:t>타 모델 대비 학습 시간 단축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50EB2FE-A0D7-4495-845E-F23E1D13DE18}"/>
                </a:ext>
              </a:extLst>
            </p:cNvPr>
            <p:cNvSpPr txBox="1"/>
            <p:nvPr/>
          </p:nvSpPr>
          <p:spPr>
            <a:xfrm>
              <a:off x="5315611" y="5996473"/>
              <a:ext cx="4137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3. SGB </a:t>
              </a:r>
              <a:r>
                <a:rPr lang="ko-KR" altLang="en-US" sz="1600"/>
                <a:t>모델 대비 </a:t>
              </a:r>
              <a:r>
                <a:rPr lang="en-US" altLang="ko-KR" sz="1600"/>
                <a:t>GOSS</a:t>
              </a:r>
              <a:r>
                <a:rPr lang="ko-KR" altLang="en-US" sz="1600"/>
                <a:t>모델 정확도 향상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7A0CBD-B6EB-41A1-AEE5-0086CB00E362}"/>
                </a:ext>
              </a:extLst>
            </p:cNvPr>
            <p:cNvSpPr txBox="1"/>
            <p:nvPr/>
          </p:nvSpPr>
          <p:spPr>
            <a:xfrm>
              <a:off x="5317202" y="6360776"/>
              <a:ext cx="4353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4. </a:t>
              </a:r>
              <a:r>
                <a:rPr lang="ko-KR" altLang="en-US" sz="1600"/>
                <a:t>기존 </a:t>
              </a:r>
              <a:r>
                <a:rPr lang="en-US" altLang="ko-KR" sz="1200" err="1"/>
                <a:t>lgb_baseline</a:t>
              </a:r>
              <a:r>
                <a:rPr lang="en-US" altLang="ko-KR" sz="1200"/>
                <a:t> </a:t>
              </a:r>
              <a:r>
                <a:rPr lang="ko-KR" altLang="en-US" sz="1600"/>
                <a:t>대비 </a:t>
              </a:r>
              <a:r>
                <a:rPr lang="en-US" altLang="ko-KR" sz="1200" err="1"/>
                <a:t>EFB_only</a:t>
              </a:r>
              <a:r>
                <a:rPr lang="en-US" altLang="ko-KR" sz="1200"/>
                <a:t> </a:t>
              </a:r>
              <a:r>
                <a:rPr lang="ko-KR" altLang="en-US" sz="1600"/>
                <a:t>모델 속도 향상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ED89948-D865-4DCD-B2B8-A58D6AFAAC16}"/>
              </a:ext>
            </a:extLst>
          </p:cNvPr>
          <p:cNvSpPr txBox="1"/>
          <p:nvPr/>
        </p:nvSpPr>
        <p:spPr>
          <a:xfrm>
            <a:off x="7168216" y="29776"/>
            <a:ext cx="5098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논문 링크 </a:t>
            </a:r>
            <a:r>
              <a:rPr lang="en-US" altLang="ko-KR" sz="1000"/>
              <a:t>: </a:t>
            </a:r>
            <a:r>
              <a:rPr lang="en-US" altLang="ko-KR" sz="800">
                <a:hlinkClick r:id="rId2"/>
              </a:rPr>
              <a:t>https://papers.nips.cc/paper/2017/file/6449f44a102fde848669bdd9eb6b76fa-Paper.pdf</a:t>
            </a:r>
            <a:endParaRPr lang="en-US" altLang="ko-KR" sz="800"/>
          </a:p>
          <a:p>
            <a:r>
              <a:rPr lang="ko-KR" altLang="en-US" sz="1000"/>
              <a:t>참고 블로그 </a:t>
            </a:r>
            <a:r>
              <a:rPr lang="en-US" altLang="ko-KR" sz="1000"/>
              <a:t>1 :  </a:t>
            </a:r>
            <a:r>
              <a:rPr lang="en-US" altLang="ko-KR" sz="800"/>
              <a:t>https://greeksharifa.github.io/machine_learning/2019/12/09/Light-GBM/</a:t>
            </a:r>
          </a:p>
          <a:p>
            <a:r>
              <a:rPr lang="ko-KR" altLang="en-US" sz="1000"/>
              <a:t>참고 블로그 </a:t>
            </a:r>
            <a:r>
              <a:rPr lang="en-US" altLang="ko-KR" sz="1000"/>
              <a:t>2 :  </a:t>
            </a:r>
            <a:r>
              <a:rPr lang="en-US" altLang="ko-KR" sz="800"/>
              <a:t>https://aldente0630.github.io/data-science/2018/06/29/highly-efficient-gbdt.html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21382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339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Joshua Hodge</dc:creator>
  <cp:lastModifiedBy>Joshua Hodge</cp:lastModifiedBy>
  <cp:revision>18</cp:revision>
  <dcterms:created xsi:type="dcterms:W3CDTF">2021-04-10T10:01:31Z</dcterms:created>
  <dcterms:modified xsi:type="dcterms:W3CDTF">2021-04-10T16:44:18Z</dcterms:modified>
</cp:coreProperties>
</file>