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5" r:id="rId7"/>
    <p:sldId id="266" r:id="rId8"/>
    <p:sldId id="271" r:id="rId9"/>
    <p:sldId id="267" r:id="rId10"/>
    <p:sldId id="272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309" r:id="rId27"/>
    <p:sldId id="310" r:id="rId28"/>
    <p:sldId id="311" r:id="rId29"/>
    <p:sldId id="260" r:id="rId30"/>
    <p:sldId id="317" r:id="rId31"/>
    <p:sldId id="312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285" r:id="rId44"/>
    <p:sldId id="290" r:id="rId45"/>
    <p:sldId id="288" r:id="rId46"/>
    <p:sldId id="292" r:id="rId47"/>
    <p:sldId id="298" r:id="rId48"/>
    <p:sldId id="291" r:id="rId49"/>
    <p:sldId id="293" r:id="rId50"/>
    <p:sldId id="299" r:id="rId51"/>
    <p:sldId id="296" r:id="rId52"/>
    <p:sldId id="302" r:id="rId53"/>
    <p:sldId id="303" r:id="rId54"/>
    <p:sldId id="306" r:id="rId55"/>
    <p:sldId id="307" r:id="rId56"/>
    <p:sldId id="308" r:id="rId57"/>
    <p:sldId id="289" r:id="rId58"/>
    <p:sldId id="294" r:id="rId59"/>
    <p:sldId id="313" r:id="rId60"/>
    <p:sldId id="314" r:id="rId61"/>
    <p:sldId id="315" r:id="rId62"/>
    <p:sldId id="316" r:id="rId63"/>
    <p:sldId id="329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79C7FF"/>
    <a:srgbClr val="1893F8"/>
    <a:srgbClr val="595959"/>
    <a:srgbClr val="E1E1E1"/>
    <a:srgbClr val="A0A19D"/>
    <a:srgbClr val="4F5458"/>
    <a:srgbClr val="9BD4E4"/>
    <a:srgbClr val="1F6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3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uedice\Desktop\&#51060;&#51061;&#46020;&#5436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uedice\Desktop\&#51060;&#51061;&#46020;&#54364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41059611928335"/>
          <c:y val="9.47176842927267E-2"/>
          <c:w val="0.86194604197437441"/>
          <c:h val="0.77956720162444892"/>
        </c:manualLayout>
      </c:layout>
      <c:lineChart>
        <c:grouping val="standard"/>
        <c:varyColors val="0"/>
        <c:ser>
          <c:idx val="0"/>
          <c:order val="0"/>
          <c:tx>
            <c:v>random</c:v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11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Sheet1!$C$2:$C$11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Sheet1!$C$2:$C$11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6F-46DC-8179-E39B9F04AADA}"/>
            </c:ext>
          </c:extLst>
        </c:ser>
        <c:ser>
          <c:idx val="1"/>
          <c:order val="1"/>
          <c:tx>
            <c:v>modeled</c:v>
          </c:tx>
          <c:spPr>
            <a:ln w="28575" cap="sq">
              <a:solidFill>
                <a:schemeClr val="tx1"/>
              </a:solidFill>
              <a:round/>
              <a:tailEnd w="lg" len="lg"/>
            </a:ln>
            <a:effectLst/>
          </c:spPr>
          <c:marker>
            <c:symbol val="circle"/>
            <c:size val="11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Sheet1!$C$2:$C$11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Sheet1!$J$2:$J$11</c:f>
              <c:numCache>
                <c:formatCode>0.00%</c:formatCode>
                <c:ptCount val="10"/>
                <c:pt idx="0">
                  <c:v>0.19157608695652173</c:v>
                </c:pt>
                <c:pt idx="1">
                  <c:v>0.37137681159420288</c:v>
                </c:pt>
                <c:pt idx="2">
                  <c:v>0.53804347826086951</c:v>
                </c:pt>
                <c:pt idx="3">
                  <c:v>0.69202898550724634</c:v>
                </c:pt>
                <c:pt idx="4">
                  <c:v>0.81929347826086951</c:v>
                </c:pt>
                <c:pt idx="5">
                  <c:v>0.90987318840579712</c:v>
                </c:pt>
                <c:pt idx="6">
                  <c:v>0.96422101449275366</c:v>
                </c:pt>
                <c:pt idx="7">
                  <c:v>0.98686594202898548</c:v>
                </c:pt>
                <c:pt idx="8">
                  <c:v>0.99864130434782605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46F-46DC-8179-E39B9F04AA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1163328"/>
        <c:axId val="1891158336"/>
      </c:lineChart>
      <c:catAx>
        <c:axId val="1891163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cumulative</a:t>
                </a:r>
                <a:r>
                  <a:rPr lang="en-US" altLang="ko-KR" sz="1400" baseline="0"/>
                  <a:t> percent of count</a:t>
                </a:r>
                <a:endParaRPr lang="ko-KR" altLang="en-US" sz="1400"/>
              </a:p>
            </c:rich>
          </c:tx>
          <c:layout>
            <c:manualLayout>
              <c:xMode val="edge"/>
              <c:yMode val="edge"/>
              <c:x val="0.28936971099467945"/>
              <c:y val="0.91557627619016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1158336"/>
        <c:crosses val="autoZero"/>
        <c:auto val="1"/>
        <c:lblAlgn val="ctr"/>
        <c:lblOffset val="100"/>
        <c:noMultiLvlLbl val="0"/>
      </c:catAx>
      <c:valAx>
        <c:axId val="18911583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Percent</a:t>
                </a:r>
                <a:r>
                  <a:rPr lang="en-US" altLang="ko-KR" sz="1400" baseline="0"/>
                  <a:t> of cumulative y</a:t>
                </a:r>
                <a:endParaRPr lang="ko-KR" altLang="en-US" sz="1400"/>
              </a:p>
            </c:rich>
          </c:tx>
          <c:layout>
            <c:manualLayout>
              <c:xMode val="edge"/>
              <c:yMode val="edge"/>
              <c:x val="0"/>
              <c:y val="0.287495489699584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116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99507286994022"/>
          <c:y val="0.41354603257574396"/>
          <c:w val="0.13919073374019164"/>
          <c:h val="0.103028488168463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27511964999846"/>
          <c:y val="8.3897548588006049E-2"/>
          <c:w val="0.86421524177742493"/>
          <c:h val="0.79038726201559562"/>
        </c:manualLayout>
      </c:layout>
      <c:lineChart>
        <c:grouping val="standard"/>
        <c:varyColors val="0"/>
        <c:ser>
          <c:idx val="0"/>
          <c:order val="0"/>
          <c:tx>
            <c:v>random</c:v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square"/>
            <c:size val="11"/>
            <c:spPr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Sheet1!$C$2:$C$11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Sheet1!$C$17:$C$26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43-4D6C-836D-1A41FE40916C}"/>
            </c:ext>
          </c:extLst>
        </c:ser>
        <c:ser>
          <c:idx val="1"/>
          <c:order val="1"/>
          <c:tx>
            <c:v>modeled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11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Sheet1!$C$2:$C$11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Sheet1!$J$17:$J$26</c:f>
              <c:numCache>
                <c:formatCode>0.00%</c:formatCode>
                <c:ptCount val="10"/>
                <c:pt idx="0">
                  <c:v>0.1963519313304721</c:v>
                </c:pt>
                <c:pt idx="1">
                  <c:v>0.37768240343347642</c:v>
                </c:pt>
                <c:pt idx="2">
                  <c:v>0.55793991416309008</c:v>
                </c:pt>
                <c:pt idx="3">
                  <c:v>0.71781115879828328</c:v>
                </c:pt>
                <c:pt idx="4">
                  <c:v>0.83690987124463523</c:v>
                </c:pt>
                <c:pt idx="5">
                  <c:v>0.92811158798283266</c:v>
                </c:pt>
                <c:pt idx="6">
                  <c:v>0.96995708154506433</c:v>
                </c:pt>
                <c:pt idx="7">
                  <c:v>0.99034334763948495</c:v>
                </c:pt>
                <c:pt idx="8">
                  <c:v>0.99785407725321884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43-4D6C-836D-1A41FE4091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91163328"/>
        <c:axId val="1891158336"/>
      </c:lineChart>
      <c:catAx>
        <c:axId val="1891163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dirty="0"/>
                  <a:t>cumulative</a:t>
                </a:r>
                <a:r>
                  <a:rPr lang="en-US" altLang="ko-KR" sz="1400" baseline="0" dirty="0"/>
                  <a:t> percent of count</a:t>
                </a:r>
                <a:endParaRPr lang="ko-KR" altLang="en-US" sz="1400" dirty="0"/>
              </a:p>
            </c:rich>
          </c:tx>
          <c:layout>
            <c:manualLayout>
              <c:xMode val="edge"/>
              <c:yMode val="edge"/>
              <c:x val="0.34111097445963362"/>
              <c:y val="0.942060564501337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1158336"/>
        <c:crosses val="autoZero"/>
        <c:auto val="1"/>
        <c:lblAlgn val="ctr"/>
        <c:lblOffset val="100"/>
        <c:noMultiLvlLbl val="0"/>
      </c:catAx>
      <c:valAx>
        <c:axId val="18911583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/>
                  <a:t>Percent</a:t>
                </a:r>
                <a:r>
                  <a:rPr lang="en-US" altLang="ko-KR" sz="1400" baseline="0"/>
                  <a:t> of cumulative y</a:t>
                </a:r>
                <a:endParaRPr lang="ko-KR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91163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60377606513627"/>
          <c:y val="0.39164714549412716"/>
          <c:w val="0.13682005991696961"/>
          <c:h val="0.106048216170719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77D5F-421B-4B2B-9362-2358253BE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69DE16-AD0F-4C6F-B82B-33A33CC6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6DFA4-26E1-41B1-B20E-006D89D8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6F3D0-2773-4896-81E5-797C3C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9FBA01-F110-4FC8-95DB-576B74C9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1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01F59-A2D0-4A78-9BB7-5D60265F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84E26-3C51-4125-A8E6-6EE76F2DE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5BC5BD-3CAA-49A2-AB4B-12F67163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D9DBB-1A81-48D0-840E-3483D0A7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F87A3F-C2CB-4C51-AB39-0E9F1DEB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83A79E-3A4D-4D6E-B47B-9B72012A7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FE7A54-5837-4CE1-9BA4-660E6D276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CD5F7-82B3-41D2-9DF5-AEB871A0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012706-5999-466E-9831-5546C77E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834D3-6766-455B-B471-B321BC4B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33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0EBD9-B11C-4405-B8C8-A1E2FA01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511FED-2C22-41AA-8AAC-52D683D3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608A6-0411-47F0-BCF7-F33CAE86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3575B8-4870-47B2-A4D3-81534CA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1591F-8BC4-400D-9ECB-2094C789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8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E3ADE-E827-4662-A3EA-9C795CC8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D7791-42F4-47C4-B47F-9378D7B63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EA2F91-ABB5-4E8B-9642-CA6DB50B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F1F51-C34A-4409-9396-731F8DCD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66AD1-B95D-45CF-9386-629B75A59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5AA24-8A3B-4987-886D-0F552B56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07D3F-8D63-48BC-B88F-118799EAE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46469C-1DFE-4E34-AB39-4C498F080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DDDEDE-AA55-4869-8EB1-902D2A59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AE271C-2DE2-4742-B273-9F2E8051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7D796-35C3-4422-9D27-D6CEF247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58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CA154-12D6-4635-9055-B4E9E6D9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10F47-1D43-4E9E-84D4-674258A61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D3F312-C41A-4A29-BBBB-A93BF4D9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607BE8-2126-4B34-90E2-D055E897D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8B7F3B-62E2-4235-98CB-A96887211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80E896-59E3-4F94-94B1-E7ABB8CB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578DB3-768F-403E-B93A-6C1395A8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A73477-4689-4479-9D28-46C9D5B8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0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C117D-2AAA-4ADB-B892-0D936739D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93F2BD-87A5-498A-8287-4A03D1E7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05FB66-DC30-4EE0-BC10-3F08E89C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8715F-09E4-448B-A419-91BD9480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7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BDB70E-6D65-4B49-8DB9-FF9E954E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DC0689-5C6F-4EB7-BE40-B9141699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99FE9-91D7-485A-9F85-959F1C11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26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DCF2D-DAAF-49E5-88CC-3D1F7E5D0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989B1-67C2-4A8E-8FEA-74BBD4C74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8A863B-6A1F-4169-9136-2E40C884C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3F83CF-70E6-4717-BDCA-29D53D5F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B518D-21DA-48E1-950E-8D8ECEF7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D791AF-52DA-430C-8A70-048EA129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5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CC810-FE34-45E6-9F31-3B4FB9B6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9498AA-6D92-4DA2-AAF3-FEB25951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6068B-8BB4-4DD9-B8BB-0D001D651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037A6-A3C1-40F0-B463-1169DB67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E7B1F-B117-49BD-81FC-1501C8C5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C878E-43E7-45E3-85CD-0CD4C27F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16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602218-C2D1-4DAC-B6F2-090A3AF6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E9FF84-F6E6-47E6-B9A9-29034A1B9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A7EBA-9DCB-48DA-9CFF-CA1220521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CD9D-0534-496E-AE85-3DA2B5FCAF89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C4C3-C047-43FD-A950-F868401E6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897C1-476B-491E-BB51-1525DB737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044A4-D8ED-459A-9920-DC48D8141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8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88DCC1-85A3-4F42-975F-FC98C0A937BA}"/>
              </a:ext>
            </a:extLst>
          </p:cNvPr>
          <p:cNvSpPr/>
          <p:nvPr/>
        </p:nvSpPr>
        <p:spPr>
          <a:xfrm>
            <a:off x="1803862" y="1555759"/>
            <a:ext cx="8584276" cy="2743200"/>
          </a:xfrm>
          <a:prstGeom prst="rect">
            <a:avLst/>
          </a:prstGeom>
          <a:noFill/>
          <a:ln w="88900">
            <a:solidFill>
              <a:srgbClr val="79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Telemarketing Prediction</a:t>
            </a:r>
            <a:endParaRPr lang="ko-KR" altLang="en-US" sz="500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4FE8E-96D4-4F47-BDC6-0394901B9D94}"/>
              </a:ext>
            </a:extLst>
          </p:cNvPr>
          <p:cNvSpPr txBox="1"/>
          <p:nvPr/>
        </p:nvSpPr>
        <p:spPr>
          <a:xfrm>
            <a:off x="1828799" y="1188723"/>
            <a:ext cx="20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DATA MINING</a:t>
            </a:r>
            <a:endParaRPr lang="ko-KR" altLang="en-US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E6250-3414-4F51-BFAB-DD17572489F8}"/>
              </a:ext>
            </a:extLst>
          </p:cNvPr>
          <p:cNvSpPr txBox="1"/>
          <p:nvPr/>
        </p:nvSpPr>
        <p:spPr>
          <a:xfrm>
            <a:off x="6447694" y="4565737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2014110480</a:t>
            </a:r>
            <a:endParaRPr lang="ko-KR" altLang="en-US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026DA-1598-4A29-8B7F-984FD3BB2FA4}"/>
              </a:ext>
            </a:extLst>
          </p:cNvPr>
          <p:cNvSpPr txBox="1"/>
          <p:nvPr/>
        </p:nvSpPr>
        <p:spPr>
          <a:xfrm>
            <a:off x="2133602" y="4565737"/>
            <a:ext cx="2140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2014110495</a:t>
            </a:r>
            <a:endParaRPr lang="ko-KR" altLang="en-US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0E3F92-6F03-48BE-8A89-BF6ECFAF8E66}"/>
              </a:ext>
            </a:extLst>
          </p:cNvPr>
          <p:cNvSpPr txBox="1"/>
          <p:nvPr/>
        </p:nvSpPr>
        <p:spPr>
          <a:xfrm>
            <a:off x="4455468" y="4570078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김경록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1921F-13B7-4172-BC6E-320E6BDE4B8B}"/>
              </a:ext>
            </a:extLst>
          </p:cNvPr>
          <p:cNvSpPr txBox="1"/>
          <p:nvPr/>
        </p:nvSpPr>
        <p:spPr>
          <a:xfrm>
            <a:off x="8851730" y="4565737"/>
            <a:ext cx="1117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6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박권수</a:t>
            </a:r>
          </a:p>
        </p:txBody>
      </p:sp>
    </p:spTree>
    <p:extLst>
      <p:ext uri="{BB962C8B-B14F-4D97-AF65-F5344CB8AC3E}">
        <p14:creationId xmlns:p14="http://schemas.microsoft.com/office/powerpoint/2010/main" val="31232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E4F69E-B1C9-47E1-9B8B-5325646837B1}"/>
              </a:ext>
            </a:extLst>
          </p:cNvPr>
          <p:cNvSpPr/>
          <p:nvPr/>
        </p:nvSpPr>
        <p:spPr>
          <a:xfrm>
            <a:off x="7387740" y="1039196"/>
            <a:ext cx="1103084" cy="12618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F8542F-10C4-4C50-B98D-DEB4D191A4B2}"/>
              </a:ext>
            </a:extLst>
          </p:cNvPr>
          <p:cNvSpPr/>
          <p:nvPr/>
        </p:nvSpPr>
        <p:spPr>
          <a:xfrm>
            <a:off x="7278910" y="802734"/>
            <a:ext cx="1103084" cy="126181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584853" y="517789"/>
            <a:ext cx="2484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재범주화 </a:t>
            </a:r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Job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584853" y="1102564"/>
            <a:ext cx="2484976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87190E-FF6D-4CCD-A222-D0AF08FB86AC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CCD474-FCAC-4BED-9EDA-DC54390347BB}"/>
              </a:ext>
            </a:extLst>
          </p:cNvPr>
          <p:cNvSpPr txBox="1"/>
          <p:nvPr/>
        </p:nvSpPr>
        <p:spPr>
          <a:xfrm>
            <a:off x="6539178" y="725790"/>
            <a:ext cx="2660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표준직업분류표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(SOC)</a:t>
            </a:r>
          </a:p>
          <a:p>
            <a:pPr algn="ctr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대한민국 표준직업분류표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(KSOC) 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AB875-FB59-4B84-8D73-F396B710C198}"/>
              </a:ext>
            </a:extLst>
          </p:cNvPr>
          <p:cNvSpPr txBox="1"/>
          <p:nvPr/>
        </p:nvSpPr>
        <p:spPr>
          <a:xfrm>
            <a:off x="9105758" y="80273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참고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8EDE1-AF1B-496B-B625-50B25876694A}"/>
              </a:ext>
            </a:extLst>
          </p:cNvPr>
          <p:cNvSpPr txBox="1"/>
          <p:nvPr/>
        </p:nvSpPr>
        <p:spPr>
          <a:xfrm>
            <a:off x="3763420" y="1978021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admin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20EF47-8337-44C9-92BD-1F42E7D82896}"/>
              </a:ext>
            </a:extLst>
          </p:cNvPr>
          <p:cNvSpPr txBox="1"/>
          <p:nvPr/>
        </p:nvSpPr>
        <p:spPr>
          <a:xfrm>
            <a:off x="3507740" y="140117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재범주화 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A6F805-DA02-45D2-AF7A-8D4C04E30DC4}"/>
              </a:ext>
            </a:extLst>
          </p:cNvPr>
          <p:cNvSpPr txBox="1"/>
          <p:nvPr/>
        </p:nvSpPr>
        <p:spPr>
          <a:xfrm>
            <a:off x="6298630" y="140117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재범주화 후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574AE1-2C9B-42EA-9C51-E90D781C1BFE}"/>
              </a:ext>
            </a:extLst>
          </p:cNvPr>
          <p:cNvSpPr txBox="1"/>
          <p:nvPr/>
        </p:nvSpPr>
        <p:spPr>
          <a:xfrm>
            <a:off x="3423587" y="2360199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management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E8B78F-68D9-4F98-BB2B-CA30B0229700}"/>
              </a:ext>
            </a:extLst>
          </p:cNvPr>
          <p:cNvSpPr txBox="1"/>
          <p:nvPr/>
        </p:nvSpPr>
        <p:spPr>
          <a:xfrm>
            <a:off x="3418612" y="2742377"/>
            <a:ext cx="147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entrepreneur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52B9D9-5F2E-49FA-9727-C16C6FB56140}"/>
              </a:ext>
            </a:extLst>
          </p:cNvPr>
          <p:cNvSpPr txBox="1"/>
          <p:nvPr/>
        </p:nvSpPr>
        <p:spPr>
          <a:xfrm>
            <a:off x="3371037" y="3127676"/>
            <a:ext cx="1555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self-employed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4C9D55-95B9-4AD8-8AD2-A4A306DBBF65}"/>
              </a:ext>
            </a:extLst>
          </p:cNvPr>
          <p:cNvSpPr txBox="1"/>
          <p:nvPr/>
        </p:nvSpPr>
        <p:spPr>
          <a:xfrm>
            <a:off x="3545250" y="3509854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blue-collar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772DCD-1D49-41A6-87D9-E1FDBB11B0E0}"/>
              </a:ext>
            </a:extLst>
          </p:cNvPr>
          <p:cNvSpPr txBox="1"/>
          <p:nvPr/>
        </p:nvSpPr>
        <p:spPr>
          <a:xfrm>
            <a:off x="3565015" y="3890733"/>
            <a:ext cx="1178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technician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F84EC1-216E-4652-974D-EA6289076DA5}"/>
              </a:ext>
            </a:extLst>
          </p:cNvPr>
          <p:cNvSpPr txBox="1"/>
          <p:nvPr/>
        </p:nvSpPr>
        <p:spPr>
          <a:xfrm>
            <a:off x="3678299" y="4271612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services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B4DDE6-ED49-473C-B2A2-3C4F2A000F89}"/>
              </a:ext>
            </a:extLst>
          </p:cNvPr>
          <p:cNvSpPr txBox="1"/>
          <p:nvPr/>
        </p:nvSpPr>
        <p:spPr>
          <a:xfrm>
            <a:off x="3542845" y="4652491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housemaid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F8F144-B3BC-4225-8DA1-9028800EDBAE}"/>
              </a:ext>
            </a:extLst>
          </p:cNvPr>
          <p:cNvSpPr txBox="1"/>
          <p:nvPr/>
        </p:nvSpPr>
        <p:spPr>
          <a:xfrm>
            <a:off x="3678201" y="5033370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student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3B07FB-680F-4AE5-BD3D-E704FC418442}"/>
              </a:ext>
            </a:extLst>
          </p:cNvPr>
          <p:cNvSpPr txBox="1"/>
          <p:nvPr/>
        </p:nvSpPr>
        <p:spPr>
          <a:xfrm>
            <a:off x="3723725" y="5414249"/>
            <a:ext cx="839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retired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B8D9CB-EA74-4611-BD29-D50F003595E9}"/>
              </a:ext>
            </a:extLst>
          </p:cNvPr>
          <p:cNvSpPr txBox="1"/>
          <p:nvPr/>
        </p:nvSpPr>
        <p:spPr>
          <a:xfrm>
            <a:off x="3470583" y="5795128"/>
            <a:ext cx="1366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unemployed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5D8702-329B-4745-AB97-B8741F883ABE}"/>
              </a:ext>
            </a:extLst>
          </p:cNvPr>
          <p:cNvSpPr txBox="1"/>
          <p:nvPr/>
        </p:nvSpPr>
        <p:spPr>
          <a:xfrm>
            <a:off x="6554308" y="1978021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admin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16ABAA-B166-4F0A-8064-70D92EF95FAE}"/>
              </a:ext>
            </a:extLst>
          </p:cNvPr>
          <p:cNvSpPr txBox="1"/>
          <p:nvPr/>
        </p:nvSpPr>
        <p:spPr>
          <a:xfrm>
            <a:off x="6214471" y="2360199"/>
            <a:ext cx="1460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management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19FD3C-0022-4DFB-A694-25DBE749CC9D}"/>
              </a:ext>
            </a:extLst>
          </p:cNvPr>
          <p:cNvSpPr txBox="1"/>
          <p:nvPr/>
        </p:nvSpPr>
        <p:spPr>
          <a:xfrm>
            <a:off x="6214471" y="2943199"/>
            <a:ext cx="147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entrepreneur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0E2803-1E61-4A0D-A1AE-6592423D8330}"/>
              </a:ext>
            </a:extLst>
          </p:cNvPr>
          <p:cNvSpPr txBox="1"/>
          <p:nvPr/>
        </p:nvSpPr>
        <p:spPr>
          <a:xfrm>
            <a:off x="6341108" y="3509854"/>
            <a:ext cx="1207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blue-collar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7B2D8E-9BC9-4146-8C14-F79DD923A0D8}"/>
              </a:ext>
            </a:extLst>
          </p:cNvPr>
          <p:cNvSpPr txBox="1"/>
          <p:nvPr/>
        </p:nvSpPr>
        <p:spPr>
          <a:xfrm>
            <a:off x="6355534" y="3890733"/>
            <a:ext cx="1178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technician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5BB954-973D-4E07-9749-23260DA4FFCF}"/>
              </a:ext>
            </a:extLst>
          </p:cNvPr>
          <p:cNvSpPr txBox="1"/>
          <p:nvPr/>
        </p:nvSpPr>
        <p:spPr>
          <a:xfrm>
            <a:off x="6339505" y="4440889"/>
            <a:ext cx="1210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pink-collar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5CF919-08E2-451C-8A03-5C061DDDD8C7}"/>
              </a:ext>
            </a:extLst>
          </p:cNvPr>
          <p:cNvSpPr txBox="1"/>
          <p:nvPr/>
        </p:nvSpPr>
        <p:spPr>
          <a:xfrm>
            <a:off x="6255386" y="5414249"/>
            <a:ext cx="1366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unemployed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CA5B6368-A638-4BC8-B2D8-7339D4C1CA98}"/>
              </a:ext>
            </a:extLst>
          </p:cNvPr>
          <p:cNvSpPr/>
          <p:nvPr/>
        </p:nvSpPr>
        <p:spPr>
          <a:xfrm>
            <a:off x="3149600" y="2785014"/>
            <a:ext cx="221437" cy="654924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왼쪽 중괄호 45">
            <a:extLst>
              <a:ext uri="{FF2B5EF4-FFF2-40B4-BE49-F238E27FC236}">
                <a16:creationId xmlns:a16="http://schemas.microsoft.com/office/drawing/2014/main" id="{DB8F2421-9A2E-44C8-BEA1-12E47F79AEA3}"/>
              </a:ext>
            </a:extLst>
          </p:cNvPr>
          <p:cNvSpPr/>
          <p:nvPr/>
        </p:nvSpPr>
        <p:spPr>
          <a:xfrm flipH="1">
            <a:off x="4893240" y="2785014"/>
            <a:ext cx="221437" cy="654924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왼쪽 중괄호 46">
            <a:extLst>
              <a:ext uri="{FF2B5EF4-FFF2-40B4-BE49-F238E27FC236}">
                <a16:creationId xmlns:a16="http://schemas.microsoft.com/office/drawing/2014/main" id="{4DC88300-3EAB-4FD5-9E90-AE2265304963}"/>
              </a:ext>
            </a:extLst>
          </p:cNvPr>
          <p:cNvSpPr/>
          <p:nvPr/>
        </p:nvSpPr>
        <p:spPr>
          <a:xfrm>
            <a:off x="3197174" y="4303217"/>
            <a:ext cx="221437" cy="654924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 중괄호 47">
            <a:extLst>
              <a:ext uri="{FF2B5EF4-FFF2-40B4-BE49-F238E27FC236}">
                <a16:creationId xmlns:a16="http://schemas.microsoft.com/office/drawing/2014/main" id="{F2DC4FA0-91A1-4C9D-A996-D53F02030527}"/>
              </a:ext>
            </a:extLst>
          </p:cNvPr>
          <p:cNvSpPr/>
          <p:nvPr/>
        </p:nvSpPr>
        <p:spPr>
          <a:xfrm flipH="1">
            <a:off x="4893240" y="4314525"/>
            <a:ext cx="221437" cy="654924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왼쪽 중괄호 48">
            <a:extLst>
              <a:ext uri="{FF2B5EF4-FFF2-40B4-BE49-F238E27FC236}">
                <a16:creationId xmlns:a16="http://schemas.microsoft.com/office/drawing/2014/main" id="{AB7F7F5B-BB85-44E9-8F9F-97AC38A5076D}"/>
              </a:ext>
            </a:extLst>
          </p:cNvPr>
          <p:cNvSpPr/>
          <p:nvPr/>
        </p:nvSpPr>
        <p:spPr>
          <a:xfrm>
            <a:off x="3197174" y="5113836"/>
            <a:ext cx="221437" cy="955337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왼쪽 중괄호 49">
            <a:extLst>
              <a:ext uri="{FF2B5EF4-FFF2-40B4-BE49-F238E27FC236}">
                <a16:creationId xmlns:a16="http://schemas.microsoft.com/office/drawing/2014/main" id="{6964DC8C-CF9F-458C-ADF4-92FA4F778971}"/>
              </a:ext>
            </a:extLst>
          </p:cNvPr>
          <p:cNvSpPr/>
          <p:nvPr/>
        </p:nvSpPr>
        <p:spPr>
          <a:xfrm flipH="1">
            <a:off x="4886909" y="5107717"/>
            <a:ext cx="221437" cy="955337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15C095-35BC-4AD1-859B-FBC32C1CC68C}"/>
              </a:ext>
            </a:extLst>
          </p:cNvPr>
          <p:cNvSpPr txBox="1"/>
          <p:nvPr/>
        </p:nvSpPr>
        <p:spPr>
          <a:xfrm>
            <a:off x="8698435" y="1396116"/>
            <a:ext cx="81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빈도수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8B63E3-D4ED-4E39-BEEE-FFE38A8D695A}"/>
              </a:ext>
            </a:extLst>
          </p:cNvPr>
          <p:cNvSpPr txBox="1"/>
          <p:nvPr/>
        </p:nvSpPr>
        <p:spPr>
          <a:xfrm>
            <a:off x="10001324" y="1396116"/>
            <a:ext cx="102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빈도비율</a:t>
            </a:r>
            <a:endParaRPr lang="ko-KR" altLang="en-US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BA4C7D-8845-48E7-BBAF-8806FBFE6C09}"/>
              </a:ext>
            </a:extLst>
          </p:cNvPr>
          <p:cNvSpPr txBox="1"/>
          <p:nvPr/>
        </p:nvSpPr>
        <p:spPr>
          <a:xfrm>
            <a:off x="8732899" y="1978021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5,127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A500E1-D7AD-4C45-9C35-E4AC6FA6BA6F}"/>
              </a:ext>
            </a:extLst>
          </p:cNvPr>
          <p:cNvSpPr txBox="1"/>
          <p:nvPr/>
        </p:nvSpPr>
        <p:spPr>
          <a:xfrm>
            <a:off x="8733687" y="2359871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9,344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2F8BD7-E011-48A5-AC14-CC48784D24EB}"/>
              </a:ext>
            </a:extLst>
          </p:cNvPr>
          <p:cNvSpPr txBox="1"/>
          <p:nvPr/>
        </p:nvSpPr>
        <p:spPr>
          <a:xfrm>
            <a:off x="8732899" y="2943199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3,042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D5D5AC-2A09-443C-A940-915CEFDF62C7}"/>
              </a:ext>
            </a:extLst>
          </p:cNvPr>
          <p:cNvSpPr txBox="1"/>
          <p:nvPr/>
        </p:nvSpPr>
        <p:spPr>
          <a:xfrm>
            <a:off x="8732899" y="3509854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9,615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9BB994-DBE5-4D6A-947C-907C6261F32C}"/>
              </a:ext>
            </a:extLst>
          </p:cNvPr>
          <p:cNvSpPr txBox="1"/>
          <p:nvPr/>
        </p:nvSpPr>
        <p:spPr>
          <a:xfrm>
            <a:off x="8732899" y="3890733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7,509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F5CC90-0122-4CD3-AAA1-C27F95B9D542}"/>
              </a:ext>
            </a:extLst>
          </p:cNvPr>
          <p:cNvSpPr txBox="1"/>
          <p:nvPr/>
        </p:nvSpPr>
        <p:spPr>
          <a:xfrm>
            <a:off x="8732899" y="4440889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5,350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5432FA-4798-4DB2-9194-40CC213EB9AB}"/>
              </a:ext>
            </a:extLst>
          </p:cNvPr>
          <p:cNvSpPr txBox="1"/>
          <p:nvPr/>
        </p:nvSpPr>
        <p:spPr>
          <a:xfrm>
            <a:off x="8732899" y="5414249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4,414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D10FFB8-7F9C-4DEE-AF23-62A338725E55}"/>
              </a:ext>
            </a:extLst>
          </p:cNvPr>
          <p:cNvSpPr txBox="1"/>
          <p:nvPr/>
        </p:nvSpPr>
        <p:spPr>
          <a:xfrm>
            <a:off x="10101653" y="1978021"/>
            <a:ext cx="8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11.5%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0984EF-FD9E-4A32-90FB-BA68114463FD}"/>
              </a:ext>
            </a:extLst>
          </p:cNvPr>
          <p:cNvSpPr txBox="1"/>
          <p:nvPr/>
        </p:nvSpPr>
        <p:spPr>
          <a:xfrm>
            <a:off x="10102441" y="2359871"/>
            <a:ext cx="8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21.0%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9E8358-FF3D-42D8-B5E5-890DBB69BF5F}"/>
              </a:ext>
            </a:extLst>
          </p:cNvPr>
          <p:cNvSpPr txBox="1"/>
          <p:nvPr/>
        </p:nvSpPr>
        <p:spPr>
          <a:xfrm>
            <a:off x="10164170" y="2943199"/>
            <a:ext cx="678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6.9%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0471B0-9D99-4334-ADD3-6C25A79F8487}"/>
              </a:ext>
            </a:extLst>
          </p:cNvPr>
          <p:cNvSpPr txBox="1"/>
          <p:nvPr/>
        </p:nvSpPr>
        <p:spPr>
          <a:xfrm>
            <a:off x="10101653" y="3509854"/>
            <a:ext cx="8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21.7%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6DE1BE-4EAC-4010-868F-EA6187BEE4C0}"/>
              </a:ext>
            </a:extLst>
          </p:cNvPr>
          <p:cNvSpPr txBox="1"/>
          <p:nvPr/>
        </p:nvSpPr>
        <p:spPr>
          <a:xfrm>
            <a:off x="10101653" y="3890733"/>
            <a:ext cx="8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16.9%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B722C2-807E-4CFD-A5E2-13EB19647B4C}"/>
              </a:ext>
            </a:extLst>
          </p:cNvPr>
          <p:cNvSpPr txBox="1"/>
          <p:nvPr/>
        </p:nvSpPr>
        <p:spPr>
          <a:xfrm>
            <a:off x="10101653" y="4440889"/>
            <a:ext cx="8034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12.0%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A95DAC-BBBA-47BC-8E77-39596F72CA2C}"/>
              </a:ext>
            </a:extLst>
          </p:cNvPr>
          <p:cNvSpPr txBox="1"/>
          <p:nvPr/>
        </p:nvSpPr>
        <p:spPr>
          <a:xfrm>
            <a:off x="10164170" y="5414249"/>
            <a:ext cx="678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9.9%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845BADB-3D14-4917-B45F-35F266DBEBB4}"/>
              </a:ext>
            </a:extLst>
          </p:cNvPr>
          <p:cNvCxnSpPr>
            <a:cxnSpLocks/>
          </p:cNvCxnSpPr>
          <p:nvPr/>
        </p:nvCxnSpPr>
        <p:spPr>
          <a:xfrm>
            <a:off x="3507740" y="1765448"/>
            <a:ext cx="1292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2F87FD54-67D9-4AF6-B84A-89F0BEEEB67A}"/>
              </a:ext>
            </a:extLst>
          </p:cNvPr>
          <p:cNvCxnSpPr>
            <a:cxnSpLocks/>
          </p:cNvCxnSpPr>
          <p:nvPr/>
        </p:nvCxnSpPr>
        <p:spPr>
          <a:xfrm>
            <a:off x="6298630" y="1765448"/>
            <a:ext cx="12923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5464967E-2DF0-4E14-A4A1-FAB55EC07975}"/>
              </a:ext>
            </a:extLst>
          </p:cNvPr>
          <p:cNvCxnSpPr>
            <a:cxnSpLocks/>
          </p:cNvCxnSpPr>
          <p:nvPr/>
        </p:nvCxnSpPr>
        <p:spPr>
          <a:xfrm>
            <a:off x="8698435" y="1765448"/>
            <a:ext cx="81464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E9A236F-7338-435E-8368-692584440551}"/>
              </a:ext>
            </a:extLst>
          </p:cNvPr>
          <p:cNvCxnSpPr>
            <a:cxnSpLocks/>
          </p:cNvCxnSpPr>
          <p:nvPr/>
        </p:nvCxnSpPr>
        <p:spPr>
          <a:xfrm>
            <a:off x="10001324" y="1765448"/>
            <a:ext cx="1024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DB8EE36-6515-4F0A-888E-082C960B7666}"/>
              </a:ext>
            </a:extLst>
          </p:cNvPr>
          <p:cNvSpPr txBox="1"/>
          <p:nvPr/>
        </p:nvSpPr>
        <p:spPr>
          <a:xfrm>
            <a:off x="3619310" y="6215114"/>
            <a:ext cx="1088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Unknown</a:t>
            </a:r>
            <a:endParaRPr lang="ko-KR" altLang="en-US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1F5A6B9-8A88-4047-B3E5-E63427FCEE59}"/>
              </a:ext>
            </a:extLst>
          </p:cNvPr>
          <p:cNvSpPr txBox="1"/>
          <p:nvPr/>
        </p:nvSpPr>
        <p:spPr>
          <a:xfrm>
            <a:off x="6660432" y="6215114"/>
            <a:ext cx="556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</a:t>
            </a:r>
          </a:p>
        </p:txBody>
      </p:sp>
    </p:spTree>
    <p:extLst>
      <p:ext uri="{BB962C8B-B14F-4D97-AF65-F5344CB8AC3E}">
        <p14:creationId xmlns:p14="http://schemas.microsoft.com/office/powerpoint/2010/main" val="35480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>
            <a:off x="3383660" y="5946360"/>
            <a:ext cx="2146283" cy="14906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ECA92-D606-4D11-80C9-E3DA9E948251}"/>
              </a:ext>
            </a:extLst>
          </p:cNvPr>
          <p:cNvSpPr txBox="1"/>
          <p:nvPr/>
        </p:nvSpPr>
        <p:spPr>
          <a:xfrm>
            <a:off x="3383660" y="5808592"/>
            <a:ext cx="75512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Chi-Square test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통한 비슷한 비율을 가진 범주끼리 묶음 필요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3029685" y="517789"/>
            <a:ext cx="1595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Marital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3029685" y="1102564"/>
            <a:ext cx="1595310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87190E-FF6D-4CCD-A222-D0AF08FB86AC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6FD7F55-EB88-4822-BD35-42A24C46B1D9}"/>
              </a:ext>
            </a:extLst>
          </p:cNvPr>
          <p:cNvSpPr/>
          <p:nvPr/>
        </p:nvSpPr>
        <p:spPr>
          <a:xfrm>
            <a:off x="3029685" y="5854759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AAA706-EDFE-4341-A723-B8D4ABA8517A}"/>
              </a:ext>
            </a:extLst>
          </p:cNvPr>
          <p:cNvGrpSpPr/>
          <p:nvPr/>
        </p:nvGrpSpPr>
        <p:grpSpPr>
          <a:xfrm>
            <a:off x="3827338" y="1384010"/>
            <a:ext cx="6812060" cy="3999177"/>
            <a:chOff x="0" y="72190"/>
            <a:chExt cx="3876675" cy="2857500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3CB66D1-F47D-43E0-ABB7-AD73E7448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2190"/>
              <a:ext cx="3876675" cy="2857500"/>
            </a:xfrm>
            <a:prstGeom prst="rect">
              <a:avLst/>
            </a:prstGeom>
          </p:spPr>
        </p:pic>
        <p:sp>
          <p:nvSpPr>
            <p:cNvPr id="25" name="Text Box 44">
              <a:extLst>
                <a:ext uri="{FF2B5EF4-FFF2-40B4-BE49-F238E27FC236}">
                  <a16:creationId xmlns:a16="http://schemas.microsoft.com/office/drawing/2014/main" id="{F9E7FE7F-A894-4B17-8144-CC06AB5E5BAB}"/>
                </a:ext>
              </a:extLst>
            </p:cNvPr>
            <p:cNvSpPr txBox="1"/>
            <p:nvPr/>
          </p:nvSpPr>
          <p:spPr>
            <a:xfrm>
              <a:off x="388260" y="2300681"/>
              <a:ext cx="2905125" cy="523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4000"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 b="1" kern="100" dirty="0">
                  <a:solidFill>
                    <a:srgbClr val="FFFFFF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11.95%      10.12%       14.95% </a:t>
              </a:r>
              <a:endParaRPr 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indent="1016000"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45">
              <a:extLst>
                <a:ext uri="{FF2B5EF4-FFF2-40B4-BE49-F238E27FC236}">
                  <a16:creationId xmlns:a16="http://schemas.microsoft.com/office/drawing/2014/main" id="{1E32FD77-7322-4A4E-AECD-E19CA69243A4}"/>
                </a:ext>
              </a:extLst>
            </p:cNvPr>
            <p:cNvSpPr txBox="1"/>
            <p:nvPr/>
          </p:nvSpPr>
          <p:spPr>
            <a:xfrm>
              <a:off x="485775" y="216927"/>
              <a:ext cx="2905125" cy="52387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indent="254000"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5,207        27,214       12,790</a:t>
              </a:r>
              <a:endParaRPr 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  <a:p>
              <a:pPr indent="1016000" algn="just" latinLnBrk="1">
                <a:lnSpc>
                  <a:spcPct val="107000"/>
                </a:lnSpc>
                <a:spcAft>
                  <a:spcPts val="0"/>
                </a:spcAft>
              </a:pPr>
              <a:r>
                <a:rPr lang="en-US" sz="20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 </a:t>
              </a:r>
              <a:endParaRPr lang="ko-KR" sz="20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E76112-810C-4305-BC62-7450F76DE4E8}"/>
              </a:ext>
            </a:extLst>
          </p:cNvPr>
          <p:cNvSpPr txBox="1"/>
          <p:nvPr/>
        </p:nvSpPr>
        <p:spPr>
          <a:xfrm rot="16200000">
            <a:off x="3039079" y="3046054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종속 변수 비율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7CAC0-906F-4C24-8207-89C4EDD8946A}"/>
              </a:ext>
            </a:extLst>
          </p:cNvPr>
          <p:cNvSpPr txBox="1"/>
          <p:nvPr/>
        </p:nvSpPr>
        <p:spPr>
          <a:xfrm>
            <a:off x="6193797" y="5143715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혼인 상태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2BDBA-5AA4-42A0-BDB6-AD745ADFDD1E}"/>
              </a:ext>
            </a:extLst>
          </p:cNvPr>
          <p:cNvSpPr txBox="1"/>
          <p:nvPr/>
        </p:nvSpPr>
        <p:spPr>
          <a:xfrm>
            <a:off x="9214345" y="2967335"/>
            <a:ext cx="1279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C432-EFE8-46B6-8209-09A81EA8C67A}"/>
              </a:ext>
            </a:extLst>
          </p:cNvPr>
          <p:cNvSpPr txBox="1"/>
          <p:nvPr/>
        </p:nvSpPr>
        <p:spPr>
          <a:xfrm>
            <a:off x="9380192" y="4502866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했음</a:t>
            </a:r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(yes)</a:t>
            </a:r>
            <a:endParaRPr lang="ko-KR" altLang="en-US" b="1" spc="-150" dirty="0">
              <a:solidFill>
                <a:srgbClr val="4F54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903DDD-86A6-42BB-A972-AEFCE9387BD4}"/>
              </a:ext>
            </a:extLst>
          </p:cNvPr>
          <p:cNvCxnSpPr>
            <a:endCxn id="4" idx="1"/>
          </p:cNvCxnSpPr>
          <p:nvPr/>
        </p:nvCxnSpPr>
        <p:spPr>
          <a:xfrm>
            <a:off x="8723086" y="4687532"/>
            <a:ext cx="657106" cy="0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4F9CB0-54C0-4A3E-8B72-EDE20C1197C8}"/>
              </a:ext>
            </a:extLst>
          </p:cNvPr>
          <p:cNvSpPr txBox="1"/>
          <p:nvPr/>
        </p:nvSpPr>
        <p:spPr>
          <a:xfrm>
            <a:off x="9380192" y="208667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</a:t>
            </a:r>
            <a:r>
              <a:rPr lang="ko-KR" altLang="en-US" b="1" spc="-150" dirty="0" err="1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안했음</a:t>
            </a:r>
            <a:r>
              <a:rPr lang="en-US" altLang="ko-KR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(No)</a:t>
            </a:r>
            <a:endParaRPr lang="ko-KR" altLang="en-US" b="1" spc="-150" dirty="0">
              <a:solidFill>
                <a:srgbClr val="A0A1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C975BF8-470B-40E7-AC73-05DDC38237C8}"/>
              </a:ext>
            </a:extLst>
          </p:cNvPr>
          <p:cNvCxnSpPr>
            <a:endCxn id="28" idx="1"/>
          </p:cNvCxnSpPr>
          <p:nvPr/>
        </p:nvCxnSpPr>
        <p:spPr>
          <a:xfrm>
            <a:off x="8723086" y="2271345"/>
            <a:ext cx="657106" cy="0"/>
          </a:xfrm>
          <a:prstGeom prst="straightConnector1">
            <a:avLst/>
          </a:prstGeom>
          <a:ln w="38100">
            <a:solidFill>
              <a:srgbClr val="A0A1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2C4900-A43F-4ED9-8B14-CF7700966997}"/>
              </a:ext>
            </a:extLst>
          </p:cNvPr>
          <p:cNvSpPr txBox="1"/>
          <p:nvPr/>
        </p:nvSpPr>
        <p:spPr>
          <a:xfrm>
            <a:off x="4962915" y="1868813"/>
            <a:ext cx="604653" cy="883383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사별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C55136-0D72-4F75-B86B-9B4ED2E3C7B8}"/>
              </a:ext>
            </a:extLst>
          </p:cNvPr>
          <p:cNvSpPr txBox="1"/>
          <p:nvPr/>
        </p:nvSpPr>
        <p:spPr>
          <a:xfrm>
            <a:off x="6454222" y="2064574"/>
            <a:ext cx="604653" cy="4678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682AA2-B978-40DE-8463-ADAE6B96187B}"/>
              </a:ext>
            </a:extLst>
          </p:cNvPr>
          <p:cNvSpPr txBox="1"/>
          <p:nvPr/>
        </p:nvSpPr>
        <p:spPr>
          <a:xfrm>
            <a:off x="7936008" y="2064573"/>
            <a:ext cx="604653" cy="46788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미혼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505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4427EF6-DAC9-4010-A150-3473F20DC33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73" b="273"/>
          <a:stretch/>
        </p:blipFill>
        <p:spPr bwMode="auto">
          <a:xfrm>
            <a:off x="6620347" y="1540899"/>
            <a:ext cx="4265367" cy="3655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CECA92-D606-4D11-80C9-E3DA9E948251}"/>
              </a:ext>
            </a:extLst>
          </p:cNvPr>
          <p:cNvSpPr txBox="1"/>
          <p:nvPr/>
        </p:nvSpPr>
        <p:spPr>
          <a:xfrm>
            <a:off x="7489138" y="5829709"/>
            <a:ext cx="2704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대체 방법 모색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736337" y="517789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Education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716780" y="1102564"/>
            <a:ext cx="2201565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87190E-FF6D-4CCD-A222-D0AF08FB86AC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6FD7F55-EB88-4822-BD35-42A24C46B1D9}"/>
              </a:ext>
            </a:extLst>
          </p:cNvPr>
          <p:cNvSpPr/>
          <p:nvPr/>
        </p:nvSpPr>
        <p:spPr>
          <a:xfrm>
            <a:off x="7105800" y="5875876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62BDBA-5AA4-42A0-BDB6-AD745ADFDD1E}"/>
              </a:ext>
            </a:extLst>
          </p:cNvPr>
          <p:cNvSpPr txBox="1"/>
          <p:nvPr/>
        </p:nvSpPr>
        <p:spPr>
          <a:xfrm>
            <a:off x="10011067" y="2967335"/>
            <a:ext cx="1279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23C432-EFE8-46B6-8209-09A81EA8C67A}"/>
              </a:ext>
            </a:extLst>
          </p:cNvPr>
          <p:cNvSpPr txBox="1"/>
          <p:nvPr/>
        </p:nvSpPr>
        <p:spPr>
          <a:xfrm>
            <a:off x="10127677" y="4270642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했음</a:t>
            </a:r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(yes)</a:t>
            </a:r>
            <a:endParaRPr lang="ko-KR" altLang="en-US" b="1" spc="-150" dirty="0">
              <a:solidFill>
                <a:srgbClr val="4F54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6903DDD-86A6-42BB-A972-AEFCE9387BD4}"/>
              </a:ext>
            </a:extLst>
          </p:cNvPr>
          <p:cNvCxnSpPr>
            <a:endCxn id="4" idx="1"/>
          </p:cNvCxnSpPr>
          <p:nvPr/>
        </p:nvCxnSpPr>
        <p:spPr>
          <a:xfrm>
            <a:off x="9470571" y="4455308"/>
            <a:ext cx="657106" cy="0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4F9CB0-54C0-4A3E-8B72-EDE20C1197C8}"/>
              </a:ext>
            </a:extLst>
          </p:cNvPr>
          <p:cNvSpPr txBox="1"/>
          <p:nvPr/>
        </p:nvSpPr>
        <p:spPr>
          <a:xfrm>
            <a:off x="10127677" y="2086679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</a:t>
            </a:r>
            <a:r>
              <a:rPr lang="ko-KR" altLang="en-US" b="1" spc="-150" dirty="0" err="1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안했음</a:t>
            </a:r>
            <a:r>
              <a:rPr lang="en-US" altLang="ko-KR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(No)</a:t>
            </a:r>
            <a:endParaRPr lang="ko-KR" altLang="en-US" b="1" spc="-150" dirty="0">
              <a:solidFill>
                <a:srgbClr val="A0A1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C975BF8-470B-40E7-AC73-05DDC38237C8}"/>
              </a:ext>
            </a:extLst>
          </p:cNvPr>
          <p:cNvCxnSpPr>
            <a:endCxn id="28" idx="1"/>
          </p:cNvCxnSpPr>
          <p:nvPr/>
        </p:nvCxnSpPr>
        <p:spPr>
          <a:xfrm>
            <a:off x="9470571" y="2271345"/>
            <a:ext cx="657106" cy="0"/>
          </a:xfrm>
          <a:prstGeom prst="straightConnector1">
            <a:avLst/>
          </a:prstGeom>
          <a:ln w="38100">
            <a:solidFill>
              <a:srgbClr val="A0A1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117EEDB8-16FC-49FD-B036-15AC7C223E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780" y="1536938"/>
            <a:ext cx="3807391" cy="38405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87CAC0-906F-4C24-8207-89C4EDD8946A}"/>
              </a:ext>
            </a:extLst>
          </p:cNvPr>
          <p:cNvSpPr txBox="1"/>
          <p:nvPr/>
        </p:nvSpPr>
        <p:spPr>
          <a:xfrm>
            <a:off x="4489945" y="513639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6112-810C-4305-BC62-7450F76DE4E8}"/>
              </a:ext>
            </a:extLst>
          </p:cNvPr>
          <p:cNvSpPr txBox="1"/>
          <p:nvPr/>
        </p:nvSpPr>
        <p:spPr>
          <a:xfrm rot="16200000">
            <a:off x="2278199" y="3081640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빈도수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672BF7-4560-4B25-BBEF-16F41BAA13F4}"/>
              </a:ext>
            </a:extLst>
          </p:cNvPr>
          <p:cNvSpPr txBox="1"/>
          <p:nvPr/>
        </p:nvSpPr>
        <p:spPr>
          <a:xfrm rot="16200000">
            <a:off x="5842256" y="3122760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종속 변수 비율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10772E-78E3-46A1-865E-7FB269A82800}"/>
              </a:ext>
            </a:extLst>
          </p:cNvPr>
          <p:cNvSpPr txBox="1"/>
          <p:nvPr/>
        </p:nvSpPr>
        <p:spPr>
          <a:xfrm>
            <a:off x="8178354" y="501486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학력</a:t>
            </a: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B75F05AB-877A-494E-9E23-1625B152DF3C}"/>
              </a:ext>
            </a:extLst>
          </p:cNvPr>
          <p:cNvSpPr txBox="1"/>
          <p:nvPr/>
        </p:nvSpPr>
        <p:spPr>
          <a:xfrm>
            <a:off x="6903237" y="4437638"/>
            <a:ext cx="3017277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8.6%  10.6%  15.0% 13.6%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5602514" y="4347029"/>
            <a:ext cx="810670" cy="84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EF483-D426-45BF-A5AB-37F1110834A4}"/>
              </a:ext>
            </a:extLst>
          </p:cNvPr>
          <p:cNvSpPr txBox="1"/>
          <p:nvPr/>
        </p:nvSpPr>
        <p:spPr>
          <a:xfrm>
            <a:off x="3370732" y="5840086"/>
            <a:ext cx="35325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“unknown”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판단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D59C92-EC20-4261-B16F-060ABCE8C7C9}"/>
              </a:ext>
            </a:extLst>
          </p:cNvPr>
          <p:cNvSpPr txBox="1"/>
          <p:nvPr/>
        </p:nvSpPr>
        <p:spPr>
          <a:xfrm>
            <a:off x="3325122" y="1900000"/>
            <a:ext cx="60465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중등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38F028-9414-4C39-85C6-AD16FD60FC62}"/>
              </a:ext>
            </a:extLst>
          </p:cNvPr>
          <p:cNvSpPr txBox="1"/>
          <p:nvPr/>
        </p:nvSpPr>
        <p:spPr>
          <a:xfrm>
            <a:off x="4133282" y="3184849"/>
            <a:ext cx="60465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고등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15E34C-77C0-4D9C-9A4E-46F4A8B88390}"/>
              </a:ext>
            </a:extLst>
          </p:cNvPr>
          <p:cNvSpPr txBox="1"/>
          <p:nvPr/>
        </p:nvSpPr>
        <p:spPr>
          <a:xfrm>
            <a:off x="4926944" y="3984348"/>
            <a:ext cx="60465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초등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9D1A09-DF1D-4E84-87DB-10513D8952CB}"/>
              </a:ext>
            </a:extLst>
          </p:cNvPr>
          <p:cNvSpPr txBox="1"/>
          <p:nvPr/>
        </p:nvSpPr>
        <p:spPr>
          <a:xfrm>
            <a:off x="5615806" y="3962849"/>
            <a:ext cx="81464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잘모름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698532-5BE0-4038-B51D-85AC5C1432FB}"/>
              </a:ext>
            </a:extLst>
          </p:cNvPr>
          <p:cNvSpPr txBox="1"/>
          <p:nvPr/>
        </p:nvSpPr>
        <p:spPr>
          <a:xfrm>
            <a:off x="7894721" y="1763513"/>
            <a:ext cx="60465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중등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5FAC58-A365-466F-9FEB-85028EA5528F}"/>
              </a:ext>
            </a:extLst>
          </p:cNvPr>
          <p:cNvSpPr txBox="1"/>
          <p:nvPr/>
        </p:nvSpPr>
        <p:spPr>
          <a:xfrm>
            <a:off x="7196886" y="1763513"/>
            <a:ext cx="60465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초등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D9AF86-1334-48DC-B4B2-12AA88EC39B3}"/>
              </a:ext>
            </a:extLst>
          </p:cNvPr>
          <p:cNvSpPr txBox="1"/>
          <p:nvPr/>
        </p:nvSpPr>
        <p:spPr>
          <a:xfrm>
            <a:off x="8555984" y="1755515"/>
            <a:ext cx="604653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고등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DEA183-488E-4655-A2BF-A29C29072D56}"/>
              </a:ext>
            </a:extLst>
          </p:cNvPr>
          <p:cNvSpPr txBox="1"/>
          <p:nvPr/>
        </p:nvSpPr>
        <p:spPr>
          <a:xfrm>
            <a:off x="9147183" y="1744022"/>
            <a:ext cx="81464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잘모름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234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E47477-0DBF-46AA-9918-9A96DAD95C8E}"/>
              </a:ext>
            </a:extLst>
          </p:cNvPr>
          <p:cNvSpPr/>
          <p:nvPr/>
        </p:nvSpPr>
        <p:spPr>
          <a:xfrm>
            <a:off x="7625904" y="6085283"/>
            <a:ext cx="1088571" cy="17037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7418AA6-E408-4F14-B94D-C98FC293B0A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13" y="1385471"/>
            <a:ext cx="5591130" cy="42242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3002434" y="517789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Default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3029685" y="1102564"/>
            <a:ext cx="1595310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6FD7F55-EB88-4822-BD35-42A24C46B1D9}"/>
              </a:ext>
            </a:extLst>
          </p:cNvPr>
          <p:cNvSpPr/>
          <p:nvPr/>
        </p:nvSpPr>
        <p:spPr>
          <a:xfrm>
            <a:off x="4188786" y="5991988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7CAC0-906F-4C24-8207-89C4EDD8946A}"/>
              </a:ext>
            </a:extLst>
          </p:cNvPr>
          <p:cNvSpPr txBox="1"/>
          <p:nvPr/>
        </p:nvSpPr>
        <p:spPr>
          <a:xfrm>
            <a:off x="5233182" y="5253288"/>
            <a:ext cx="2883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채무 불이행 여부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6112-810C-4305-BC62-7450F76DE4E8}"/>
              </a:ext>
            </a:extLst>
          </p:cNvPr>
          <p:cNvSpPr txBox="1"/>
          <p:nvPr/>
        </p:nvSpPr>
        <p:spPr>
          <a:xfrm rot="16200000">
            <a:off x="3299855" y="315421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빈도수</a:t>
            </a:r>
            <a:endParaRPr lang="ko-KR" altLang="en-US" b="1" dirty="0"/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B75F05AB-877A-494E-9E23-1625B152DF3C}"/>
              </a:ext>
            </a:extLst>
          </p:cNvPr>
          <p:cNvSpPr txBox="1"/>
          <p:nvPr/>
        </p:nvSpPr>
        <p:spPr>
          <a:xfrm>
            <a:off x="6903237" y="4437638"/>
            <a:ext cx="3017277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8.6%  10.6%  15.0% 13.6%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E7274-6081-47D4-B20E-D0D24A7C8102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E3E375-BDA5-4467-A681-C6A8B10A44D4}"/>
              </a:ext>
            </a:extLst>
          </p:cNvPr>
          <p:cNvSpPr txBox="1"/>
          <p:nvPr/>
        </p:nvSpPr>
        <p:spPr>
          <a:xfrm>
            <a:off x="7183170" y="4078001"/>
            <a:ext cx="1292341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채무 불이행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87510B-98E2-4FE8-8461-9BBF20EDFF83}"/>
              </a:ext>
            </a:extLst>
          </p:cNvPr>
          <p:cNvSpPr txBox="1"/>
          <p:nvPr/>
        </p:nvSpPr>
        <p:spPr>
          <a:xfrm>
            <a:off x="4986264" y="1781618"/>
            <a:ext cx="1292341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채무 불이행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ECA92-D606-4D11-80C9-E3DA9E948251}"/>
              </a:ext>
            </a:extLst>
          </p:cNvPr>
          <p:cNvSpPr txBox="1"/>
          <p:nvPr/>
        </p:nvSpPr>
        <p:spPr>
          <a:xfrm>
            <a:off x="4666130" y="5945821"/>
            <a:ext cx="46410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범주별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불균형이 심해 변수 제거도 고려</a:t>
            </a:r>
          </a:p>
        </p:txBody>
      </p:sp>
    </p:spTree>
    <p:extLst>
      <p:ext uri="{BB962C8B-B14F-4D97-AF65-F5344CB8AC3E}">
        <p14:creationId xmlns:p14="http://schemas.microsoft.com/office/powerpoint/2010/main" val="160596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E47477-0DBF-46AA-9918-9A96DAD95C8E}"/>
              </a:ext>
            </a:extLst>
          </p:cNvPr>
          <p:cNvSpPr/>
          <p:nvPr/>
        </p:nvSpPr>
        <p:spPr>
          <a:xfrm>
            <a:off x="9789992" y="6100599"/>
            <a:ext cx="1088571" cy="17037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F94BDC-68EA-4FCF-A84B-E87DD092EA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196" y="1416208"/>
            <a:ext cx="6055118" cy="422982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951939" y="517789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Balance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951939" y="1102564"/>
            <a:ext cx="1750800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6FD7F55-EB88-4822-BD35-42A24C46B1D9}"/>
              </a:ext>
            </a:extLst>
          </p:cNvPr>
          <p:cNvSpPr/>
          <p:nvPr/>
        </p:nvSpPr>
        <p:spPr>
          <a:xfrm>
            <a:off x="7207863" y="6013716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7CAC0-906F-4C24-8207-89C4EDD8946A}"/>
              </a:ext>
            </a:extLst>
          </p:cNvPr>
          <p:cNvSpPr txBox="1"/>
          <p:nvPr/>
        </p:nvSpPr>
        <p:spPr>
          <a:xfrm>
            <a:off x="5722465" y="5334413"/>
            <a:ext cx="23615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평균 연간 잔고</a:t>
            </a:r>
            <a:r>
              <a:rPr lang="en-US" altLang="ko-KR" b="1" dirty="0"/>
              <a:t>(</a:t>
            </a:r>
            <a:r>
              <a:rPr lang="ko-KR" altLang="en-US" b="1" dirty="0"/>
              <a:t>유로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6112-810C-4305-BC62-7450F76DE4E8}"/>
              </a:ext>
            </a:extLst>
          </p:cNvPr>
          <p:cNvSpPr txBox="1"/>
          <p:nvPr/>
        </p:nvSpPr>
        <p:spPr>
          <a:xfrm rot="16200000">
            <a:off x="3270230" y="315421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빈도수</a:t>
            </a:r>
          </a:p>
        </p:txBody>
      </p:sp>
      <p:sp>
        <p:nvSpPr>
          <p:cNvPr id="34" name="Text Box 41">
            <a:extLst>
              <a:ext uri="{FF2B5EF4-FFF2-40B4-BE49-F238E27FC236}">
                <a16:creationId xmlns:a16="http://schemas.microsoft.com/office/drawing/2014/main" id="{B75F05AB-877A-494E-9E23-1625B152DF3C}"/>
              </a:ext>
            </a:extLst>
          </p:cNvPr>
          <p:cNvSpPr txBox="1"/>
          <p:nvPr/>
        </p:nvSpPr>
        <p:spPr>
          <a:xfrm>
            <a:off x="6903237" y="4437638"/>
            <a:ext cx="3017277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8.6%  10.6%  15.0% 13.6%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C4A482C0-4084-4229-9BB3-907CFEDE1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550174"/>
                  </p:ext>
                </p:extLst>
              </p:nvPr>
            </p:nvGraphicFramePr>
            <p:xfrm>
              <a:off x="5404783" y="1953166"/>
              <a:ext cx="5778474" cy="74428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63079">
                      <a:extLst>
                        <a:ext uri="{9D8B030D-6E8A-4147-A177-3AD203B41FA5}">
                          <a16:colId xmlns:a16="http://schemas.microsoft.com/office/drawing/2014/main" val="1913525475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94288388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392285024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2455090430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484323808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1374615785"/>
                        </a:ext>
                      </a:extLst>
                    </a:gridCol>
                  </a:tblGrid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pc="-15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altLang="ko-KR" spc="-150" smtClean="0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pc="-150" dirty="0"/>
                            <a:t> Q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Med.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-150" dirty="0"/>
                            <a:t>Mean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pc="-15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altLang="ko-KR" spc="-150" smtClean="0">
                                      <a:latin typeface="Cambria Math" panose="02040503050406030204" pitchFamily="18" charset="0"/>
                                    </a:rPr>
                                    <m:t>𝒓𝒅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pc="-150" dirty="0"/>
                            <a:t> Q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Max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772918"/>
                      </a:ext>
                    </a:extLst>
                  </a:tr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-8,019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447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0" dirty="0"/>
                            <a:t>1,360</a:t>
                          </a:r>
                          <a:endParaRPr lang="ko-KR" altLang="en-US" spc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1,421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-150" dirty="0"/>
                            <a:t>102,127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61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C4A482C0-4084-4229-9BB3-907CFEDE1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550174"/>
                  </p:ext>
                </p:extLst>
              </p:nvPr>
            </p:nvGraphicFramePr>
            <p:xfrm>
              <a:off x="5404783" y="1953166"/>
              <a:ext cx="5778474" cy="74428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963079">
                      <a:extLst>
                        <a:ext uri="{9D8B030D-6E8A-4147-A177-3AD203B41FA5}">
                          <a16:colId xmlns:a16="http://schemas.microsoft.com/office/drawing/2014/main" val="1913525475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94288388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392285024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2455090430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484323808"/>
                        </a:ext>
                      </a:extLst>
                    </a:gridCol>
                    <a:gridCol w="963079">
                      <a:extLst>
                        <a:ext uri="{9D8B030D-6E8A-4147-A177-3AD203B41FA5}">
                          <a16:colId xmlns:a16="http://schemas.microsoft.com/office/drawing/2014/main" val="1374615785"/>
                        </a:ext>
                      </a:extLst>
                    </a:gridCol>
                  </a:tblGrid>
                  <a:tr h="376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633" t="-8065" r="-403165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Med.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-150" dirty="0"/>
                            <a:t>Mean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266" t="-8065" r="-102532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Max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772918"/>
                      </a:ext>
                    </a:extLst>
                  </a:tr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-8,019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72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447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0" dirty="0"/>
                            <a:t>1,360</a:t>
                          </a:r>
                          <a:endParaRPr lang="ko-KR" altLang="en-US" spc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1,421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-150" dirty="0"/>
                            <a:t>102,127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61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98E2EA6-8466-460F-8307-8987C1BE0AA6}"/>
              </a:ext>
            </a:extLst>
          </p:cNvPr>
          <p:cNvSpPr txBox="1"/>
          <p:nvPr/>
        </p:nvSpPr>
        <p:spPr>
          <a:xfrm>
            <a:off x="2128824" y="5967549"/>
            <a:ext cx="4626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구조는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아닌 곳에서 발생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C8832C-0706-4E7D-A437-3DA6703EB645}"/>
              </a:ext>
            </a:extLst>
          </p:cNvPr>
          <p:cNvSpPr txBox="1"/>
          <p:nvPr/>
        </p:nvSpPr>
        <p:spPr>
          <a:xfrm>
            <a:off x="5282222" y="354622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-12,966,723</a:t>
            </a:r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ABD71F-5FA6-4FFD-8614-CFF0E0B0C4A3}"/>
              </a:ext>
            </a:extLst>
          </p:cNvPr>
          <p:cNvSpPr txBox="1"/>
          <p:nvPr/>
        </p:nvSpPr>
        <p:spPr>
          <a:xfrm>
            <a:off x="10035651" y="359279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165,139,359</a:t>
            </a:r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원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C18ED6F-4DB8-47EE-BEB9-32B61A1CC58F}"/>
              </a:ext>
            </a:extLst>
          </p:cNvPr>
          <p:cNvCxnSpPr>
            <a:cxnSpLocks/>
          </p:cNvCxnSpPr>
          <p:nvPr/>
        </p:nvCxnSpPr>
        <p:spPr>
          <a:xfrm>
            <a:off x="5931067" y="2697447"/>
            <a:ext cx="0" cy="848781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BD63954-46FB-473E-92E1-A51570E6187F}"/>
              </a:ext>
            </a:extLst>
          </p:cNvPr>
          <p:cNvCxnSpPr>
            <a:cxnSpLocks/>
          </p:cNvCxnSpPr>
          <p:nvPr/>
        </p:nvCxnSpPr>
        <p:spPr>
          <a:xfrm>
            <a:off x="10749810" y="2697447"/>
            <a:ext cx="0" cy="848781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88A4C1-525A-4222-8C83-E698D2FFD94F}"/>
              </a:ext>
            </a:extLst>
          </p:cNvPr>
          <p:cNvSpPr txBox="1"/>
          <p:nvPr/>
        </p:nvSpPr>
        <p:spPr>
          <a:xfrm>
            <a:off x="7776870" y="3441873"/>
            <a:ext cx="1399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(2008</a:t>
            </a:r>
            <a:r>
              <a:rPr lang="ko-KR" altLang="en-US" sz="1400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환율 기준</a:t>
            </a:r>
            <a:r>
              <a:rPr lang="en-US" altLang="ko-KR" sz="1400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/>
            <a:r>
              <a:rPr lang="en-US" altLang="ko-KR" sz="1400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1EUR=1,617KRW</a:t>
            </a:r>
            <a:endParaRPr lang="ko-KR" altLang="en-US" sz="1400" b="1" spc="-150" dirty="0">
              <a:solidFill>
                <a:srgbClr val="4F54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3D8046-4574-4FE5-8F2A-061953F84F9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ECA92-D606-4D11-80C9-E3DA9E948251}"/>
              </a:ext>
            </a:extLst>
          </p:cNvPr>
          <p:cNvSpPr txBox="1"/>
          <p:nvPr/>
        </p:nvSpPr>
        <p:spPr>
          <a:xfrm>
            <a:off x="7369014" y="5967549"/>
            <a:ext cx="38715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수익 구조 고려한 변수 변환 필요</a:t>
            </a:r>
          </a:p>
        </p:txBody>
      </p:sp>
    </p:spTree>
    <p:extLst>
      <p:ext uri="{BB962C8B-B14F-4D97-AF65-F5344CB8AC3E}">
        <p14:creationId xmlns:p14="http://schemas.microsoft.com/office/powerpoint/2010/main" val="14516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919878" y="517789"/>
            <a:ext cx="181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Housing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951939" y="1102564"/>
            <a:ext cx="1750800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1914EF61-9818-4F8F-8DD6-B7174D202AE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4"/>
          <a:stretch/>
        </p:blipFill>
        <p:spPr bwMode="auto">
          <a:xfrm>
            <a:off x="2903949" y="1478351"/>
            <a:ext cx="5463540" cy="4613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Text Box 41">
            <a:extLst>
              <a:ext uri="{FF2B5EF4-FFF2-40B4-BE49-F238E27FC236}">
                <a16:creationId xmlns:a16="http://schemas.microsoft.com/office/drawing/2014/main" id="{F7DE6ED3-5D10-453A-9962-8C10AA9F58F4}"/>
              </a:ext>
            </a:extLst>
          </p:cNvPr>
          <p:cNvSpPr txBox="1"/>
          <p:nvPr/>
        </p:nvSpPr>
        <p:spPr>
          <a:xfrm>
            <a:off x="3868173" y="5167258"/>
            <a:ext cx="3017277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16</a:t>
            </a:r>
            <a:r>
              <a:rPr lang="en-US" sz="1600" b="1" kern="1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.7%     b          7.7%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 Box 41">
            <a:extLst>
              <a:ext uri="{FF2B5EF4-FFF2-40B4-BE49-F238E27FC236}">
                <a16:creationId xmlns:a16="http://schemas.microsoft.com/office/drawing/2014/main" id="{6862B70C-2526-4289-BBBD-7D8DB2F108DB}"/>
              </a:ext>
            </a:extLst>
          </p:cNvPr>
          <p:cNvSpPr txBox="1"/>
          <p:nvPr/>
        </p:nvSpPr>
        <p:spPr>
          <a:xfrm>
            <a:off x="3853659" y="1471093"/>
            <a:ext cx="3017277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20,081               25,130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5F475E-263B-4DFE-ACEF-3BC12DF76796}"/>
              </a:ext>
            </a:extLst>
          </p:cNvPr>
          <p:cNvSpPr txBox="1"/>
          <p:nvPr/>
        </p:nvSpPr>
        <p:spPr>
          <a:xfrm rot="16200000">
            <a:off x="2160063" y="3408210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종속 변수 비율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EE8D61-0EFB-4EEB-A8C8-1E011505D57A}"/>
              </a:ext>
            </a:extLst>
          </p:cNvPr>
          <p:cNvSpPr txBox="1"/>
          <p:nvPr/>
        </p:nvSpPr>
        <p:spPr>
          <a:xfrm>
            <a:off x="4291978" y="5722516"/>
            <a:ext cx="21130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주택담보대출 여부</a:t>
            </a:r>
            <a:endParaRPr lang="ko-KR" alt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7F9697-F079-4EBF-BD66-DB4D866BD4CF}"/>
              </a:ext>
            </a:extLst>
          </p:cNvPr>
          <p:cNvSpPr txBox="1"/>
          <p:nvPr/>
        </p:nvSpPr>
        <p:spPr>
          <a:xfrm>
            <a:off x="7211383" y="3156017"/>
            <a:ext cx="1279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948DDC-ED22-4AE6-8B0D-B3E2398B57FB}"/>
              </a:ext>
            </a:extLst>
          </p:cNvPr>
          <p:cNvSpPr txBox="1"/>
          <p:nvPr/>
        </p:nvSpPr>
        <p:spPr>
          <a:xfrm>
            <a:off x="7333688" y="5141492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했음</a:t>
            </a:r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(yes)</a:t>
            </a:r>
            <a:endParaRPr lang="ko-KR" altLang="en-US" b="1" spc="-150" dirty="0">
              <a:solidFill>
                <a:srgbClr val="4F54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4E086B6-0B8F-4E0B-8265-9E2B3ACB9484}"/>
              </a:ext>
            </a:extLst>
          </p:cNvPr>
          <p:cNvCxnSpPr>
            <a:endCxn id="36" idx="1"/>
          </p:cNvCxnSpPr>
          <p:nvPr/>
        </p:nvCxnSpPr>
        <p:spPr>
          <a:xfrm>
            <a:off x="6676582" y="5326158"/>
            <a:ext cx="657106" cy="0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0B8B5A9-0452-49CF-A802-73F28ADBBD58}"/>
              </a:ext>
            </a:extLst>
          </p:cNvPr>
          <p:cNvSpPr txBox="1"/>
          <p:nvPr/>
        </p:nvSpPr>
        <p:spPr>
          <a:xfrm>
            <a:off x="7333688" y="227536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</a:t>
            </a:r>
            <a:r>
              <a:rPr lang="ko-KR" altLang="en-US" b="1" spc="-150" dirty="0" err="1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안했음</a:t>
            </a:r>
            <a:r>
              <a:rPr lang="en-US" altLang="ko-KR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(No)</a:t>
            </a:r>
            <a:endParaRPr lang="ko-KR" altLang="en-US" b="1" spc="-150" dirty="0">
              <a:solidFill>
                <a:srgbClr val="A0A1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C4CAC1-3E09-4766-B74D-E26130543E90}"/>
              </a:ext>
            </a:extLst>
          </p:cNvPr>
          <p:cNvCxnSpPr>
            <a:endCxn id="38" idx="1"/>
          </p:cNvCxnSpPr>
          <p:nvPr/>
        </p:nvCxnSpPr>
        <p:spPr>
          <a:xfrm>
            <a:off x="6676582" y="2460027"/>
            <a:ext cx="657106" cy="0"/>
          </a:xfrm>
          <a:prstGeom prst="straightConnector1">
            <a:avLst/>
          </a:prstGeom>
          <a:ln w="38100">
            <a:solidFill>
              <a:srgbClr val="A0A1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CA9477-4AD0-4E45-83A8-C3ACBF219F43}"/>
              </a:ext>
            </a:extLst>
          </p:cNvPr>
          <p:cNvSpPr txBox="1"/>
          <p:nvPr/>
        </p:nvSpPr>
        <p:spPr>
          <a:xfrm>
            <a:off x="8074557" y="3438111"/>
            <a:ext cx="3801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 차이가 확연히 보여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별다른 전처리가 필요 없어 보임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71335235-40BD-45BD-8EE2-65A0C825CDEA}"/>
              </a:ext>
            </a:extLst>
          </p:cNvPr>
          <p:cNvSpPr/>
          <p:nvPr/>
        </p:nvSpPr>
        <p:spPr>
          <a:xfrm>
            <a:off x="7670808" y="3653554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F0D13E-A7C7-4195-9221-F6D0B634DAE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9D8AD0-91D4-4135-845D-307A9D31FB9E}"/>
              </a:ext>
            </a:extLst>
          </p:cNvPr>
          <p:cNvSpPr txBox="1"/>
          <p:nvPr/>
        </p:nvSpPr>
        <p:spPr>
          <a:xfrm>
            <a:off x="5643472" y="1817560"/>
            <a:ext cx="108234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대출 있음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337AAE-EE20-48B2-AFF4-201409D86777}"/>
              </a:ext>
            </a:extLst>
          </p:cNvPr>
          <p:cNvSpPr txBox="1"/>
          <p:nvPr/>
        </p:nvSpPr>
        <p:spPr>
          <a:xfrm>
            <a:off x="3973061" y="1817560"/>
            <a:ext cx="108234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대출 없음</a:t>
            </a:r>
          </a:p>
        </p:txBody>
      </p:sp>
    </p:spTree>
    <p:extLst>
      <p:ext uri="{BB962C8B-B14F-4D97-AF65-F5344CB8AC3E}">
        <p14:creationId xmlns:p14="http://schemas.microsoft.com/office/powerpoint/2010/main" val="8583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BDE80D1A-18F7-48CD-96C5-26089D7435E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0"/>
          <a:stretch/>
        </p:blipFill>
        <p:spPr bwMode="auto">
          <a:xfrm>
            <a:off x="2951938" y="1475403"/>
            <a:ext cx="5059955" cy="46713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3250096" y="517789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Loan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3250096" y="1102564"/>
            <a:ext cx="1154483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41">
            <a:extLst>
              <a:ext uri="{FF2B5EF4-FFF2-40B4-BE49-F238E27FC236}">
                <a16:creationId xmlns:a16="http://schemas.microsoft.com/office/drawing/2014/main" id="{F7DE6ED3-5D10-453A-9962-8C10AA9F58F4}"/>
              </a:ext>
            </a:extLst>
          </p:cNvPr>
          <p:cNvSpPr txBox="1"/>
          <p:nvPr/>
        </p:nvSpPr>
        <p:spPr>
          <a:xfrm>
            <a:off x="3825080" y="5248886"/>
            <a:ext cx="3017277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en-US" sz="1600" b="1" kern="1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.7%               6.7%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 Box 41">
            <a:extLst>
              <a:ext uri="{FF2B5EF4-FFF2-40B4-BE49-F238E27FC236}">
                <a16:creationId xmlns:a16="http://schemas.microsoft.com/office/drawing/2014/main" id="{6862B70C-2526-4289-BBBD-7D8DB2F108DB}"/>
              </a:ext>
            </a:extLst>
          </p:cNvPr>
          <p:cNvSpPr txBox="1"/>
          <p:nvPr/>
        </p:nvSpPr>
        <p:spPr>
          <a:xfrm>
            <a:off x="3742548" y="1460888"/>
            <a:ext cx="3017277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37,967</a:t>
            </a: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7,244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5F475E-263B-4DFE-ACEF-3BC12DF76796}"/>
              </a:ext>
            </a:extLst>
          </p:cNvPr>
          <p:cNvSpPr txBox="1"/>
          <p:nvPr/>
        </p:nvSpPr>
        <p:spPr>
          <a:xfrm rot="16200000">
            <a:off x="2160063" y="3408210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종속 변수 비율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EE8D61-0EFB-4EEB-A8C8-1E011505D57A}"/>
              </a:ext>
            </a:extLst>
          </p:cNvPr>
          <p:cNvSpPr txBox="1"/>
          <p:nvPr/>
        </p:nvSpPr>
        <p:spPr>
          <a:xfrm>
            <a:off x="4362833" y="5760962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개인 대출 여부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7F9697-F079-4EBF-BD66-DB4D866BD4CF}"/>
              </a:ext>
            </a:extLst>
          </p:cNvPr>
          <p:cNvSpPr txBox="1"/>
          <p:nvPr/>
        </p:nvSpPr>
        <p:spPr>
          <a:xfrm>
            <a:off x="7041814" y="3140541"/>
            <a:ext cx="1279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948DDC-ED22-4AE6-8B0D-B3E2398B57FB}"/>
              </a:ext>
            </a:extLst>
          </p:cNvPr>
          <p:cNvSpPr txBox="1"/>
          <p:nvPr/>
        </p:nvSpPr>
        <p:spPr>
          <a:xfrm>
            <a:off x="7333688" y="5221319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했음</a:t>
            </a:r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(yes)</a:t>
            </a:r>
            <a:endParaRPr lang="ko-KR" altLang="en-US" b="1" spc="-150" dirty="0">
              <a:solidFill>
                <a:srgbClr val="4F54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4E086B6-0B8F-4E0B-8265-9E2B3ACB9484}"/>
              </a:ext>
            </a:extLst>
          </p:cNvPr>
          <p:cNvCxnSpPr>
            <a:endCxn id="36" idx="1"/>
          </p:cNvCxnSpPr>
          <p:nvPr/>
        </p:nvCxnSpPr>
        <p:spPr>
          <a:xfrm>
            <a:off x="6676582" y="5405985"/>
            <a:ext cx="657106" cy="0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0B8B5A9-0452-49CF-A802-73F28ADBBD58}"/>
              </a:ext>
            </a:extLst>
          </p:cNvPr>
          <p:cNvSpPr txBox="1"/>
          <p:nvPr/>
        </p:nvSpPr>
        <p:spPr>
          <a:xfrm>
            <a:off x="7333688" y="227536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</a:t>
            </a:r>
            <a:r>
              <a:rPr lang="ko-KR" altLang="en-US" b="1" spc="-150" dirty="0" err="1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안했음</a:t>
            </a:r>
            <a:r>
              <a:rPr lang="en-US" altLang="ko-KR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(No)</a:t>
            </a:r>
            <a:endParaRPr lang="ko-KR" altLang="en-US" b="1" spc="-150" dirty="0">
              <a:solidFill>
                <a:srgbClr val="A0A1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C4CAC1-3E09-4766-B74D-E26130543E90}"/>
              </a:ext>
            </a:extLst>
          </p:cNvPr>
          <p:cNvCxnSpPr>
            <a:endCxn id="38" idx="1"/>
          </p:cNvCxnSpPr>
          <p:nvPr/>
        </p:nvCxnSpPr>
        <p:spPr>
          <a:xfrm>
            <a:off x="6676582" y="2460027"/>
            <a:ext cx="657106" cy="0"/>
          </a:xfrm>
          <a:prstGeom prst="straightConnector1">
            <a:avLst/>
          </a:prstGeom>
          <a:ln w="38100">
            <a:solidFill>
              <a:srgbClr val="A0A1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CA9477-4AD0-4E45-83A8-C3ACBF219F43}"/>
              </a:ext>
            </a:extLst>
          </p:cNvPr>
          <p:cNvSpPr txBox="1"/>
          <p:nvPr/>
        </p:nvSpPr>
        <p:spPr>
          <a:xfrm>
            <a:off x="7842329" y="3430854"/>
            <a:ext cx="3801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 차이가 확연히 보여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별다른 전처리가 필요 없어 보임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71335235-40BD-45BD-8EE2-65A0C825CDEA}"/>
              </a:ext>
            </a:extLst>
          </p:cNvPr>
          <p:cNvSpPr/>
          <p:nvPr/>
        </p:nvSpPr>
        <p:spPr>
          <a:xfrm>
            <a:off x="7438580" y="3646297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F18296-A8EA-4A8D-BB39-53C3B77FA1D3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65C7D9-E0A4-48FC-B7A7-1FB049341E5E}"/>
              </a:ext>
            </a:extLst>
          </p:cNvPr>
          <p:cNvSpPr txBox="1"/>
          <p:nvPr/>
        </p:nvSpPr>
        <p:spPr>
          <a:xfrm>
            <a:off x="5481915" y="1901247"/>
            <a:ext cx="108234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대출 있음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04B118-FDBF-4E7D-BD7A-1F67A32D54A6}"/>
              </a:ext>
            </a:extLst>
          </p:cNvPr>
          <p:cNvSpPr txBox="1"/>
          <p:nvPr/>
        </p:nvSpPr>
        <p:spPr>
          <a:xfrm>
            <a:off x="3917014" y="1901247"/>
            <a:ext cx="108234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대출 없음</a:t>
            </a:r>
          </a:p>
        </p:txBody>
      </p:sp>
    </p:spTree>
    <p:extLst>
      <p:ext uri="{BB962C8B-B14F-4D97-AF65-F5344CB8AC3E}">
        <p14:creationId xmlns:p14="http://schemas.microsoft.com/office/powerpoint/2010/main" val="36411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DA2B9C-7632-4A27-8250-76BA62F075C8}"/>
              </a:ext>
            </a:extLst>
          </p:cNvPr>
          <p:cNvSpPr/>
          <p:nvPr/>
        </p:nvSpPr>
        <p:spPr>
          <a:xfrm>
            <a:off x="9368107" y="5771273"/>
            <a:ext cx="1195097" cy="21194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9B997A2-08C5-4810-B311-AD45CBF235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581" y="1519003"/>
            <a:ext cx="4750273" cy="465119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953990" y="517789"/>
            <a:ext cx="1746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Contact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953990" y="1102564"/>
            <a:ext cx="1742672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D5F475E-263B-4DFE-ACEF-3BC12DF76796}"/>
              </a:ext>
            </a:extLst>
          </p:cNvPr>
          <p:cNvSpPr txBox="1"/>
          <p:nvPr/>
        </p:nvSpPr>
        <p:spPr>
          <a:xfrm rot="16200000">
            <a:off x="2588063" y="3437238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빈도수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EE8D61-0EFB-4EEB-A8C8-1E011505D57A}"/>
              </a:ext>
            </a:extLst>
          </p:cNvPr>
          <p:cNvSpPr txBox="1"/>
          <p:nvPr/>
        </p:nvSpPr>
        <p:spPr>
          <a:xfrm>
            <a:off x="3692025" y="5770628"/>
            <a:ext cx="37802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연락 수단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067300" y="1580525"/>
            <a:ext cx="36599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데이터가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텔레마케팅임을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고려했을 때 연락 수단은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89A5092-119C-4377-8A51-01645628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436" y="2614517"/>
            <a:ext cx="583810" cy="5838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4C2354-C464-4E5E-992C-C082ED9D7FE1}"/>
              </a:ext>
            </a:extLst>
          </p:cNvPr>
          <p:cNvSpPr txBox="1"/>
          <p:nvPr/>
        </p:nvSpPr>
        <p:spPr>
          <a:xfrm>
            <a:off x="9533241" y="2700017"/>
            <a:ext cx="5661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0C008E7-C332-404B-9FED-0B68C89D6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417" y="2537665"/>
            <a:ext cx="660662" cy="66066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EC109C-EB45-4251-847B-DE79B37B23F3}"/>
              </a:ext>
            </a:extLst>
          </p:cNvPr>
          <p:cNvSpPr txBox="1"/>
          <p:nvPr/>
        </p:nvSpPr>
        <p:spPr>
          <a:xfrm>
            <a:off x="8581957" y="3234396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cellular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0ECA92-4CE9-4780-A9B8-F1F4CCE01451}"/>
              </a:ext>
            </a:extLst>
          </p:cNvPr>
          <p:cNvSpPr txBox="1"/>
          <p:nvPr/>
        </p:nvSpPr>
        <p:spPr>
          <a:xfrm>
            <a:off x="10074109" y="3234396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telephone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F10155-581F-42A9-AD60-14EA650649C5}"/>
              </a:ext>
            </a:extLst>
          </p:cNvPr>
          <p:cNvSpPr txBox="1"/>
          <p:nvPr/>
        </p:nvSpPr>
        <p:spPr>
          <a:xfrm>
            <a:off x="9384962" y="3767105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30E487-8E9C-4D19-913E-D5A5FB0515F2}"/>
              </a:ext>
            </a:extLst>
          </p:cNvPr>
          <p:cNvSpPr txBox="1"/>
          <p:nvPr/>
        </p:nvSpPr>
        <p:spPr>
          <a:xfrm>
            <a:off x="8255261" y="4290325"/>
            <a:ext cx="3122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“unknown”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빈도수가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多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2E18C3-D2B2-4E21-A020-94ED9A4EC95F}"/>
              </a:ext>
            </a:extLst>
          </p:cNvPr>
          <p:cNvSpPr txBox="1"/>
          <p:nvPr/>
        </p:nvSpPr>
        <p:spPr>
          <a:xfrm>
            <a:off x="8499302" y="4844321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채우기 어렵다고 판단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302229DA-CEE8-45C8-89A2-52D78A2EFBF4}"/>
              </a:ext>
            </a:extLst>
          </p:cNvPr>
          <p:cNvSpPr/>
          <p:nvPr/>
        </p:nvSpPr>
        <p:spPr>
          <a:xfrm>
            <a:off x="8797135" y="5718725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D24552-48B1-4920-8178-585B916239B3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4E03D9-EAB8-402A-BC06-38012BCEECFB}"/>
              </a:ext>
            </a:extLst>
          </p:cNvPr>
          <p:cNvSpPr txBox="1"/>
          <p:nvPr/>
        </p:nvSpPr>
        <p:spPr>
          <a:xfrm>
            <a:off x="3896083" y="1853834"/>
            <a:ext cx="81464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휴대폰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D687A5-26D3-45EC-9D82-DDB6D50AA6E0}"/>
              </a:ext>
            </a:extLst>
          </p:cNvPr>
          <p:cNvSpPr txBox="1"/>
          <p:nvPr/>
        </p:nvSpPr>
        <p:spPr>
          <a:xfrm>
            <a:off x="5202033" y="5168452"/>
            <a:ext cx="81464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집전화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38EDC6-41AF-4D47-BA15-CD61A129AC58}"/>
              </a:ext>
            </a:extLst>
          </p:cNvPr>
          <p:cNvSpPr txBox="1"/>
          <p:nvPr/>
        </p:nvSpPr>
        <p:spPr>
          <a:xfrm>
            <a:off x="6468440" y="3928335"/>
            <a:ext cx="814647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잘모름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98A87C-51D5-40BD-82BF-45E88F478984}"/>
              </a:ext>
            </a:extLst>
          </p:cNvPr>
          <p:cNvSpPr txBox="1"/>
          <p:nvPr/>
        </p:nvSpPr>
        <p:spPr>
          <a:xfrm>
            <a:off x="9213983" y="5646413"/>
            <a:ext cx="2021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제거 고려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14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800A4DB-769E-4567-8538-69F925DB213A}"/>
              </a:ext>
            </a:extLst>
          </p:cNvPr>
          <p:cNvSpPr/>
          <p:nvPr/>
        </p:nvSpPr>
        <p:spPr>
          <a:xfrm>
            <a:off x="8157690" y="5046080"/>
            <a:ext cx="986310" cy="23205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512715" y="517789"/>
            <a:ext cx="2629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Month / Day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512715" y="1102564"/>
            <a:ext cx="2629246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5B3F88-86A4-4896-BE63-A2660E504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471205"/>
              </p:ext>
            </p:extLst>
          </p:nvPr>
        </p:nvGraphicFramePr>
        <p:xfrm>
          <a:off x="2740404" y="1384010"/>
          <a:ext cx="2656114" cy="518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8057">
                  <a:extLst>
                    <a:ext uri="{9D8B030D-6E8A-4147-A177-3AD203B41FA5}">
                      <a16:colId xmlns:a16="http://schemas.microsoft.com/office/drawing/2014/main" val="527849503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306454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Month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Day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74973685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May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34395933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May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5339646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7403977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Dec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31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7621014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Jan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256352966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247348867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Dec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31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34588220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Jan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245077049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…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9898662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Nov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186094223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Nov</a:t>
                      </a:r>
                      <a:endParaRPr lang="ko-KR" altLang="en-US" sz="2000" dirty="0"/>
                    </a:p>
                  </a:txBody>
                  <a:tcPr marT="28800" marB="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17</a:t>
                      </a:r>
                      <a:endParaRPr lang="ko-KR" altLang="en-US" sz="2000" dirty="0"/>
                    </a:p>
                  </a:txBody>
                  <a:tcPr marT="28800" marB="0"/>
                </a:tc>
                <a:extLst>
                  <a:ext uri="{0D108BD9-81ED-4DB2-BD59-A6C34878D82A}">
                    <a16:rowId xmlns:a16="http://schemas.microsoft.com/office/drawing/2014/main" val="5252783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B3497BD-BB25-445C-9437-3B11CF902959}"/>
              </a:ext>
            </a:extLst>
          </p:cNvPr>
          <p:cNvSpPr txBox="1"/>
          <p:nvPr/>
        </p:nvSpPr>
        <p:spPr>
          <a:xfrm>
            <a:off x="7581070" y="2268429"/>
            <a:ext cx="3371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변수가 정렬되어 있음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FFACA-338D-4F4D-9FFF-30164733A09B}"/>
              </a:ext>
            </a:extLst>
          </p:cNvPr>
          <p:cNvSpPr txBox="1"/>
          <p:nvPr/>
        </p:nvSpPr>
        <p:spPr>
          <a:xfrm>
            <a:off x="7529774" y="2614712"/>
            <a:ext cx="3474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데이터가 수집된 기간이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565737-1DB1-4279-A9C5-37E4994294F1}"/>
              </a:ext>
            </a:extLst>
          </p:cNvPr>
          <p:cNvSpPr txBox="1"/>
          <p:nvPr/>
        </p:nvSpPr>
        <p:spPr>
          <a:xfrm>
            <a:off x="7533044" y="3320703"/>
            <a:ext cx="347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May,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2008 ~ Nov, 2010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FD98DD-35A8-4A0B-A151-03DC4DF2EC0E}"/>
              </a:ext>
            </a:extLst>
          </p:cNvPr>
          <p:cNvSpPr txBox="1"/>
          <p:nvPr/>
        </p:nvSpPr>
        <p:spPr>
          <a:xfrm>
            <a:off x="7658014" y="4060425"/>
            <a:ext cx="3217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임을 고려하면 새로운 변수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64F73-07CC-48CA-B60D-9CEBD7BE5D88}"/>
              </a:ext>
            </a:extLst>
          </p:cNvPr>
          <p:cNvSpPr txBox="1"/>
          <p:nvPr/>
        </p:nvSpPr>
        <p:spPr>
          <a:xfrm>
            <a:off x="8164947" y="4862463"/>
            <a:ext cx="2203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Year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 가능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26B2D65C-A5E6-4A39-A03C-52DB9A2AB507}"/>
              </a:ext>
            </a:extLst>
          </p:cNvPr>
          <p:cNvSpPr/>
          <p:nvPr/>
        </p:nvSpPr>
        <p:spPr>
          <a:xfrm flipH="1">
            <a:off x="5436093" y="1811919"/>
            <a:ext cx="137388" cy="1720989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왼쪽 중괄호 39">
            <a:extLst>
              <a:ext uri="{FF2B5EF4-FFF2-40B4-BE49-F238E27FC236}">
                <a16:creationId xmlns:a16="http://schemas.microsoft.com/office/drawing/2014/main" id="{87A18F48-82CC-4AD1-80D8-C9E3C3FA4116}"/>
              </a:ext>
            </a:extLst>
          </p:cNvPr>
          <p:cNvSpPr/>
          <p:nvPr/>
        </p:nvSpPr>
        <p:spPr>
          <a:xfrm flipH="1">
            <a:off x="5436092" y="3532909"/>
            <a:ext cx="137389" cy="1318052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왼쪽 중괄호 40">
            <a:extLst>
              <a:ext uri="{FF2B5EF4-FFF2-40B4-BE49-F238E27FC236}">
                <a16:creationId xmlns:a16="http://schemas.microsoft.com/office/drawing/2014/main" id="{31C5CB28-8FE0-48AF-9DE9-7E30E4529EFC}"/>
              </a:ext>
            </a:extLst>
          </p:cNvPr>
          <p:cNvSpPr/>
          <p:nvPr/>
        </p:nvSpPr>
        <p:spPr>
          <a:xfrm flipH="1">
            <a:off x="5436093" y="4862463"/>
            <a:ext cx="137389" cy="1705547"/>
          </a:xfrm>
          <a:prstGeom prst="leftBrace">
            <a:avLst>
              <a:gd name="adj1" fmla="val 7394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E6F58B-4CFE-4843-A825-36C00375ED1B}"/>
              </a:ext>
            </a:extLst>
          </p:cNvPr>
          <p:cNvSpPr txBox="1"/>
          <p:nvPr/>
        </p:nvSpPr>
        <p:spPr>
          <a:xfrm>
            <a:off x="5733520" y="228562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85352F-F822-4FB7-BF3B-AB095CDAC6FB}"/>
              </a:ext>
            </a:extLst>
          </p:cNvPr>
          <p:cNvSpPr txBox="1"/>
          <p:nvPr/>
        </p:nvSpPr>
        <p:spPr>
          <a:xfrm>
            <a:off x="5733519" y="382228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0C164B-1C21-4CB4-AD74-DFC842824FA6}"/>
              </a:ext>
            </a:extLst>
          </p:cNvPr>
          <p:cNvSpPr txBox="1"/>
          <p:nvPr/>
        </p:nvSpPr>
        <p:spPr>
          <a:xfrm>
            <a:off x="5733518" y="5545959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78F77F-AF5A-451C-9023-3815245028C8}"/>
              </a:ext>
            </a:extLst>
          </p:cNvPr>
          <p:cNvSpPr txBox="1"/>
          <p:nvPr/>
        </p:nvSpPr>
        <p:spPr>
          <a:xfrm>
            <a:off x="7130508" y="1947581"/>
            <a:ext cx="205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 연락한 날짜의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4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D20E89-2957-4C7F-A2F6-A354731B93D0}"/>
              </a:ext>
            </a:extLst>
          </p:cNvPr>
          <p:cNvSpPr/>
          <p:nvPr/>
        </p:nvSpPr>
        <p:spPr>
          <a:xfrm>
            <a:off x="10060980" y="5582757"/>
            <a:ext cx="1393371" cy="16324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E5E719-7061-4616-8798-0CE4EC4DD320}"/>
              </a:ext>
            </a:extLst>
          </p:cNvPr>
          <p:cNvSpPr/>
          <p:nvPr/>
        </p:nvSpPr>
        <p:spPr>
          <a:xfrm>
            <a:off x="8308953" y="3675782"/>
            <a:ext cx="2111828" cy="14996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256267" y="517789"/>
            <a:ext cx="3142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새로운 변수 </a:t>
            </a:r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Year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256267" y="1102564"/>
            <a:ext cx="3142143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795C68-3C83-4C22-A37F-4065580D4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148233"/>
              </p:ext>
            </p:extLst>
          </p:nvPr>
        </p:nvGraphicFramePr>
        <p:xfrm>
          <a:off x="2654251" y="1577053"/>
          <a:ext cx="5220000" cy="4693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553567309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43126061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5618345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37234249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22271072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2009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합계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521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1,176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1,403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154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2,296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2,649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4830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258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477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7390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2,718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2,932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6405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7,957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5,575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234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13,766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6998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4,486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642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5,341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8236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6,380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6,895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392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5,215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772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260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6,247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5735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282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579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012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438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738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593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3,598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297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75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3,970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69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lnTlToB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214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10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27,729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14,862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2,620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45,211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42914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BA92835-7C28-4EA4-99D1-68EE53B93F79}"/>
              </a:ext>
            </a:extLst>
          </p:cNvPr>
          <p:cNvSpPr txBox="1"/>
          <p:nvPr/>
        </p:nvSpPr>
        <p:spPr>
          <a:xfrm>
            <a:off x="8153016" y="2122351"/>
            <a:ext cx="36279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연도별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월별 고른 분포는 아님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2E82F2FD-3584-4059-AD83-289C9EEBC375}"/>
              </a:ext>
            </a:extLst>
          </p:cNvPr>
          <p:cNvSpPr/>
          <p:nvPr/>
        </p:nvSpPr>
        <p:spPr>
          <a:xfrm rot="5400000">
            <a:off x="9796431" y="4540670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3D031C-3445-4220-A877-D30AC808694E}"/>
              </a:ext>
            </a:extLst>
          </p:cNvPr>
          <p:cNvSpPr txBox="1"/>
          <p:nvPr/>
        </p:nvSpPr>
        <p:spPr>
          <a:xfrm>
            <a:off x="8265226" y="3196767"/>
            <a:ext cx="34034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마지막으로 연락한 날짜가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평일인지 휴일인지가 영향을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미칠 것으로 보인다고 판단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ACCE2-9857-4B44-BD4E-99783BEAF1D3}"/>
              </a:ext>
            </a:extLst>
          </p:cNvPr>
          <p:cNvSpPr txBox="1"/>
          <p:nvPr/>
        </p:nvSpPr>
        <p:spPr>
          <a:xfrm>
            <a:off x="8444763" y="5114579"/>
            <a:ext cx="30444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평일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휴일을 범주로 갖는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새로운 변수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Day2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생성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88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39D15E-ED46-4AA1-92D2-357632A1A23B}"/>
              </a:ext>
            </a:extLst>
          </p:cNvPr>
          <p:cNvGrpSpPr/>
          <p:nvPr/>
        </p:nvGrpSpPr>
        <p:grpSpPr>
          <a:xfrm>
            <a:off x="-105508" y="2574384"/>
            <a:ext cx="12379570" cy="1582618"/>
            <a:chOff x="-105508" y="2574384"/>
            <a:chExt cx="12379570" cy="158261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6A50CB-944C-442B-A1BF-3ECE8216D26D}"/>
                </a:ext>
              </a:extLst>
            </p:cNvPr>
            <p:cNvCxnSpPr>
              <a:cxnSpLocks/>
            </p:cNvCxnSpPr>
            <p:nvPr/>
          </p:nvCxnSpPr>
          <p:spPr>
            <a:xfrm>
              <a:off x="-105508" y="3429000"/>
              <a:ext cx="12379570" cy="0"/>
            </a:xfrm>
            <a:prstGeom prst="line">
              <a:avLst/>
            </a:prstGeom>
            <a:ln w="76200">
              <a:solidFill>
                <a:srgbClr val="79C7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6BFDF6B-AC58-4BDC-8E01-0CB2E3F78E78}"/>
                </a:ext>
              </a:extLst>
            </p:cNvPr>
            <p:cNvSpPr/>
            <p:nvPr/>
          </p:nvSpPr>
          <p:spPr>
            <a:xfrm>
              <a:off x="5367997" y="2700997"/>
              <a:ext cx="1456005" cy="145600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9C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B353FD7-9570-4C02-9148-E6E92375CBE4}"/>
                </a:ext>
              </a:extLst>
            </p:cNvPr>
            <p:cNvSpPr/>
            <p:nvPr/>
          </p:nvSpPr>
          <p:spPr>
            <a:xfrm>
              <a:off x="3192193" y="2700996"/>
              <a:ext cx="1456005" cy="145600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9C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89499A7-ED4F-4D53-9076-41A91C8AFB72}"/>
                </a:ext>
              </a:extLst>
            </p:cNvPr>
            <p:cNvSpPr/>
            <p:nvPr/>
          </p:nvSpPr>
          <p:spPr>
            <a:xfrm>
              <a:off x="1016389" y="2700995"/>
              <a:ext cx="1456005" cy="145600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9C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ED38EE1-F8F2-4ED3-9367-1C78CA3A35FF}"/>
                </a:ext>
              </a:extLst>
            </p:cNvPr>
            <p:cNvSpPr/>
            <p:nvPr/>
          </p:nvSpPr>
          <p:spPr>
            <a:xfrm>
              <a:off x="7543801" y="2700997"/>
              <a:ext cx="1456005" cy="145600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9C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0C62F84-662A-4137-A2DB-8E889577830F}"/>
                </a:ext>
              </a:extLst>
            </p:cNvPr>
            <p:cNvSpPr/>
            <p:nvPr/>
          </p:nvSpPr>
          <p:spPr>
            <a:xfrm>
              <a:off x="9719606" y="2700997"/>
              <a:ext cx="1456005" cy="1456005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79C7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B60065-7E39-478B-AAA6-42E5FD818F9D}"/>
                </a:ext>
              </a:extLst>
            </p:cNvPr>
            <p:cNvSpPr/>
            <p:nvPr/>
          </p:nvSpPr>
          <p:spPr>
            <a:xfrm>
              <a:off x="935502" y="2574396"/>
              <a:ext cx="1631852" cy="81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E97636-DF8F-44AB-8A0D-DA1957A6356E}"/>
                </a:ext>
              </a:extLst>
            </p:cNvPr>
            <p:cNvSpPr/>
            <p:nvPr/>
          </p:nvSpPr>
          <p:spPr>
            <a:xfrm>
              <a:off x="3120679" y="2576146"/>
              <a:ext cx="1631852" cy="81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7B48C91-EAC9-460F-835D-BE12E54AA79E}"/>
                </a:ext>
              </a:extLst>
            </p:cNvPr>
            <p:cNvSpPr/>
            <p:nvPr/>
          </p:nvSpPr>
          <p:spPr>
            <a:xfrm>
              <a:off x="5329899" y="2574384"/>
              <a:ext cx="1631852" cy="81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2961421-67B6-43E7-93AD-4584DE487086}"/>
                </a:ext>
              </a:extLst>
            </p:cNvPr>
            <p:cNvSpPr/>
            <p:nvPr/>
          </p:nvSpPr>
          <p:spPr>
            <a:xfrm>
              <a:off x="7455877" y="2574384"/>
              <a:ext cx="1631852" cy="81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A4141F2-9971-4AFF-BEAF-E415F840FB3F}"/>
                </a:ext>
              </a:extLst>
            </p:cNvPr>
            <p:cNvSpPr/>
            <p:nvPr/>
          </p:nvSpPr>
          <p:spPr>
            <a:xfrm>
              <a:off x="9636371" y="2576146"/>
              <a:ext cx="1631852" cy="815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DD1761D-B3CC-4C3E-9B8F-E30C6B375778}"/>
                </a:ext>
              </a:extLst>
            </p:cNvPr>
            <p:cNvSpPr/>
            <p:nvPr/>
          </p:nvSpPr>
          <p:spPr>
            <a:xfrm>
              <a:off x="1114865" y="2788921"/>
              <a:ext cx="1262575" cy="1262575"/>
            </a:xfrm>
            <a:prstGeom prst="ellipse">
              <a:avLst/>
            </a:prstGeom>
            <a:solidFill>
              <a:srgbClr val="1F6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500" dirty="0"/>
                <a:t>Ⅰ</a:t>
              </a:r>
              <a:endParaRPr lang="ko-KR" altLang="en-US" sz="55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36AA023-384C-4AF3-BC5B-85361D3AA6A8}"/>
                </a:ext>
              </a:extLst>
            </p:cNvPr>
            <p:cNvSpPr/>
            <p:nvPr/>
          </p:nvSpPr>
          <p:spPr>
            <a:xfrm>
              <a:off x="3296527" y="2795951"/>
              <a:ext cx="1262575" cy="1262575"/>
            </a:xfrm>
            <a:prstGeom prst="ellipse">
              <a:avLst/>
            </a:prstGeom>
            <a:solidFill>
              <a:srgbClr val="1F6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500" dirty="0"/>
                <a:t>Ⅱ</a:t>
              </a:r>
              <a:endParaRPr lang="ko-KR" altLang="en-US" sz="55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7920DB1-AB83-46D8-B5E0-4D163207EF0D}"/>
                </a:ext>
              </a:extLst>
            </p:cNvPr>
            <p:cNvSpPr/>
            <p:nvPr/>
          </p:nvSpPr>
          <p:spPr>
            <a:xfrm>
              <a:off x="5472331" y="2788921"/>
              <a:ext cx="1262575" cy="1262575"/>
            </a:xfrm>
            <a:prstGeom prst="ellipse">
              <a:avLst/>
            </a:prstGeom>
            <a:solidFill>
              <a:srgbClr val="1F6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500" dirty="0"/>
                <a:t>Ⅲ</a:t>
              </a:r>
              <a:endParaRPr lang="ko-KR" altLang="en-US" sz="55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3A15303-EDCA-45F3-AA61-8F48D1F2BA66}"/>
                </a:ext>
              </a:extLst>
            </p:cNvPr>
            <p:cNvSpPr/>
            <p:nvPr/>
          </p:nvSpPr>
          <p:spPr>
            <a:xfrm>
              <a:off x="7642572" y="2788920"/>
              <a:ext cx="1262575" cy="1262575"/>
            </a:xfrm>
            <a:prstGeom prst="ellipse">
              <a:avLst/>
            </a:prstGeom>
            <a:solidFill>
              <a:srgbClr val="1F6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500" dirty="0"/>
                <a:t>Ⅳ</a:t>
              </a:r>
              <a:endParaRPr lang="ko-KR" altLang="en-US" sz="55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11C8A57F-4459-4E3B-B10D-16147A981E22}"/>
                </a:ext>
              </a:extLst>
            </p:cNvPr>
            <p:cNvSpPr/>
            <p:nvPr/>
          </p:nvSpPr>
          <p:spPr>
            <a:xfrm>
              <a:off x="9821007" y="2788920"/>
              <a:ext cx="1262575" cy="1262575"/>
            </a:xfrm>
            <a:prstGeom prst="ellipse">
              <a:avLst/>
            </a:prstGeom>
            <a:solidFill>
              <a:srgbClr val="1F6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500" dirty="0"/>
                <a:t>Ⅴ</a:t>
              </a:r>
              <a:endParaRPr lang="ko-KR" altLang="en-US" sz="550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05EE235-3706-4667-ABB9-1DC7A9DCFF75}"/>
              </a:ext>
            </a:extLst>
          </p:cNvPr>
          <p:cNvSpPr txBox="1"/>
          <p:nvPr/>
        </p:nvSpPr>
        <p:spPr>
          <a:xfrm>
            <a:off x="1062778" y="4283599"/>
            <a:ext cx="1377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 목적</a:t>
            </a:r>
            <a:endParaRPr lang="en-US" altLang="ko-KR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및</a:t>
            </a:r>
            <a:endParaRPr lang="en-US" altLang="ko-KR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ko-KR" altLang="en-US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연구 방법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E77418-88AE-4F7D-841B-FEC814F952B3}"/>
              </a:ext>
            </a:extLst>
          </p:cNvPr>
          <p:cNvSpPr txBox="1"/>
          <p:nvPr/>
        </p:nvSpPr>
        <p:spPr>
          <a:xfrm>
            <a:off x="3419096" y="4251956"/>
            <a:ext cx="1002197" cy="971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</a:t>
            </a:r>
            <a:endParaRPr lang="en-US" altLang="ko-KR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sz="2000" spc="300" dirty="0" err="1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전처리</a:t>
            </a:r>
            <a:endParaRPr lang="en-US" altLang="ko-KR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D51321-2082-4AA6-B44A-90DCA32008CB}"/>
              </a:ext>
            </a:extLst>
          </p:cNvPr>
          <p:cNvSpPr txBox="1"/>
          <p:nvPr/>
        </p:nvSpPr>
        <p:spPr>
          <a:xfrm>
            <a:off x="5091164" y="4286375"/>
            <a:ext cx="2024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데이터셋 분리</a:t>
            </a:r>
            <a:endParaRPr lang="en-US" altLang="ko-KR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&amp;</a:t>
            </a:r>
          </a:p>
          <a:p>
            <a:pPr algn="ctr"/>
            <a:r>
              <a:rPr lang="ko-KR" altLang="en-US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최종 변수 선택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DEF849-0EDE-43F4-AA83-E7D321063FA5}"/>
              </a:ext>
            </a:extLst>
          </p:cNvPr>
          <p:cNvSpPr txBox="1"/>
          <p:nvPr/>
        </p:nvSpPr>
        <p:spPr>
          <a:xfrm>
            <a:off x="7583153" y="4283598"/>
            <a:ext cx="1377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모형 구축</a:t>
            </a:r>
            <a:endParaRPr lang="en-US" altLang="ko-KR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algn="ctr"/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&amp;</a:t>
            </a:r>
          </a:p>
          <a:p>
            <a:pPr algn="ctr"/>
            <a:r>
              <a:rPr lang="ko-KR" altLang="en-US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모형 평가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347CC-E234-448C-8FE0-94C793D6C93F}"/>
              </a:ext>
            </a:extLst>
          </p:cNvPr>
          <p:cNvSpPr txBox="1"/>
          <p:nvPr/>
        </p:nvSpPr>
        <p:spPr>
          <a:xfrm>
            <a:off x="9758958" y="4591374"/>
            <a:ext cx="13773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spc="30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최종 결론</a:t>
            </a:r>
            <a:endParaRPr lang="en-US" altLang="ko-KR" sz="20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521573-EA66-4FEC-9382-849249BD4114}"/>
              </a:ext>
            </a:extLst>
          </p:cNvPr>
          <p:cNvSpPr/>
          <p:nvPr/>
        </p:nvSpPr>
        <p:spPr>
          <a:xfrm>
            <a:off x="1114865" y="766689"/>
            <a:ext cx="2077328" cy="815921"/>
          </a:xfrm>
          <a:prstGeom prst="rect">
            <a:avLst/>
          </a:prstGeom>
          <a:noFill/>
          <a:ln w="76200">
            <a:solidFill>
              <a:srgbClr val="9BD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INDEX</a:t>
            </a:r>
            <a:endParaRPr lang="ko-KR" altLang="en-US" sz="40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54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B3270F-9200-4355-BE00-C5E50C2944AE}"/>
              </a:ext>
            </a:extLst>
          </p:cNvPr>
          <p:cNvSpPr/>
          <p:nvPr/>
        </p:nvSpPr>
        <p:spPr>
          <a:xfrm>
            <a:off x="9223829" y="4894066"/>
            <a:ext cx="1640114" cy="15965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862396" y="517789"/>
            <a:ext cx="1929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Duration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862396" y="1102564"/>
            <a:ext cx="1929888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E8B8785-F818-45DB-83E1-8F05AE411C99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8306" b="-242"/>
          <a:stretch/>
        </p:blipFill>
        <p:spPr bwMode="auto">
          <a:xfrm>
            <a:off x="2723013" y="1562463"/>
            <a:ext cx="5354189" cy="43699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950530-18CD-46B5-9276-36ADDC3DBE37}"/>
              </a:ext>
            </a:extLst>
          </p:cNvPr>
          <p:cNvSpPr txBox="1"/>
          <p:nvPr/>
        </p:nvSpPr>
        <p:spPr>
          <a:xfrm>
            <a:off x="4248443" y="5577523"/>
            <a:ext cx="177841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예금 구매 여부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2CEA3-7256-4708-B335-9FA882315081}"/>
              </a:ext>
            </a:extLst>
          </p:cNvPr>
          <p:cNvSpPr txBox="1"/>
          <p:nvPr/>
        </p:nvSpPr>
        <p:spPr>
          <a:xfrm rot="16200000">
            <a:off x="1248295" y="3386439"/>
            <a:ext cx="31357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마지막 연락 시 지속시간</a:t>
            </a:r>
            <a:r>
              <a:rPr lang="en-US" altLang="ko-KR" b="1" dirty="0"/>
              <a:t>(</a:t>
            </a:r>
            <a:r>
              <a:rPr lang="ko-KR" altLang="en-US" b="1" dirty="0"/>
              <a:t>초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9F4548-9B8C-4584-A816-637D57EE19CF}"/>
              </a:ext>
            </a:extLst>
          </p:cNvPr>
          <p:cNvSpPr txBox="1"/>
          <p:nvPr/>
        </p:nvSpPr>
        <p:spPr>
          <a:xfrm>
            <a:off x="5350132" y="6086307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했음</a:t>
            </a:r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(yes)</a:t>
            </a:r>
            <a:endParaRPr lang="ko-KR" altLang="en-US" b="1" spc="-150" dirty="0">
              <a:solidFill>
                <a:srgbClr val="4F54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C938977-1773-49EF-9A99-978C41C4FAF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6266633" y="5139003"/>
            <a:ext cx="115028" cy="947304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89EE1A-BB93-4FE8-8543-864500D43399}"/>
              </a:ext>
            </a:extLst>
          </p:cNvPr>
          <p:cNvSpPr txBox="1"/>
          <p:nvPr/>
        </p:nvSpPr>
        <p:spPr>
          <a:xfrm>
            <a:off x="3040738" y="608630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</a:t>
            </a:r>
            <a:r>
              <a:rPr lang="ko-KR" altLang="en-US" b="1" spc="-150" dirty="0" err="1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안했음</a:t>
            </a:r>
            <a:r>
              <a:rPr lang="en-US" altLang="ko-KR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(No)</a:t>
            </a:r>
            <a:endParaRPr lang="ko-KR" altLang="en-US" b="1" spc="-150" dirty="0">
              <a:solidFill>
                <a:srgbClr val="A0A1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EACBBB9-83FC-4D4D-B26F-498DD817211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928287" y="5275305"/>
            <a:ext cx="100062" cy="811002"/>
          </a:xfrm>
          <a:prstGeom prst="straightConnector1">
            <a:avLst/>
          </a:prstGeom>
          <a:ln w="38100">
            <a:solidFill>
              <a:srgbClr val="A0A1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2A8505-8084-4848-B19B-F4E1A6CA80FD}"/>
              </a:ext>
            </a:extLst>
          </p:cNvPr>
          <p:cNvSpPr txBox="1"/>
          <p:nvPr/>
        </p:nvSpPr>
        <p:spPr>
          <a:xfrm>
            <a:off x="7034557" y="3303183"/>
            <a:ext cx="1279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34">
                <a:extLst>
                  <a:ext uri="{FF2B5EF4-FFF2-40B4-BE49-F238E27FC236}">
                    <a16:creationId xmlns:a16="http://schemas.microsoft.com/office/drawing/2014/main" id="{A9A46737-75C3-46C2-928D-BB5DD356D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2645883"/>
                  </p:ext>
                </p:extLst>
              </p:nvPr>
            </p:nvGraphicFramePr>
            <p:xfrm>
              <a:off x="7184474" y="2279457"/>
              <a:ext cx="4752000" cy="7363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913525475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94288388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92285024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45509043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84323808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1374615785"/>
                        </a:ext>
                      </a:extLst>
                    </a:gridCol>
                  </a:tblGrid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Min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spc="-15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altLang="ko-KR" sz="1600" spc="-150" smtClean="0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spc="-150" dirty="0"/>
                            <a:t> Q</a:t>
                          </a:r>
                          <a:endParaRPr lang="ko-KR" altLang="en-US" sz="1600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Med.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50" dirty="0"/>
                            <a:t>Mean</a:t>
                          </a:r>
                          <a:endParaRPr lang="ko-KR" altLang="en-US" sz="1600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600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600" spc="-15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altLang="ko-KR" sz="1600" spc="-150" smtClean="0">
                                      <a:latin typeface="Cambria Math" panose="02040503050406030204" pitchFamily="18" charset="0"/>
                                    </a:rPr>
                                    <m:t>𝒓𝒅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z="1600" spc="-150" dirty="0"/>
                            <a:t> Q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Max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772918"/>
                      </a:ext>
                    </a:extLst>
                  </a:tr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180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/>
                            <a:t>258.2</a:t>
                          </a:r>
                          <a:endParaRPr lang="ko-KR" altLang="en-US" sz="1600" spc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319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50" dirty="0"/>
                            <a:t>4,918</a:t>
                          </a:r>
                          <a:endParaRPr lang="ko-KR" altLang="en-US" sz="1600" spc="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61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34">
                <a:extLst>
                  <a:ext uri="{FF2B5EF4-FFF2-40B4-BE49-F238E27FC236}">
                    <a16:creationId xmlns:a16="http://schemas.microsoft.com/office/drawing/2014/main" id="{A9A46737-75C3-46C2-928D-BB5DD356D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2645883"/>
                  </p:ext>
                </p:extLst>
              </p:nvPr>
            </p:nvGraphicFramePr>
            <p:xfrm>
              <a:off x="7184474" y="2279457"/>
              <a:ext cx="4752000" cy="7363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1913525475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94288388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392285024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45509043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84323808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1374615785"/>
                        </a:ext>
                      </a:extLst>
                    </a:gridCol>
                  </a:tblGrid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Min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769" t="-3279" r="-40384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Med.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50" dirty="0"/>
                            <a:t>Mean</a:t>
                          </a:r>
                          <a:endParaRPr lang="ko-KR" altLang="en-US" sz="1600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538" t="-3279" r="-103077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Max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772918"/>
                      </a:ext>
                    </a:extLst>
                  </a:tr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0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180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0" dirty="0"/>
                            <a:t>258.2</a:t>
                          </a:r>
                          <a:endParaRPr lang="ko-KR" altLang="en-US" sz="1600" spc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319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spc="-150" dirty="0"/>
                            <a:t>4,918</a:t>
                          </a:r>
                          <a:endParaRPr lang="ko-KR" altLang="en-US" sz="1600" spc="-15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61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199309F-9686-40F5-837E-8EDA34B9587F}"/>
              </a:ext>
            </a:extLst>
          </p:cNvPr>
          <p:cNvSpPr txBox="1"/>
          <p:nvPr/>
        </p:nvSpPr>
        <p:spPr>
          <a:xfrm>
            <a:off x="7183134" y="3465738"/>
            <a:ext cx="2704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바로 끊은 것으로 간주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F972088-B47A-4702-8DA6-BA5FF8A65593}"/>
              </a:ext>
            </a:extLst>
          </p:cNvPr>
          <p:cNvCxnSpPr>
            <a:cxnSpLocks/>
          </p:cNvCxnSpPr>
          <p:nvPr/>
        </p:nvCxnSpPr>
        <p:spPr>
          <a:xfrm>
            <a:off x="7584359" y="2953573"/>
            <a:ext cx="0" cy="512165"/>
          </a:xfrm>
          <a:prstGeom prst="straightConnector1">
            <a:avLst/>
          </a:prstGeom>
          <a:ln w="38100">
            <a:solidFill>
              <a:srgbClr val="E1E1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1D3418F-43B0-4E41-AED9-E192F03E9614}"/>
              </a:ext>
            </a:extLst>
          </p:cNvPr>
          <p:cNvSpPr txBox="1"/>
          <p:nvPr/>
        </p:nvSpPr>
        <p:spPr>
          <a:xfrm>
            <a:off x="8715162" y="4429609"/>
            <a:ext cx="3217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구축에 영향이 없도록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극값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 고려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AE750E2-9FCE-41BB-91A2-05BD5CE2A18C}"/>
              </a:ext>
            </a:extLst>
          </p:cNvPr>
          <p:cNvCxnSpPr>
            <a:cxnSpLocks/>
          </p:cNvCxnSpPr>
          <p:nvPr/>
        </p:nvCxnSpPr>
        <p:spPr>
          <a:xfrm>
            <a:off x="11546759" y="2983194"/>
            <a:ext cx="0" cy="1392863"/>
          </a:xfrm>
          <a:prstGeom prst="straightConnector1">
            <a:avLst/>
          </a:prstGeom>
          <a:ln w="38100">
            <a:solidFill>
              <a:srgbClr val="E1E1E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37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384D70-3C9D-4912-86CE-A3237CB77263}"/>
              </a:ext>
            </a:extLst>
          </p:cNvPr>
          <p:cNvSpPr/>
          <p:nvPr/>
        </p:nvSpPr>
        <p:spPr>
          <a:xfrm>
            <a:off x="3239012" y="4656406"/>
            <a:ext cx="1980102" cy="175846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FCE228-C346-40CF-9D7B-AC11673E13E9}"/>
              </a:ext>
            </a:extLst>
          </p:cNvPr>
          <p:cNvSpPr/>
          <p:nvPr/>
        </p:nvSpPr>
        <p:spPr>
          <a:xfrm>
            <a:off x="8257735" y="5911317"/>
            <a:ext cx="1610751" cy="17296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C28F23-F4E9-4A20-B6CF-71DB0077D476}"/>
              </a:ext>
            </a:extLst>
          </p:cNvPr>
          <p:cNvSpPr/>
          <p:nvPr/>
        </p:nvSpPr>
        <p:spPr>
          <a:xfrm>
            <a:off x="4435910" y="3580228"/>
            <a:ext cx="1232069" cy="18991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ACBFE-5A3C-4950-93F0-6A1938E8168D}"/>
              </a:ext>
            </a:extLst>
          </p:cNvPr>
          <p:cNvSpPr txBox="1"/>
          <p:nvPr/>
        </p:nvSpPr>
        <p:spPr>
          <a:xfrm>
            <a:off x="3239012" y="3466361"/>
            <a:ext cx="24641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대부분이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 이내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739991" y="517789"/>
            <a:ext cx="2174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Campaign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739991" y="1102564"/>
            <a:ext cx="217469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5116C7-D48B-41B9-92C0-4551BC1CF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63171"/>
              </p:ext>
            </p:extLst>
          </p:nvPr>
        </p:nvGraphicFramePr>
        <p:xfrm>
          <a:off x="2739991" y="1742541"/>
          <a:ext cx="906531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184621827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218489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1729654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33963596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1704878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1872051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8264995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20239764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024960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182526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7559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퍼센타일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/>
                        <a:t>97.5%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연락수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388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3F2D58-A891-4045-83FF-E7136FFDA69D}"/>
              </a:ext>
            </a:extLst>
          </p:cNvPr>
          <p:cNvCxnSpPr/>
          <p:nvPr/>
        </p:nvCxnSpPr>
        <p:spPr>
          <a:xfrm>
            <a:off x="9033164" y="2484221"/>
            <a:ext cx="0" cy="159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0FE63B-A112-43D0-BE4B-FAF06E4C9B03}"/>
              </a:ext>
            </a:extLst>
          </p:cNvPr>
          <p:cNvCxnSpPr/>
          <p:nvPr/>
        </p:nvCxnSpPr>
        <p:spPr>
          <a:xfrm flipH="1">
            <a:off x="4100733" y="2643447"/>
            <a:ext cx="49464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DAB482-02D2-41A3-B24B-ECDACED4DD7B}"/>
              </a:ext>
            </a:extLst>
          </p:cNvPr>
          <p:cNvCxnSpPr/>
          <p:nvPr/>
        </p:nvCxnSpPr>
        <p:spPr>
          <a:xfrm>
            <a:off x="4114801" y="2636413"/>
            <a:ext cx="0" cy="371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528D70-CCE7-4EFC-A1F3-3082AD2319C3}"/>
              </a:ext>
            </a:extLst>
          </p:cNvPr>
          <p:cNvSpPr txBox="1"/>
          <p:nvPr/>
        </p:nvSpPr>
        <p:spPr>
          <a:xfrm>
            <a:off x="2442321" y="3099165"/>
            <a:ext cx="405752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캠페인을 </a:t>
            </a:r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위해 수행된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연락수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4F8AF7-99FF-4BEC-BB9C-838EBED0894E}"/>
              </a:ext>
            </a:extLst>
          </p:cNvPr>
          <p:cNvSpPr txBox="1"/>
          <p:nvPr/>
        </p:nvSpPr>
        <p:spPr>
          <a:xfrm>
            <a:off x="3138024" y="5246942"/>
            <a:ext cx="29466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약 월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회꼴로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연락한 셈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C4FC14F-9691-47A3-A4CA-D8E89E657782}"/>
              </a:ext>
            </a:extLst>
          </p:cNvPr>
          <p:cNvSpPr/>
          <p:nvPr/>
        </p:nvSpPr>
        <p:spPr>
          <a:xfrm>
            <a:off x="6191103" y="5293108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2F5F0B-1131-4304-8173-CFC1F5C32000}"/>
              </a:ext>
            </a:extLst>
          </p:cNvPr>
          <p:cNvSpPr txBox="1"/>
          <p:nvPr/>
        </p:nvSpPr>
        <p:spPr>
          <a:xfrm>
            <a:off x="6638628" y="5246941"/>
            <a:ext cx="34740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가능한 값이지만 모형을 위해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DEA0DB-8516-4F3D-A416-AD14E4E9215E}"/>
              </a:ext>
            </a:extLst>
          </p:cNvPr>
          <p:cNvSpPr txBox="1"/>
          <p:nvPr/>
        </p:nvSpPr>
        <p:spPr>
          <a:xfrm>
            <a:off x="8192936" y="5773708"/>
            <a:ext cx="23583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값 제거 고려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107486-8AC3-416C-8F84-184885849EB1}"/>
              </a:ext>
            </a:extLst>
          </p:cNvPr>
          <p:cNvSpPr/>
          <p:nvPr/>
        </p:nvSpPr>
        <p:spPr>
          <a:xfrm>
            <a:off x="11007969" y="1742541"/>
            <a:ext cx="797332" cy="741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97EC-91D8-4111-8E0E-87A65E92B1B3}"/>
              </a:ext>
            </a:extLst>
          </p:cNvPr>
          <p:cNvSpPr txBox="1"/>
          <p:nvPr/>
        </p:nvSpPr>
        <p:spPr>
          <a:xfrm>
            <a:off x="3138024" y="4527503"/>
            <a:ext cx="61061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63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회는 캠페인 기간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개월을 고려하면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811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DB8F38-BA9D-4CED-97B1-46B8791BDDD3}"/>
              </a:ext>
            </a:extLst>
          </p:cNvPr>
          <p:cNvSpPr/>
          <p:nvPr/>
        </p:nvSpPr>
        <p:spPr>
          <a:xfrm>
            <a:off x="3081107" y="4477545"/>
            <a:ext cx="2233018" cy="182515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97EC-91D8-4111-8E0E-87A65E92B1B3}"/>
              </a:ext>
            </a:extLst>
          </p:cNvPr>
          <p:cNvSpPr txBox="1"/>
          <p:nvPr/>
        </p:nvSpPr>
        <p:spPr>
          <a:xfrm>
            <a:off x="3184443" y="4360439"/>
            <a:ext cx="7444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871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일은 캠페인 기간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개월을 고려하면 가능한 값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FCE228-C346-40CF-9D7B-AC11673E13E9}"/>
              </a:ext>
            </a:extLst>
          </p:cNvPr>
          <p:cNvSpPr/>
          <p:nvPr/>
        </p:nvSpPr>
        <p:spPr>
          <a:xfrm>
            <a:off x="3715250" y="5934733"/>
            <a:ext cx="1271748" cy="15657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FF464B8-8127-4D9F-9A0F-E84BB5A8DDF6}"/>
              </a:ext>
            </a:extLst>
          </p:cNvPr>
          <p:cNvSpPr/>
          <p:nvPr/>
        </p:nvSpPr>
        <p:spPr>
          <a:xfrm>
            <a:off x="5280193" y="5942924"/>
            <a:ext cx="1985769" cy="14838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2F5F0B-1131-4304-8173-CFC1F5C32000}"/>
              </a:ext>
            </a:extLst>
          </p:cNvPr>
          <p:cNvSpPr txBox="1"/>
          <p:nvPr/>
        </p:nvSpPr>
        <p:spPr>
          <a:xfrm>
            <a:off x="3593499" y="5783911"/>
            <a:ext cx="65774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잠재고객층과 기존 참여 고객층으로 따로 모형 구축 필요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DC28F23-F4E9-4A20-B6CF-71DB0077D476}"/>
              </a:ext>
            </a:extLst>
          </p:cNvPr>
          <p:cNvSpPr/>
          <p:nvPr/>
        </p:nvSpPr>
        <p:spPr>
          <a:xfrm>
            <a:off x="3678531" y="3586404"/>
            <a:ext cx="2818488" cy="17055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ACBFE-5A3C-4950-93F0-6A1938E8168D}"/>
              </a:ext>
            </a:extLst>
          </p:cNvPr>
          <p:cNvSpPr txBox="1"/>
          <p:nvPr/>
        </p:nvSpPr>
        <p:spPr>
          <a:xfrm>
            <a:off x="2390225" y="3466361"/>
            <a:ext cx="4161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 경우 과거 캠페인 경험이 없음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3141094" y="517789"/>
            <a:ext cx="137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 err="1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Pdays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3138024" y="1102564"/>
            <a:ext cx="1375562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5116C7-D48B-41B9-92C0-4551BC1CF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775161"/>
              </p:ext>
            </p:extLst>
          </p:nvPr>
        </p:nvGraphicFramePr>
        <p:xfrm>
          <a:off x="2739991" y="1742541"/>
          <a:ext cx="906531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184621827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218489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1729654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33963596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1704878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1872051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8264995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20239764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024960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182526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7559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퍼센타일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/>
                        <a:t>97.5%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경과일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/>
                        <a:t>354.75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871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3887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3F2D58-A891-4045-83FF-E7136FFDA69D}"/>
              </a:ext>
            </a:extLst>
          </p:cNvPr>
          <p:cNvCxnSpPr/>
          <p:nvPr/>
        </p:nvCxnSpPr>
        <p:spPr>
          <a:xfrm>
            <a:off x="8266472" y="2484221"/>
            <a:ext cx="0" cy="159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C0FE63B-A112-43D0-BE4B-FAF06E4C9B03}"/>
              </a:ext>
            </a:extLst>
          </p:cNvPr>
          <p:cNvCxnSpPr>
            <a:cxnSpLocks/>
          </p:cNvCxnSpPr>
          <p:nvPr/>
        </p:nvCxnSpPr>
        <p:spPr>
          <a:xfrm flipH="1">
            <a:off x="4100734" y="2643447"/>
            <a:ext cx="41762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DAB482-02D2-41A3-B24B-ECDACED4DD7B}"/>
              </a:ext>
            </a:extLst>
          </p:cNvPr>
          <p:cNvCxnSpPr>
            <a:cxnSpLocks/>
          </p:cNvCxnSpPr>
          <p:nvPr/>
        </p:nvCxnSpPr>
        <p:spPr>
          <a:xfrm>
            <a:off x="4114801" y="2484221"/>
            <a:ext cx="0" cy="524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528D70-CCE7-4EFC-A1F3-3082AD2319C3}"/>
              </a:ext>
            </a:extLst>
          </p:cNvPr>
          <p:cNvSpPr txBox="1"/>
          <p:nvPr/>
        </p:nvSpPr>
        <p:spPr>
          <a:xfrm>
            <a:off x="2442321" y="3099165"/>
            <a:ext cx="46410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캠페인에서 마지막 연락 후 경과일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4F8AF7-99FF-4BEC-BB9C-838EBED0894E}"/>
              </a:ext>
            </a:extLst>
          </p:cNvPr>
          <p:cNvSpPr txBox="1"/>
          <p:nvPr/>
        </p:nvSpPr>
        <p:spPr>
          <a:xfrm>
            <a:off x="3858806" y="5190826"/>
            <a:ext cx="59725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 고객의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82%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과거 캠페인 경험이 없음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C4FC14F-9691-47A3-A4CA-D8E89E657782}"/>
              </a:ext>
            </a:extLst>
          </p:cNvPr>
          <p:cNvSpPr/>
          <p:nvPr/>
        </p:nvSpPr>
        <p:spPr>
          <a:xfrm>
            <a:off x="2910564" y="5830077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13DA498-4134-4C90-8192-AE409AF031B1}"/>
              </a:ext>
            </a:extLst>
          </p:cNvPr>
          <p:cNvCxnSpPr/>
          <p:nvPr/>
        </p:nvCxnSpPr>
        <p:spPr>
          <a:xfrm>
            <a:off x="5887329" y="1003252"/>
            <a:ext cx="42836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28E28A1-8368-46C9-8E2F-E93D0CFED67C}"/>
              </a:ext>
            </a:extLst>
          </p:cNvPr>
          <p:cNvCxnSpPr/>
          <p:nvPr/>
        </p:nvCxnSpPr>
        <p:spPr>
          <a:xfrm>
            <a:off x="5887329" y="808891"/>
            <a:ext cx="0" cy="38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A8FB5F-912E-4461-953E-523B25928F9C}"/>
              </a:ext>
            </a:extLst>
          </p:cNvPr>
          <p:cNvCxnSpPr/>
          <p:nvPr/>
        </p:nvCxnSpPr>
        <p:spPr>
          <a:xfrm>
            <a:off x="10159549" y="804797"/>
            <a:ext cx="0" cy="3868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08C3C71-5ACC-4805-92FC-007277C1CF7C}"/>
              </a:ext>
            </a:extLst>
          </p:cNvPr>
          <p:cNvSpPr txBox="1"/>
          <p:nvPr/>
        </p:nvSpPr>
        <p:spPr>
          <a:xfrm>
            <a:off x="5314564" y="120922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연락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258BF1-9D73-45C0-B7F5-2B3E4EA63B58}"/>
              </a:ext>
            </a:extLst>
          </p:cNvPr>
          <p:cNvSpPr txBox="1"/>
          <p:nvPr/>
        </p:nvSpPr>
        <p:spPr>
          <a:xfrm>
            <a:off x="9428452" y="1216378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캠페인 종료</a:t>
            </a:r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47039D5A-A77B-46FD-97AD-EE068CAFB311}"/>
              </a:ext>
            </a:extLst>
          </p:cNvPr>
          <p:cNvSpPr/>
          <p:nvPr/>
        </p:nvSpPr>
        <p:spPr>
          <a:xfrm>
            <a:off x="5901207" y="741491"/>
            <a:ext cx="507014" cy="533952"/>
          </a:xfrm>
          <a:prstGeom prst="arc">
            <a:avLst>
              <a:gd name="adj1" fmla="val 108677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원호 34">
            <a:extLst>
              <a:ext uri="{FF2B5EF4-FFF2-40B4-BE49-F238E27FC236}">
                <a16:creationId xmlns:a16="http://schemas.microsoft.com/office/drawing/2014/main" id="{B831BBC1-AA83-4A42-BABD-CFAE733C546E}"/>
              </a:ext>
            </a:extLst>
          </p:cNvPr>
          <p:cNvSpPr/>
          <p:nvPr/>
        </p:nvSpPr>
        <p:spPr>
          <a:xfrm>
            <a:off x="6415064" y="740435"/>
            <a:ext cx="507014" cy="533952"/>
          </a:xfrm>
          <a:prstGeom prst="arc">
            <a:avLst>
              <a:gd name="adj1" fmla="val 108677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원호 35">
            <a:extLst>
              <a:ext uri="{FF2B5EF4-FFF2-40B4-BE49-F238E27FC236}">
                <a16:creationId xmlns:a16="http://schemas.microsoft.com/office/drawing/2014/main" id="{9FEA3A97-1DBC-4F97-B398-B52EDBD4A38C}"/>
              </a:ext>
            </a:extLst>
          </p:cNvPr>
          <p:cNvSpPr/>
          <p:nvPr/>
        </p:nvSpPr>
        <p:spPr>
          <a:xfrm>
            <a:off x="6928921" y="740435"/>
            <a:ext cx="507014" cy="533952"/>
          </a:xfrm>
          <a:prstGeom prst="arc">
            <a:avLst>
              <a:gd name="adj1" fmla="val 108677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id="{D3969FC9-DFB9-46B6-896F-8BDF95EEB82C}"/>
              </a:ext>
            </a:extLst>
          </p:cNvPr>
          <p:cNvSpPr/>
          <p:nvPr/>
        </p:nvSpPr>
        <p:spPr>
          <a:xfrm>
            <a:off x="9647146" y="740435"/>
            <a:ext cx="507014" cy="533952"/>
          </a:xfrm>
          <a:prstGeom prst="arc">
            <a:avLst>
              <a:gd name="adj1" fmla="val 108677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58E866B3-D820-4A1E-B518-B92D6AE95EE7}"/>
              </a:ext>
            </a:extLst>
          </p:cNvPr>
          <p:cNvSpPr/>
          <p:nvPr/>
        </p:nvSpPr>
        <p:spPr>
          <a:xfrm>
            <a:off x="9140955" y="740435"/>
            <a:ext cx="507014" cy="533952"/>
          </a:xfrm>
          <a:prstGeom prst="arc">
            <a:avLst>
              <a:gd name="adj1" fmla="val 108677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CCE1A3D9-2A0E-4FEE-9FF4-7AEE682E43C5}"/>
              </a:ext>
            </a:extLst>
          </p:cNvPr>
          <p:cNvSpPr/>
          <p:nvPr/>
        </p:nvSpPr>
        <p:spPr>
          <a:xfrm>
            <a:off x="8631247" y="746411"/>
            <a:ext cx="507014" cy="533952"/>
          </a:xfrm>
          <a:prstGeom prst="arc">
            <a:avLst>
              <a:gd name="adj1" fmla="val 108677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D06623D-ED15-4EC6-B973-E60E11F1D2C3}"/>
              </a:ext>
            </a:extLst>
          </p:cNvPr>
          <p:cNvSpPr/>
          <p:nvPr/>
        </p:nvSpPr>
        <p:spPr>
          <a:xfrm>
            <a:off x="7709096" y="737066"/>
            <a:ext cx="70339" cy="703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CD2F6A-80D9-41C1-B07A-5DDAB26A1112}"/>
              </a:ext>
            </a:extLst>
          </p:cNvPr>
          <p:cNvSpPr/>
          <p:nvPr/>
        </p:nvSpPr>
        <p:spPr>
          <a:xfrm>
            <a:off x="7991096" y="742017"/>
            <a:ext cx="70339" cy="703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A3E9E93-5F46-4F14-96BB-6708712BD035}"/>
              </a:ext>
            </a:extLst>
          </p:cNvPr>
          <p:cNvSpPr/>
          <p:nvPr/>
        </p:nvSpPr>
        <p:spPr>
          <a:xfrm>
            <a:off x="8276991" y="740435"/>
            <a:ext cx="70339" cy="703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3A50D4-8721-41D1-9FBA-D176ED47F490}"/>
              </a:ext>
            </a:extLst>
          </p:cNvPr>
          <p:cNvSpPr txBox="1"/>
          <p:nvPr/>
        </p:nvSpPr>
        <p:spPr>
          <a:xfrm>
            <a:off x="9753818" y="40857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E4AE82-6B80-42F9-9327-961BAC2ADEA5}"/>
              </a:ext>
            </a:extLst>
          </p:cNvPr>
          <p:cNvSpPr txBox="1"/>
          <p:nvPr/>
        </p:nvSpPr>
        <p:spPr>
          <a:xfrm>
            <a:off x="9247627" y="41489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AC5619-A2EE-4D4E-84CE-01E48EFE54D9}"/>
              </a:ext>
            </a:extLst>
          </p:cNvPr>
          <p:cNvSpPr txBox="1"/>
          <p:nvPr/>
        </p:nvSpPr>
        <p:spPr>
          <a:xfrm>
            <a:off x="8739494" y="42262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6CC6E4-4992-4CD5-A580-60C27410CFFE}"/>
              </a:ext>
            </a:extLst>
          </p:cNvPr>
          <p:cNvSpPr txBox="1"/>
          <p:nvPr/>
        </p:nvSpPr>
        <p:spPr>
          <a:xfrm>
            <a:off x="6944222" y="40571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p-2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C0C4EE-DA41-4C8F-A4B3-DD8076B882FE}"/>
              </a:ext>
            </a:extLst>
          </p:cNvPr>
          <p:cNvSpPr txBox="1"/>
          <p:nvPr/>
        </p:nvSpPr>
        <p:spPr>
          <a:xfrm>
            <a:off x="6430365" y="414897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p-1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D367A-1F04-48BE-BBF0-514E50C809A0}"/>
              </a:ext>
            </a:extLst>
          </p:cNvPr>
          <p:cNvSpPr txBox="1"/>
          <p:nvPr/>
        </p:nvSpPr>
        <p:spPr>
          <a:xfrm>
            <a:off x="6008680" y="407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24803C1-BD1B-4206-96EC-4E57719EF5D9}"/>
              </a:ext>
            </a:extLst>
          </p:cNvPr>
          <p:cNvSpPr/>
          <p:nvPr/>
        </p:nvSpPr>
        <p:spPr>
          <a:xfrm>
            <a:off x="11007969" y="1742541"/>
            <a:ext cx="797332" cy="741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765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ECCE23-BE80-49D5-99AE-A41F52E72C6A}"/>
              </a:ext>
            </a:extLst>
          </p:cNvPr>
          <p:cNvSpPr/>
          <p:nvPr/>
        </p:nvSpPr>
        <p:spPr>
          <a:xfrm>
            <a:off x="2747644" y="3580641"/>
            <a:ext cx="2159391" cy="13771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C97EC-91D8-4111-8E0E-87A65E92B1B3}"/>
              </a:ext>
            </a:extLst>
          </p:cNvPr>
          <p:cNvSpPr txBox="1"/>
          <p:nvPr/>
        </p:nvSpPr>
        <p:spPr>
          <a:xfrm>
            <a:off x="2858114" y="3429000"/>
            <a:ext cx="74286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Maximum 275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회는 과거 캠페인 진행 기간이 없어 판별 어려움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FCE228-C346-40CF-9D7B-AC11673E13E9}"/>
              </a:ext>
            </a:extLst>
          </p:cNvPr>
          <p:cNvSpPr/>
          <p:nvPr/>
        </p:nvSpPr>
        <p:spPr>
          <a:xfrm>
            <a:off x="7753819" y="5366578"/>
            <a:ext cx="1404674" cy="14619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2F5F0B-1131-4304-8173-CFC1F5C32000}"/>
              </a:ext>
            </a:extLst>
          </p:cNvPr>
          <p:cNvSpPr txBox="1"/>
          <p:nvPr/>
        </p:nvSpPr>
        <p:spPr>
          <a:xfrm>
            <a:off x="3935414" y="5224233"/>
            <a:ext cx="2704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시 오류라고 판단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871213" y="517789"/>
            <a:ext cx="1912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Previous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871213" y="1102564"/>
            <a:ext cx="1912255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21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5116C7-D48B-41B9-92C0-4551BC1CF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22084"/>
              </p:ext>
            </p:extLst>
          </p:nvPr>
        </p:nvGraphicFramePr>
        <p:xfrm>
          <a:off x="2739991" y="1742541"/>
          <a:ext cx="906531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5310">
                  <a:extLst>
                    <a:ext uri="{9D8B030D-6E8A-4147-A177-3AD203B41FA5}">
                      <a16:colId xmlns:a16="http://schemas.microsoft.com/office/drawing/2014/main" val="184621827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218489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81729654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33963596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01704878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1872051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8264995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20239764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60249606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91825268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675590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퍼센타일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-150" dirty="0"/>
                        <a:t>97.5%</a:t>
                      </a:r>
                      <a:endParaRPr lang="ko-KR" altLang="en-US" spc="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45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>
                          <a:solidFill>
                            <a:schemeClr val="bg1"/>
                          </a:solidFill>
                        </a:rPr>
                        <a:t>연락수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pc="0" dirty="0"/>
                        <a:t>12</a:t>
                      </a:r>
                      <a:endParaRPr lang="ko-KR" altLang="en-US" spc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90388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B4F8AF7-99FF-4BEC-BB9C-838EBED0894E}"/>
              </a:ext>
            </a:extLst>
          </p:cNvPr>
          <p:cNvSpPr txBox="1"/>
          <p:nvPr/>
        </p:nvSpPr>
        <p:spPr>
          <a:xfrm>
            <a:off x="3110383" y="4590253"/>
            <a:ext cx="74553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BUT,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번째 큰 값이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58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번째 큰 값이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회임을 감안하면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DC4FC14F-9691-47A3-A4CA-D8E89E657782}"/>
              </a:ext>
            </a:extLst>
          </p:cNvPr>
          <p:cNvSpPr/>
          <p:nvPr/>
        </p:nvSpPr>
        <p:spPr>
          <a:xfrm>
            <a:off x="6996653" y="5270398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F3AA92-9570-45AB-A1AA-9A8F709767AC}"/>
              </a:ext>
            </a:extLst>
          </p:cNvPr>
          <p:cNvSpPr/>
          <p:nvPr/>
        </p:nvSpPr>
        <p:spPr>
          <a:xfrm>
            <a:off x="11007969" y="1742541"/>
            <a:ext cx="797332" cy="7416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9138C9-A814-44C0-A04F-47AA8B0C1F89}"/>
              </a:ext>
            </a:extLst>
          </p:cNvPr>
          <p:cNvSpPr txBox="1"/>
          <p:nvPr/>
        </p:nvSpPr>
        <p:spPr>
          <a:xfrm>
            <a:off x="2858114" y="2871568"/>
            <a:ext cx="39869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캠페인에서 </a:t>
            </a:r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연락한 횟수에서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D99A65-E4CD-424E-B0DB-2C007356258C}"/>
              </a:ext>
            </a:extLst>
          </p:cNvPr>
          <p:cNvSpPr txBox="1"/>
          <p:nvPr/>
        </p:nvSpPr>
        <p:spPr>
          <a:xfrm>
            <a:off x="7687356" y="5224232"/>
            <a:ext cx="15376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최댓값 제거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18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381533-9EDA-4E0F-9294-F9DBB49E6CE5}"/>
              </a:ext>
            </a:extLst>
          </p:cNvPr>
          <p:cNvSpPr/>
          <p:nvPr/>
        </p:nvSpPr>
        <p:spPr>
          <a:xfrm>
            <a:off x="2470739" y="6170681"/>
            <a:ext cx="1923641" cy="22145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B0D8BE-E6C9-4177-8AB0-209823D0AA37}"/>
              </a:ext>
            </a:extLst>
          </p:cNvPr>
          <p:cNvSpPr txBox="1"/>
          <p:nvPr/>
        </p:nvSpPr>
        <p:spPr>
          <a:xfrm>
            <a:off x="2539877" y="6065965"/>
            <a:ext cx="4641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캠페인 경험이 없는 </a:t>
            </a:r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고객으로 판단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8FF69D-0C2C-4B7C-A2D6-FA78E2170385}"/>
              </a:ext>
            </a:extLst>
          </p:cNvPr>
          <p:cNvSpPr/>
          <p:nvPr/>
        </p:nvSpPr>
        <p:spPr>
          <a:xfrm>
            <a:off x="8303918" y="2477186"/>
            <a:ext cx="2823627" cy="19167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725114" y="517789"/>
            <a:ext cx="2204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 err="1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Poutcome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725114" y="1102564"/>
            <a:ext cx="2204451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22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FA3604C-CCA9-4E56-A851-9FCF98081F5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91"/>
          <a:stretch/>
        </p:blipFill>
        <p:spPr bwMode="auto">
          <a:xfrm>
            <a:off x="3094085" y="1327738"/>
            <a:ext cx="5216867" cy="39848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7EB87E-5A95-4C43-AD0A-843AC9AD0F24}"/>
              </a:ext>
            </a:extLst>
          </p:cNvPr>
          <p:cNvSpPr txBox="1"/>
          <p:nvPr/>
        </p:nvSpPr>
        <p:spPr>
          <a:xfrm>
            <a:off x="3848827" y="5001336"/>
            <a:ext cx="31779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과거 캠페인 결과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CFB35-0FC0-4E67-8E9F-76388F01C527}"/>
              </a:ext>
            </a:extLst>
          </p:cNvPr>
          <p:cNvSpPr txBox="1"/>
          <p:nvPr/>
        </p:nvSpPr>
        <p:spPr>
          <a:xfrm rot="16200000">
            <a:off x="2343504" y="2989782"/>
            <a:ext cx="17331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종속 변수 비율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890112-3186-4DBF-8001-5529C4544871}"/>
              </a:ext>
            </a:extLst>
          </p:cNvPr>
          <p:cNvSpPr txBox="1"/>
          <p:nvPr/>
        </p:nvSpPr>
        <p:spPr>
          <a:xfrm>
            <a:off x="7372182" y="2858511"/>
            <a:ext cx="1279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8B25AA-45AD-4AFE-9000-8E7C45E5ED94}"/>
              </a:ext>
            </a:extLst>
          </p:cNvPr>
          <p:cNvSpPr txBox="1"/>
          <p:nvPr/>
        </p:nvSpPr>
        <p:spPr>
          <a:xfrm>
            <a:off x="7564808" y="4461663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했음</a:t>
            </a:r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(yes)</a:t>
            </a:r>
            <a:endParaRPr lang="ko-KR" altLang="en-US" b="1" spc="-150" dirty="0">
              <a:solidFill>
                <a:srgbClr val="4F54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E69BBF-89A8-43FA-9115-C4ED50555AC5}"/>
              </a:ext>
            </a:extLst>
          </p:cNvPr>
          <p:cNvCxnSpPr>
            <a:endCxn id="34" idx="1"/>
          </p:cNvCxnSpPr>
          <p:nvPr/>
        </p:nvCxnSpPr>
        <p:spPr>
          <a:xfrm>
            <a:off x="6907702" y="4646329"/>
            <a:ext cx="657106" cy="0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DBF520C-9470-4D76-B533-A2368CF52CCB}"/>
              </a:ext>
            </a:extLst>
          </p:cNvPr>
          <p:cNvSpPr txBox="1"/>
          <p:nvPr/>
        </p:nvSpPr>
        <p:spPr>
          <a:xfrm>
            <a:off x="7564808" y="3964456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</a:t>
            </a:r>
            <a:r>
              <a:rPr lang="ko-KR" altLang="en-US" b="1" spc="-150" dirty="0" err="1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안했음</a:t>
            </a:r>
            <a:r>
              <a:rPr lang="en-US" altLang="ko-KR" b="1" spc="-150" dirty="0">
                <a:solidFill>
                  <a:srgbClr val="A0A19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(No)</a:t>
            </a:r>
            <a:endParaRPr lang="ko-KR" altLang="en-US" b="1" spc="-150" dirty="0">
              <a:solidFill>
                <a:srgbClr val="A0A19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20AD0A0-10B8-4861-BC9B-602FD45F3C70}"/>
              </a:ext>
            </a:extLst>
          </p:cNvPr>
          <p:cNvCxnSpPr>
            <a:endCxn id="36" idx="1"/>
          </p:cNvCxnSpPr>
          <p:nvPr/>
        </p:nvCxnSpPr>
        <p:spPr>
          <a:xfrm>
            <a:off x="6907702" y="4149122"/>
            <a:ext cx="657106" cy="0"/>
          </a:xfrm>
          <a:prstGeom prst="straightConnector1">
            <a:avLst/>
          </a:prstGeom>
          <a:ln w="38100">
            <a:solidFill>
              <a:srgbClr val="A0A1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41">
            <a:extLst>
              <a:ext uri="{FF2B5EF4-FFF2-40B4-BE49-F238E27FC236}">
                <a16:creationId xmlns:a16="http://schemas.microsoft.com/office/drawing/2014/main" id="{6B7CF84C-4CA0-414B-8674-5B26306B121C}"/>
              </a:ext>
            </a:extLst>
          </p:cNvPr>
          <p:cNvSpPr txBox="1"/>
          <p:nvPr/>
        </p:nvSpPr>
        <p:spPr>
          <a:xfrm>
            <a:off x="3582322" y="4477418"/>
            <a:ext cx="3507795" cy="5238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12</a:t>
            </a:r>
            <a:r>
              <a:rPr lang="en-US" sz="1600" b="1" kern="100" dirty="0">
                <a:solidFill>
                  <a:srgbClr val="FFFF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.6%   16.7%   64.7%     9.2%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sz="1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Text Box 45">
            <a:extLst>
              <a:ext uri="{FF2B5EF4-FFF2-40B4-BE49-F238E27FC236}">
                <a16:creationId xmlns:a16="http://schemas.microsoft.com/office/drawing/2014/main" id="{A6369171-F76B-48BE-8070-E98BD5968EFB}"/>
              </a:ext>
            </a:extLst>
          </p:cNvPr>
          <p:cNvSpPr txBox="1"/>
          <p:nvPr/>
        </p:nvSpPr>
        <p:spPr>
          <a:xfrm>
            <a:off x="3494331" y="1274600"/>
            <a:ext cx="5104861" cy="733182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254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4,901   1,840   1,511   36,959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indent="1016000" algn="just" latinLnBrk="1">
              <a:lnSpc>
                <a:spcPct val="107000"/>
              </a:lnSpc>
              <a:spcAft>
                <a:spcPts val="0"/>
              </a:spcAft>
            </a:pPr>
            <a:r>
              <a:rPr lang="en-US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7DBBA-6D45-4A28-85F0-FA31333AE96B}"/>
              </a:ext>
            </a:extLst>
          </p:cNvPr>
          <p:cNvSpPr txBox="1"/>
          <p:nvPr/>
        </p:nvSpPr>
        <p:spPr>
          <a:xfrm>
            <a:off x="3912132" y="1706533"/>
            <a:ext cx="482248" cy="68749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84B22C-FB92-48C9-B03C-44943170A5DF}"/>
              </a:ext>
            </a:extLst>
          </p:cNvPr>
          <p:cNvSpPr txBox="1"/>
          <p:nvPr/>
        </p:nvSpPr>
        <p:spPr>
          <a:xfrm>
            <a:off x="4793682" y="1706533"/>
            <a:ext cx="482248" cy="68749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ko-KR" altLang="en-US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30E106-B042-4E34-B5BB-DEC6688025D0}"/>
              </a:ext>
            </a:extLst>
          </p:cNvPr>
          <p:cNvSpPr txBox="1"/>
          <p:nvPr/>
        </p:nvSpPr>
        <p:spPr>
          <a:xfrm>
            <a:off x="5637244" y="1706533"/>
            <a:ext cx="482248" cy="687496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A725A0-CB82-4894-8609-8CFF75F850CB}"/>
              </a:ext>
            </a:extLst>
          </p:cNvPr>
          <p:cNvSpPr txBox="1"/>
          <p:nvPr/>
        </p:nvSpPr>
        <p:spPr>
          <a:xfrm>
            <a:off x="6480806" y="1706533"/>
            <a:ext cx="482248" cy="985078"/>
          </a:xfrm>
          <a:prstGeom prst="rect">
            <a:avLst/>
          </a:prstGeom>
          <a:noFill/>
        </p:spPr>
        <p:txBody>
          <a:bodyPr vert="wordArtVertRtl" wrap="none" rtlCol="0">
            <a:spAutoFit/>
          </a:bodyPr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잘모름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302161-1274-41E3-826F-3C29A80E19FF}"/>
              </a:ext>
            </a:extLst>
          </p:cNvPr>
          <p:cNvSpPr txBox="1"/>
          <p:nvPr/>
        </p:nvSpPr>
        <p:spPr>
          <a:xfrm>
            <a:off x="3041271" y="5568758"/>
            <a:ext cx="7785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“unknown”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경우 </a:t>
            </a:r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Pdays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-1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고객층과 겹치는 것으로 보아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F561D9-B12A-449E-B9A3-FD91CAB42795}"/>
              </a:ext>
            </a:extLst>
          </p:cNvPr>
          <p:cNvSpPr txBox="1"/>
          <p:nvPr/>
        </p:nvSpPr>
        <p:spPr>
          <a:xfrm>
            <a:off x="7389373" y="2342502"/>
            <a:ext cx="4641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확실히 과거 캠페인 결과가 성공인 경우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예금을 구매한 비율이 매우 높았음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4B901E-4A9D-4F5D-BF60-2FA794D28D00}"/>
              </a:ext>
            </a:extLst>
          </p:cNvPr>
          <p:cNvSpPr txBox="1"/>
          <p:nvPr/>
        </p:nvSpPr>
        <p:spPr>
          <a:xfrm>
            <a:off x="7875401" y="6065964"/>
            <a:ext cx="3801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앞서 언급했던 대로 데이터 분리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4C577C72-1432-4943-B8A9-462478849929}"/>
              </a:ext>
            </a:extLst>
          </p:cNvPr>
          <p:cNvSpPr/>
          <p:nvPr/>
        </p:nvSpPr>
        <p:spPr>
          <a:xfrm>
            <a:off x="7395071" y="6086512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8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439717-AA2D-4DF4-BD68-1EF3C73EDF2E}"/>
              </a:ext>
            </a:extLst>
          </p:cNvPr>
          <p:cNvSpPr/>
          <p:nvPr/>
        </p:nvSpPr>
        <p:spPr>
          <a:xfrm>
            <a:off x="7606179" y="5651277"/>
            <a:ext cx="2025748" cy="21267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BEF630-9051-4FC6-811F-0048917AF974}"/>
              </a:ext>
            </a:extLst>
          </p:cNvPr>
          <p:cNvSpPr/>
          <p:nvPr/>
        </p:nvSpPr>
        <p:spPr>
          <a:xfrm>
            <a:off x="8034360" y="1892105"/>
            <a:ext cx="2164717" cy="18288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2CA730E-99CA-4654-B0AC-2009BD74CC2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5862"/>
          <a:stretch/>
        </p:blipFill>
        <p:spPr>
          <a:xfrm>
            <a:off x="3074032" y="1493641"/>
            <a:ext cx="4165262" cy="41635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936711" y="51778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종속 변수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936711" y="1102564"/>
            <a:ext cx="1781257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23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7EB87E-5A95-4C43-AD0A-843AC9AD0F24}"/>
              </a:ext>
            </a:extLst>
          </p:cNvPr>
          <p:cNvSpPr txBox="1"/>
          <p:nvPr/>
        </p:nvSpPr>
        <p:spPr>
          <a:xfrm>
            <a:off x="3687045" y="5099811"/>
            <a:ext cx="317798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예금 구매 여부</a:t>
            </a:r>
            <a:endParaRPr lang="en-US" altLang="ko-KR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종속 변수</a:t>
            </a:r>
            <a:r>
              <a:rPr lang="en-US" altLang="ko-KR" sz="1400" b="1" dirty="0"/>
              <a:t>)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6CFB35-0FC0-4E67-8E9F-76388F01C527}"/>
              </a:ext>
            </a:extLst>
          </p:cNvPr>
          <p:cNvSpPr txBox="1"/>
          <p:nvPr/>
        </p:nvSpPr>
        <p:spPr>
          <a:xfrm rot="16200000">
            <a:off x="2644892" y="3144529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빈도수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890112-3186-4DBF-8001-5529C4544871}"/>
              </a:ext>
            </a:extLst>
          </p:cNvPr>
          <p:cNvSpPr txBox="1"/>
          <p:nvPr/>
        </p:nvSpPr>
        <p:spPr>
          <a:xfrm>
            <a:off x="7414519" y="2804642"/>
            <a:ext cx="1279484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8B25AA-45AD-4AFE-9000-8E7C45E5ED94}"/>
              </a:ext>
            </a:extLst>
          </p:cNvPr>
          <p:cNvSpPr txBox="1"/>
          <p:nvPr/>
        </p:nvSpPr>
        <p:spPr>
          <a:xfrm>
            <a:off x="5530909" y="5727755"/>
            <a:ext cx="1833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했음</a:t>
            </a:r>
            <a:r>
              <a:rPr lang="en-US" altLang="ko-KR" b="1" spc="-150" dirty="0">
                <a:solidFill>
                  <a:srgbClr val="4F54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(yes)</a:t>
            </a:r>
            <a:endParaRPr lang="ko-KR" altLang="en-US" b="1" spc="-150" dirty="0">
              <a:solidFill>
                <a:srgbClr val="4F54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E69BBF-89A8-43FA-9115-C4ED50555AC5}"/>
              </a:ext>
            </a:extLst>
          </p:cNvPr>
          <p:cNvCxnSpPr>
            <a:cxnSpLocks/>
          </p:cNvCxnSpPr>
          <p:nvPr/>
        </p:nvCxnSpPr>
        <p:spPr>
          <a:xfrm>
            <a:off x="6447410" y="4812037"/>
            <a:ext cx="0" cy="845148"/>
          </a:xfrm>
          <a:prstGeom prst="straightConnector1">
            <a:avLst/>
          </a:prstGeom>
          <a:ln w="38100">
            <a:solidFill>
              <a:srgbClr val="4F5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DBF520C-9470-4D76-B533-A2368CF52CCB}"/>
              </a:ext>
            </a:extLst>
          </p:cNvPr>
          <p:cNvSpPr txBox="1"/>
          <p:nvPr/>
        </p:nvSpPr>
        <p:spPr>
          <a:xfrm>
            <a:off x="3245189" y="572551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spc="-15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 구매 </a:t>
            </a:r>
            <a:r>
              <a:rPr lang="ko-KR" altLang="en-US" b="1" spc="-150" dirty="0" err="1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안했음</a:t>
            </a:r>
            <a:r>
              <a:rPr lang="en-US" altLang="ko-KR" b="1" spc="-150" dirty="0">
                <a:solidFill>
                  <a:srgbClr val="59595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(No)</a:t>
            </a:r>
            <a:endParaRPr lang="ko-KR" altLang="en-US" b="1" spc="-150" dirty="0">
              <a:solidFill>
                <a:srgbClr val="59595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20AD0A0-10B8-4861-BC9B-602FD45F3C70}"/>
              </a:ext>
            </a:extLst>
          </p:cNvPr>
          <p:cNvCxnSpPr>
            <a:cxnSpLocks/>
          </p:cNvCxnSpPr>
          <p:nvPr/>
        </p:nvCxnSpPr>
        <p:spPr>
          <a:xfrm>
            <a:off x="4232800" y="4863637"/>
            <a:ext cx="0" cy="793548"/>
          </a:xfrm>
          <a:prstGeom prst="straightConnector1">
            <a:avLst/>
          </a:prstGeom>
          <a:ln w="38100">
            <a:solidFill>
              <a:srgbClr val="59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D1170DB-A203-4C1B-ACF4-0B978E2F9BDC}"/>
              </a:ext>
            </a:extLst>
          </p:cNvPr>
          <p:cNvSpPr txBox="1"/>
          <p:nvPr/>
        </p:nvSpPr>
        <p:spPr>
          <a:xfrm>
            <a:off x="7941404" y="1772226"/>
            <a:ext cx="3217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 변수의 불균형이 심함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5C10DC-31AE-4428-ACDA-46CE1826295D}"/>
              </a:ext>
            </a:extLst>
          </p:cNvPr>
          <p:cNvSpPr txBox="1"/>
          <p:nvPr/>
        </p:nvSpPr>
        <p:spPr>
          <a:xfrm>
            <a:off x="7777898" y="2487092"/>
            <a:ext cx="35445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 변수 비율을 맞추기 위해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DBB12F-A78F-48E3-A2B7-F6E618EF1DB8}"/>
              </a:ext>
            </a:extLst>
          </p:cNvPr>
          <p:cNvSpPr txBox="1"/>
          <p:nvPr/>
        </p:nvSpPr>
        <p:spPr>
          <a:xfrm>
            <a:off x="7760603" y="4812037"/>
            <a:ext cx="3730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예금을 구매하지 않은 고객에서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6EF6934-D635-449B-B416-6ECDAC96C8DB}"/>
              </a:ext>
            </a:extLst>
          </p:cNvPr>
          <p:cNvSpPr txBox="1"/>
          <p:nvPr/>
        </p:nvSpPr>
        <p:spPr>
          <a:xfrm>
            <a:off x="7549793" y="5531890"/>
            <a:ext cx="40559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Undersampling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하여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5:5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맞춤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AF838507-4724-4A9C-ADBA-5EB166E46687}"/>
              </a:ext>
            </a:extLst>
          </p:cNvPr>
          <p:cNvSpPr/>
          <p:nvPr/>
        </p:nvSpPr>
        <p:spPr>
          <a:xfrm rot="5400000">
            <a:off x="9436098" y="3203224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B74C75-204A-466A-887C-2A153F8D8288}"/>
              </a:ext>
            </a:extLst>
          </p:cNvPr>
          <p:cNvSpPr txBox="1"/>
          <p:nvPr/>
        </p:nvSpPr>
        <p:spPr>
          <a:xfrm>
            <a:off x="8353700" y="4045522"/>
            <a:ext cx="2448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고객 데이터 분리 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506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2E4892-886B-4F17-B8DC-8879AC88D7EC}"/>
              </a:ext>
            </a:extLst>
          </p:cNvPr>
          <p:cNvSpPr/>
          <p:nvPr/>
        </p:nvSpPr>
        <p:spPr>
          <a:xfrm>
            <a:off x="8995682" y="4403183"/>
            <a:ext cx="1063928" cy="18035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E7188D5-F7C8-4CD8-BE91-67AFE4870A41}"/>
              </a:ext>
            </a:extLst>
          </p:cNvPr>
          <p:cNvSpPr/>
          <p:nvPr/>
        </p:nvSpPr>
        <p:spPr>
          <a:xfrm>
            <a:off x="7739890" y="5356918"/>
            <a:ext cx="1255791" cy="19981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FED1E6-9539-4461-9D9E-D32D0ADDE61D}"/>
              </a:ext>
            </a:extLst>
          </p:cNvPr>
          <p:cNvSpPr/>
          <p:nvPr/>
        </p:nvSpPr>
        <p:spPr>
          <a:xfrm>
            <a:off x="9685606" y="2926081"/>
            <a:ext cx="1118382" cy="21101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3EED581-FDBB-44D2-BC17-CE47221BFCD9}"/>
              </a:ext>
            </a:extLst>
          </p:cNvPr>
          <p:cNvSpPr/>
          <p:nvPr/>
        </p:nvSpPr>
        <p:spPr>
          <a:xfrm>
            <a:off x="5584873" y="5349240"/>
            <a:ext cx="822960" cy="20749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826589-2D65-494E-82DF-2CAEF940F429}"/>
              </a:ext>
            </a:extLst>
          </p:cNvPr>
          <p:cNvSpPr/>
          <p:nvPr/>
        </p:nvSpPr>
        <p:spPr>
          <a:xfrm>
            <a:off x="6520375" y="4403183"/>
            <a:ext cx="1055077" cy="18035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138418" y="517789"/>
            <a:ext cx="337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논리적 이상치 제거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138418" y="1102564"/>
            <a:ext cx="33778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24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1BFF27-8333-43E4-A701-CA08BD5DCDF7}"/>
              </a:ext>
            </a:extLst>
          </p:cNvPr>
          <p:cNvSpPr txBox="1"/>
          <p:nvPr/>
        </p:nvSpPr>
        <p:spPr>
          <a:xfrm>
            <a:off x="3018979" y="2376081"/>
            <a:ext cx="55643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Pdays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-1 :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캠페인 경험 無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36,954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F438DE-E6E8-4B50-A943-66AE7637341E}"/>
              </a:ext>
            </a:extLst>
          </p:cNvPr>
          <p:cNvSpPr txBox="1"/>
          <p:nvPr/>
        </p:nvSpPr>
        <p:spPr>
          <a:xfrm>
            <a:off x="2606625" y="2806969"/>
            <a:ext cx="6389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spc="-15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Poutcome</a:t>
            </a:r>
            <a:r>
              <a:rPr lang="en-US" altLang="ko-KR" sz="2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= “unknown” : </a:t>
            </a:r>
            <a:r>
              <a:rPr lang="ko-KR" altLang="en-US" sz="2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캠페인 경험 無 </a:t>
            </a:r>
            <a:r>
              <a:rPr lang="en-US" altLang="ko-KR" sz="2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36,959</a:t>
            </a:r>
            <a:r>
              <a:rPr lang="ko-KR" altLang="en-US" sz="2200" spc="-15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spc="-15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D1CD9C04-3FC4-4FB7-B3AD-999653234427}"/>
              </a:ext>
            </a:extLst>
          </p:cNvPr>
          <p:cNvSpPr/>
          <p:nvPr/>
        </p:nvSpPr>
        <p:spPr>
          <a:xfrm>
            <a:off x="9158067" y="2333726"/>
            <a:ext cx="218049" cy="946484"/>
          </a:xfrm>
          <a:prstGeom prst="rightBrace">
            <a:avLst>
              <a:gd name="adj1" fmla="val 10851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F4E722-CE90-47A7-8940-5EF91B078B69}"/>
              </a:ext>
            </a:extLst>
          </p:cNvPr>
          <p:cNvSpPr txBox="1"/>
          <p:nvPr/>
        </p:nvSpPr>
        <p:spPr>
          <a:xfrm>
            <a:off x="9583490" y="2475807"/>
            <a:ext cx="2225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차이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설명 불가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제거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003E3E-A1C5-4656-9B9E-AAB64206AE27}"/>
              </a:ext>
            </a:extLst>
          </p:cNvPr>
          <p:cNvSpPr txBox="1"/>
          <p:nvPr/>
        </p:nvSpPr>
        <p:spPr>
          <a:xfrm>
            <a:off x="2662299" y="4277353"/>
            <a:ext cx="85683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학력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초등교육“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직업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학생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: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초등학생인데 나이가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18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이상인 경우 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0FDE6-3F66-4671-A0ED-BE42A4D7E1BC}"/>
              </a:ext>
            </a:extLst>
          </p:cNvPr>
          <p:cNvSpPr txBox="1"/>
          <p:nvPr/>
        </p:nvSpPr>
        <p:spPr>
          <a:xfrm>
            <a:off x="3810783" y="5231653"/>
            <a:ext cx="6248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직업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은퇴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” :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퇴직자인데 나이가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 미만인 경우 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C5D122C-78BD-45C4-9AD1-DE7CCFB321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278" y="3802499"/>
            <a:ext cx="519269" cy="5192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A7107B5-8682-4447-BDC2-4F2DBE4A076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38" y="4547867"/>
            <a:ext cx="899229" cy="8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4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719B2B-7C9D-4F14-9844-8FD80DAC1D21}"/>
              </a:ext>
            </a:extLst>
          </p:cNvPr>
          <p:cNvSpPr/>
          <p:nvPr/>
        </p:nvSpPr>
        <p:spPr>
          <a:xfrm>
            <a:off x="6344530" y="4916312"/>
            <a:ext cx="1758462" cy="20398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563216" y="517789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극이상치 제거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563216" y="1102564"/>
            <a:ext cx="2528256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25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23AB6-E922-45F5-AEE9-4DAE250ACC50}"/>
              </a:ext>
            </a:extLst>
          </p:cNvPr>
          <p:cNvSpPr txBox="1"/>
          <p:nvPr/>
        </p:nvSpPr>
        <p:spPr>
          <a:xfrm>
            <a:off x="5027583" y="1988335"/>
            <a:ext cx="36150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현실적으로 가능한 값이지만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모형에 영향을 미칠 것 같은 값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CDE051-6B12-4E4E-829D-5060CD9ED10F}"/>
              </a:ext>
            </a:extLst>
          </p:cNvPr>
          <p:cNvSpPr txBox="1"/>
          <p:nvPr/>
        </p:nvSpPr>
        <p:spPr>
          <a:xfrm>
            <a:off x="6247268" y="4791458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극이상치 제거</a:t>
            </a:r>
            <a:endParaRPr lang="en-US" altLang="ko-KR"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A85D828-B83C-4C68-BF10-73C321BB5366}"/>
              </a:ext>
            </a:extLst>
          </p:cNvPr>
          <p:cNvSpPr/>
          <p:nvPr/>
        </p:nvSpPr>
        <p:spPr>
          <a:xfrm>
            <a:off x="5675282" y="4837624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6F5F7A-75BC-4C77-8C5F-72486AA04D22}"/>
              </a:ext>
            </a:extLst>
          </p:cNvPr>
          <p:cNvSpPr txBox="1"/>
          <p:nvPr/>
        </p:nvSpPr>
        <p:spPr>
          <a:xfrm>
            <a:off x="4885044" y="3697835"/>
            <a:ext cx="39001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Previous, Campaign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대하여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0A5811-CEA7-4E8F-86C6-CA004AD200AB}"/>
              </a:ext>
            </a:extLst>
          </p:cNvPr>
          <p:cNvSpPr txBox="1"/>
          <p:nvPr/>
        </p:nvSpPr>
        <p:spPr>
          <a:xfrm>
            <a:off x="4456337" y="3529237"/>
            <a:ext cx="215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과거 캠페인 위해 수행된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연락수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6DCDBB-4FC0-486D-8FFE-C84E4FB26949}"/>
              </a:ext>
            </a:extLst>
          </p:cNvPr>
          <p:cNvSpPr txBox="1"/>
          <p:nvPr/>
        </p:nvSpPr>
        <p:spPr>
          <a:xfrm>
            <a:off x="5953775" y="4047850"/>
            <a:ext cx="21515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캠페인 위해 수행된 </a:t>
            </a:r>
            <a:r>
              <a:rPr lang="ko-KR" altLang="en-US" sz="1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연락수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290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6AEC75-2724-47E0-89AE-6B3D2B4A4379}"/>
              </a:ext>
            </a:extLst>
          </p:cNvPr>
          <p:cNvSpPr/>
          <p:nvPr/>
        </p:nvSpPr>
        <p:spPr>
          <a:xfrm>
            <a:off x="3340044" y="2819472"/>
            <a:ext cx="3502855" cy="19580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FAF6FC-0634-4DCF-9B71-B0E653346908}"/>
              </a:ext>
            </a:extLst>
          </p:cNvPr>
          <p:cNvSpPr txBox="1"/>
          <p:nvPr/>
        </p:nvSpPr>
        <p:spPr>
          <a:xfrm>
            <a:off x="3451247" y="2698865"/>
            <a:ext cx="64583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의사결정나무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(Decision Tree)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이용해서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채움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563217" y="517789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 err="1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결측치</a:t>
            </a:r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채우기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563216" y="1102564"/>
            <a:ext cx="2528256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48FD24-A733-4713-9129-5D463D4EF80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26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323AB6-E922-45F5-AEE9-4DAE250ACC50}"/>
              </a:ext>
            </a:extLst>
          </p:cNvPr>
          <p:cNvSpPr txBox="1"/>
          <p:nvPr/>
        </p:nvSpPr>
        <p:spPr>
          <a:xfrm>
            <a:off x="4030892" y="1865133"/>
            <a:ext cx="5299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교육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(Education)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“unknown”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83E61E-D192-4DEE-ABD3-4381250C9BC1}"/>
              </a:ext>
            </a:extLst>
          </p:cNvPr>
          <p:cNvSpPr txBox="1"/>
          <p:nvPr/>
        </p:nvSpPr>
        <p:spPr>
          <a:xfrm>
            <a:off x="3323007" y="3526563"/>
            <a:ext cx="6731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초등교육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중등교육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고등교육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1 : 1 : 1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비율로 맞추고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80456D-E4B3-4565-8F89-AF64EE9E27CC}"/>
              </a:ext>
            </a:extLst>
          </p:cNvPr>
          <p:cNvSpPr txBox="1"/>
          <p:nvPr/>
        </p:nvSpPr>
        <p:spPr>
          <a:xfrm>
            <a:off x="2719170" y="4354261"/>
            <a:ext cx="86996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Train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Test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7:3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으로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맞춰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예측률을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가장 잘 맞추는 모형을 구축한 결과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2BE82-89EA-4BCA-B65A-9AFE10988439}"/>
              </a:ext>
            </a:extLst>
          </p:cNvPr>
          <p:cNvSpPr txBox="1"/>
          <p:nvPr/>
        </p:nvSpPr>
        <p:spPr>
          <a:xfrm>
            <a:off x="3045133" y="5177517"/>
            <a:ext cx="80477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(Age),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결혼 상태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(Marital),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재범주화된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직업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(Job)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 선택되었음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4626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563219" y="517789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데이터셋 분리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563216" y="1102564"/>
            <a:ext cx="2528256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27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D504D7-C23D-4D8B-8AD9-4F0E31C3C19C}"/>
              </a:ext>
            </a:extLst>
          </p:cNvPr>
          <p:cNvSpPr txBox="1"/>
          <p:nvPr/>
        </p:nvSpPr>
        <p:spPr>
          <a:xfrm>
            <a:off x="5476388" y="1865133"/>
            <a:ext cx="24080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Original Data Set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0BFEAD-68D9-40C7-94AE-00DBAD2CD12F}"/>
              </a:ext>
            </a:extLst>
          </p:cNvPr>
          <p:cNvSpPr/>
          <p:nvPr/>
        </p:nvSpPr>
        <p:spPr>
          <a:xfrm>
            <a:off x="5476388" y="1540412"/>
            <a:ext cx="2408032" cy="1097280"/>
          </a:xfrm>
          <a:prstGeom prst="rect">
            <a:avLst/>
          </a:prstGeom>
          <a:noFill/>
          <a:ln w="38100">
            <a:solidFill>
              <a:srgbClr val="79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83194-E4E6-4EAC-BE69-E6F7476512E7}"/>
              </a:ext>
            </a:extLst>
          </p:cNvPr>
          <p:cNvSpPr txBox="1"/>
          <p:nvPr/>
        </p:nvSpPr>
        <p:spPr>
          <a:xfrm>
            <a:off x="4334531" y="3429000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잠재 고객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B7B56-C314-4B79-83A1-5D0B31A87D8D}"/>
              </a:ext>
            </a:extLst>
          </p:cNvPr>
          <p:cNvSpPr txBox="1"/>
          <p:nvPr/>
        </p:nvSpPr>
        <p:spPr>
          <a:xfrm>
            <a:off x="7799874" y="3471571"/>
            <a:ext cx="12811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참여 고객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FD991C-EA68-4D26-9F8F-D46018AC3C65}"/>
              </a:ext>
            </a:extLst>
          </p:cNvPr>
          <p:cNvSpPr txBox="1"/>
          <p:nvPr/>
        </p:nvSpPr>
        <p:spPr>
          <a:xfrm>
            <a:off x="3687270" y="3894905"/>
            <a:ext cx="2575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Pdays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=-1</a:t>
            </a:r>
          </a:p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Poutcome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=“unknown”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D3B34-CB8B-452B-881A-48A3BDDC549F}"/>
              </a:ext>
            </a:extLst>
          </p:cNvPr>
          <p:cNvSpPr txBox="1"/>
          <p:nvPr/>
        </p:nvSpPr>
        <p:spPr>
          <a:xfrm>
            <a:off x="7152613" y="3894904"/>
            <a:ext cx="2575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Pdays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&gt;=0</a:t>
            </a:r>
          </a:p>
          <a:p>
            <a:pPr algn="ctr"/>
            <a:r>
              <a:rPr lang="en-US" altLang="ko-KR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Poutcome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≠“unknown”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FA392A-CACD-4304-9620-CC6363A60C39}"/>
              </a:ext>
            </a:extLst>
          </p:cNvPr>
          <p:cNvSpPr/>
          <p:nvPr/>
        </p:nvSpPr>
        <p:spPr>
          <a:xfrm>
            <a:off x="3576225" y="3155960"/>
            <a:ext cx="2797730" cy="1676292"/>
          </a:xfrm>
          <a:prstGeom prst="rect">
            <a:avLst/>
          </a:prstGeom>
          <a:noFill/>
          <a:ln w="38100">
            <a:solidFill>
              <a:srgbClr val="79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1396E1-EAF2-4EDF-9001-03DAFD246890}"/>
              </a:ext>
            </a:extLst>
          </p:cNvPr>
          <p:cNvSpPr/>
          <p:nvPr/>
        </p:nvSpPr>
        <p:spPr>
          <a:xfrm>
            <a:off x="7021217" y="3155960"/>
            <a:ext cx="2797730" cy="1676292"/>
          </a:xfrm>
          <a:prstGeom prst="rect">
            <a:avLst/>
          </a:prstGeom>
          <a:noFill/>
          <a:ln w="38100">
            <a:solidFill>
              <a:srgbClr val="79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910A996-E1BB-4ED8-8E09-D0EB1F12E485}"/>
              </a:ext>
            </a:extLst>
          </p:cNvPr>
          <p:cNvCxnSpPr>
            <a:stCxn id="3" idx="2"/>
            <a:endCxn id="23" idx="0"/>
          </p:cNvCxnSpPr>
          <p:nvPr/>
        </p:nvCxnSpPr>
        <p:spPr>
          <a:xfrm flipH="1">
            <a:off x="4975090" y="2637692"/>
            <a:ext cx="1705314" cy="518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7381F0C-1C37-460E-8B34-A87479039429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6680404" y="2637692"/>
            <a:ext cx="1739678" cy="518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D1F7CB6-9F3B-476D-A945-D762B48637D7}"/>
              </a:ext>
            </a:extLst>
          </p:cNvPr>
          <p:cNvSpPr txBox="1"/>
          <p:nvPr/>
        </p:nvSpPr>
        <p:spPr>
          <a:xfrm>
            <a:off x="4284037" y="4889848"/>
            <a:ext cx="13821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36,204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D5076F-76F7-4D6A-A6C3-D8786C11AC68}"/>
              </a:ext>
            </a:extLst>
          </p:cNvPr>
          <p:cNvSpPr txBox="1"/>
          <p:nvPr/>
        </p:nvSpPr>
        <p:spPr>
          <a:xfrm>
            <a:off x="7814788" y="4886701"/>
            <a:ext cx="1210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8,197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DA57A6-BFEC-4AFC-B138-C2ECF94166B1}"/>
              </a:ext>
            </a:extLst>
          </p:cNvPr>
          <p:cNvSpPr txBox="1"/>
          <p:nvPr/>
        </p:nvSpPr>
        <p:spPr>
          <a:xfrm>
            <a:off x="4440586" y="5378331"/>
            <a:ext cx="1069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13VAR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E11C3-3022-4F27-941E-93D812B3A6B4}"/>
              </a:ext>
            </a:extLst>
          </p:cNvPr>
          <p:cNvSpPr txBox="1"/>
          <p:nvPr/>
        </p:nvSpPr>
        <p:spPr>
          <a:xfrm>
            <a:off x="7884419" y="5378330"/>
            <a:ext cx="1069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16VAR</a:t>
            </a:r>
          </a:p>
        </p:txBody>
      </p:sp>
    </p:spTree>
    <p:extLst>
      <p:ext uri="{BB962C8B-B14F-4D97-AF65-F5344CB8AC3E}">
        <p14:creationId xmlns:p14="http://schemas.microsoft.com/office/powerpoint/2010/main" val="335253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CE653713-FCC7-48B0-A0CE-7AFFAD447FE5}"/>
              </a:ext>
            </a:extLst>
          </p:cNvPr>
          <p:cNvSpPr txBox="1"/>
          <p:nvPr/>
        </p:nvSpPr>
        <p:spPr>
          <a:xfrm>
            <a:off x="3643532" y="5504419"/>
            <a:ext cx="65156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Logistic Regression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적용한 마케팅 성공 예측 모형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8" y="787789"/>
            <a:ext cx="2069068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연구 목적 및 방법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51228" y="517789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Ⅰ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191391" y="2425694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E4E35C-A1D9-4CCB-99FA-EC0486EA71EE}"/>
              </a:ext>
            </a:extLst>
          </p:cNvPr>
          <p:cNvSpPr txBox="1"/>
          <p:nvPr/>
        </p:nvSpPr>
        <p:spPr>
          <a:xfrm>
            <a:off x="2936709" y="51778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연구 목적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3526FC-6129-459E-A183-1E4A918D900B}"/>
              </a:ext>
            </a:extLst>
          </p:cNvPr>
          <p:cNvCxnSpPr/>
          <p:nvPr/>
        </p:nvCxnSpPr>
        <p:spPr>
          <a:xfrm>
            <a:off x="2936708" y="1102564"/>
            <a:ext cx="1781257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820F05D5-1A34-47AB-A467-DED9F5A72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52" y="2138228"/>
            <a:ext cx="1167620" cy="11676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75E4221-17E2-4270-94E6-38116DD72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852" y="3656092"/>
            <a:ext cx="1238940" cy="1238940"/>
          </a:xfrm>
          <a:prstGeom prst="rect">
            <a:avLst/>
          </a:prstGeom>
        </p:spPr>
      </p:pic>
      <p:pic>
        <p:nvPicPr>
          <p:cNvPr id="25" name="그림 24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DD54556D-32BF-44B8-B9E6-93D269D720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63" y="2283522"/>
            <a:ext cx="1854852" cy="1854852"/>
          </a:xfrm>
          <a:prstGeom prst="rect">
            <a:avLst/>
          </a:prstGeom>
        </p:spPr>
      </p:pic>
      <p:pic>
        <p:nvPicPr>
          <p:cNvPr id="27" name="그림 26" descr="벡터그래픽이(가) 표시된 사진&#10;&#10;높은 신뢰도로 생성된 설명">
            <a:extLst>
              <a:ext uri="{FF2B5EF4-FFF2-40B4-BE49-F238E27FC236}">
                <a16:creationId xmlns:a16="http://schemas.microsoft.com/office/drawing/2014/main" id="{5FFEE84A-1C84-403C-BA5E-DEB4B6E2F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129" y="2440685"/>
            <a:ext cx="1730326" cy="17303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C6B90EF-3995-4BFC-A678-C8305A6584A7}"/>
              </a:ext>
            </a:extLst>
          </p:cNvPr>
          <p:cNvSpPr txBox="1"/>
          <p:nvPr/>
        </p:nvSpPr>
        <p:spPr>
          <a:xfrm>
            <a:off x="3250755" y="4275562"/>
            <a:ext cx="1835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MARKETER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E4D6BA-00F3-4635-B9D2-29DB83882722}"/>
              </a:ext>
            </a:extLst>
          </p:cNvPr>
          <p:cNvSpPr txBox="1"/>
          <p:nvPr/>
        </p:nvSpPr>
        <p:spPr>
          <a:xfrm>
            <a:off x="8978075" y="4171011"/>
            <a:ext cx="1942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POTENTIAL</a:t>
            </a:r>
          </a:p>
          <a:p>
            <a:pPr algn="ctr"/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CUSTOMER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0C8AA2-3A19-4527-A762-C931740AD7EF}"/>
              </a:ext>
            </a:extLst>
          </p:cNvPr>
          <p:cNvSpPr/>
          <p:nvPr/>
        </p:nvSpPr>
        <p:spPr>
          <a:xfrm>
            <a:off x="5409029" y="33058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709FC2C-3789-4332-85B6-611FEB00C913}"/>
              </a:ext>
            </a:extLst>
          </p:cNvPr>
          <p:cNvSpPr/>
          <p:nvPr/>
        </p:nvSpPr>
        <p:spPr>
          <a:xfrm>
            <a:off x="5656303" y="33058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E310CBF-01E0-4DB9-833A-0483F687BB57}"/>
              </a:ext>
            </a:extLst>
          </p:cNvPr>
          <p:cNvSpPr/>
          <p:nvPr/>
        </p:nvSpPr>
        <p:spPr>
          <a:xfrm>
            <a:off x="5903577" y="33058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CF08AC-074C-4071-992C-3AF062703DB4}"/>
              </a:ext>
            </a:extLst>
          </p:cNvPr>
          <p:cNvSpPr/>
          <p:nvPr/>
        </p:nvSpPr>
        <p:spPr>
          <a:xfrm>
            <a:off x="8055747" y="330128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4588FB2-AE92-4BC6-A0F8-A6E802B93039}"/>
              </a:ext>
            </a:extLst>
          </p:cNvPr>
          <p:cNvSpPr/>
          <p:nvPr/>
        </p:nvSpPr>
        <p:spPr>
          <a:xfrm>
            <a:off x="8303021" y="330128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1989E91-A438-435A-AAA0-BE39D5FDDB8E}"/>
              </a:ext>
            </a:extLst>
          </p:cNvPr>
          <p:cNvSpPr/>
          <p:nvPr/>
        </p:nvSpPr>
        <p:spPr>
          <a:xfrm>
            <a:off x="8550295" y="330128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F08C0F-E105-43B9-9B72-AD2E502E73B7}"/>
              </a:ext>
            </a:extLst>
          </p:cNvPr>
          <p:cNvSpPr/>
          <p:nvPr/>
        </p:nvSpPr>
        <p:spPr>
          <a:xfrm>
            <a:off x="3643532" y="5645077"/>
            <a:ext cx="2708031" cy="149569"/>
          </a:xfrm>
          <a:prstGeom prst="rect">
            <a:avLst/>
          </a:prstGeom>
          <a:solidFill>
            <a:schemeClr val="accent2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9EF6E3-125D-49FC-8E52-299BBE70CFAD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28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7549F31-F938-4A91-B1ED-390DB2C8493D}"/>
              </a:ext>
            </a:extLst>
          </p:cNvPr>
          <p:cNvSpPr txBox="1"/>
          <p:nvPr/>
        </p:nvSpPr>
        <p:spPr>
          <a:xfrm>
            <a:off x="4569289" y="3471571"/>
            <a:ext cx="4897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범주형 변수에 대해서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모비율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검정을 실시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1BB35-BA14-4A95-BE35-A17B193E4D86}"/>
              </a:ext>
            </a:extLst>
          </p:cNvPr>
          <p:cNvSpPr/>
          <p:nvPr/>
        </p:nvSpPr>
        <p:spPr>
          <a:xfrm>
            <a:off x="8487210" y="4712814"/>
            <a:ext cx="1056057" cy="2039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961920-6DB6-44FF-9C1E-3A37A7343AF2}"/>
              </a:ext>
            </a:extLst>
          </p:cNvPr>
          <p:cNvSpPr/>
          <p:nvPr/>
        </p:nvSpPr>
        <p:spPr>
          <a:xfrm>
            <a:off x="6561707" y="4712814"/>
            <a:ext cx="1418492" cy="2039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1359B27-1B52-47D5-A1A8-39B41B3661DF}"/>
              </a:ext>
            </a:extLst>
          </p:cNvPr>
          <p:cNvSpPr/>
          <p:nvPr/>
        </p:nvSpPr>
        <p:spPr>
          <a:xfrm>
            <a:off x="3827344" y="4703544"/>
            <a:ext cx="1418492" cy="2039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5B2AC47-A95C-4F29-9C97-8022C4F9F828}"/>
              </a:ext>
            </a:extLst>
          </p:cNvPr>
          <p:cNvSpPr/>
          <p:nvPr/>
        </p:nvSpPr>
        <p:spPr>
          <a:xfrm>
            <a:off x="7270953" y="3585440"/>
            <a:ext cx="1366309" cy="212837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80D8BD-5407-4CE4-8031-EB0F4330D569}"/>
              </a:ext>
            </a:extLst>
          </p:cNvPr>
          <p:cNvSpPr/>
          <p:nvPr/>
        </p:nvSpPr>
        <p:spPr>
          <a:xfrm>
            <a:off x="4433528" y="3594296"/>
            <a:ext cx="1418492" cy="203981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511926" y="517789"/>
            <a:ext cx="2630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변수 선택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563216" y="1102564"/>
            <a:ext cx="2528256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28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AE286-7636-4C7C-8F95-B754B0DD5F5F}"/>
              </a:ext>
            </a:extLst>
          </p:cNvPr>
          <p:cNvSpPr txBox="1"/>
          <p:nvPr/>
        </p:nvSpPr>
        <p:spPr>
          <a:xfrm>
            <a:off x="3336582" y="2278736"/>
            <a:ext cx="7362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잠재고객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기참여고객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Data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각각 최종 변수 선택을 위해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79CEE5-C990-4189-9A40-0E25CB66130D}"/>
              </a:ext>
            </a:extLst>
          </p:cNvPr>
          <p:cNvSpPr txBox="1"/>
          <p:nvPr/>
        </p:nvSpPr>
        <p:spPr>
          <a:xfrm>
            <a:off x="3985797" y="4599363"/>
            <a:ext cx="6064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연속형 변수에 대해서 정규성 검정과 변수 변환 실시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077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815249-154A-444F-94A0-ED36AF05E2CE}"/>
              </a:ext>
            </a:extLst>
          </p:cNvPr>
          <p:cNvSpPr/>
          <p:nvPr/>
        </p:nvSpPr>
        <p:spPr>
          <a:xfrm>
            <a:off x="7549378" y="1764780"/>
            <a:ext cx="1670050" cy="17145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A73C3B-3C5C-441D-B7AB-7659ACAE64EF}"/>
              </a:ext>
            </a:extLst>
          </p:cNvPr>
          <p:cNvSpPr txBox="1"/>
          <p:nvPr/>
        </p:nvSpPr>
        <p:spPr>
          <a:xfrm>
            <a:off x="4574509" y="1635061"/>
            <a:ext cx="54665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범주가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이상인 경우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본페로니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교정 후 검정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75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범주형 변수 검정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74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29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5E0FFF2C-7D76-4947-947B-C2355CD2C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32905"/>
                  </p:ext>
                </p:extLst>
              </p:nvPr>
            </p:nvGraphicFramePr>
            <p:xfrm>
              <a:off x="2911524" y="2259891"/>
              <a:ext cx="8128000" cy="4080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2814">
                      <a:extLst>
                        <a:ext uri="{9D8B030D-6E8A-4147-A177-3AD203B41FA5}">
                          <a16:colId xmlns:a16="http://schemas.microsoft.com/office/drawing/2014/main" val="2556749699"/>
                        </a:ext>
                      </a:extLst>
                    </a:gridCol>
                    <a:gridCol w="1938386">
                      <a:extLst>
                        <a:ext uri="{9D8B030D-6E8A-4147-A177-3AD203B41FA5}">
                          <a16:colId xmlns:a16="http://schemas.microsoft.com/office/drawing/2014/main" val="38702235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21767387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59784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9817620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검정 변수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𝝌</m:t>
                                    </m:r>
                                  </m:e>
                                  <m:sup>
                                    <m:r>
                                      <a:rPr lang="en-US" altLang="ko-K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자유도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P-value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87350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marital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Divorced vs Married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33.27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1277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Divorced vs Single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10.348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0.0013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948322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Married vs Single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173.34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4322546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education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Primary vs Secondary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10.67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0.0011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12731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Primary vs Tertiary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78.224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42911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Secondary vs Tertiary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70.93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576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default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7.1661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0.0074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3833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housing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393.01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3792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loan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91.299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7146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day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주중 </a:t>
                          </a: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vs </a:t>
                          </a:r>
                          <a:r>
                            <a:rPr lang="ko-KR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주말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2.5684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0.109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915617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5E0FFF2C-7D76-4947-947B-C2355CD2C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432905"/>
                  </p:ext>
                </p:extLst>
              </p:nvPr>
            </p:nvGraphicFramePr>
            <p:xfrm>
              <a:off x="2911524" y="2259891"/>
              <a:ext cx="8128000" cy="408032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2814">
                      <a:extLst>
                        <a:ext uri="{9D8B030D-6E8A-4147-A177-3AD203B41FA5}">
                          <a16:colId xmlns:a16="http://schemas.microsoft.com/office/drawing/2014/main" val="2556749699"/>
                        </a:ext>
                      </a:extLst>
                    </a:gridCol>
                    <a:gridCol w="1938386">
                      <a:extLst>
                        <a:ext uri="{9D8B030D-6E8A-4147-A177-3AD203B41FA5}">
                          <a16:colId xmlns:a16="http://schemas.microsoft.com/office/drawing/2014/main" val="38702235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21767387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59784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98176208"/>
                        </a:ext>
                      </a:extLst>
                    </a:gridCol>
                  </a:tblGrid>
                  <a:tr h="37192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검정 변수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8197" r="-202632" b="-10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자유도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P-value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87350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marital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Divorced vs Married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33.27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1277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Divorced vs Single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10.348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0.0013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948322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Married vs Single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173.34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4322546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education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Primary vs Secondary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10.67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0.0011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12731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Primary vs Tertiary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78.224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42911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Secondary vs Tertiary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70.93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576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default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7.1661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0.0074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3833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housing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393.01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3792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loan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91.299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7146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day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주중 </a:t>
                          </a: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vs </a:t>
                          </a:r>
                          <a:r>
                            <a:rPr lang="ko-KR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주말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2.5684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0.109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915617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잠재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2" name="화살표: 오른쪽 48">
            <a:extLst>
              <a:ext uri="{FF2B5EF4-FFF2-40B4-BE49-F238E27FC236}">
                <a16:creationId xmlns:a16="http://schemas.microsoft.com/office/drawing/2014/main" id="{4B18802C-D9DC-45F2-883C-FB61EB90535F}"/>
              </a:ext>
            </a:extLst>
          </p:cNvPr>
          <p:cNvSpPr/>
          <p:nvPr/>
        </p:nvSpPr>
        <p:spPr>
          <a:xfrm>
            <a:off x="3757411" y="1681227"/>
            <a:ext cx="459827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306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C0714C-B434-4746-B5BE-2344523594ED}"/>
              </a:ext>
            </a:extLst>
          </p:cNvPr>
          <p:cNvSpPr/>
          <p:nvPr/>
        </p:nvSpPr>
        <p:spPr>
          <a:xfrm>
            <a:off x="5741979" y="2167288"/>
            <a:ext cx="1028700" cy="20657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45050-EDB7-466F-8DA9-5AF72F55C201}"/>
              </a:ext>
            </a:extLst>
          </p:cNvPr>
          <p:cNvSpPr txBox="1"/>
          <p:nvPr/>
        </p:nvSpPr>
        <p:spPr>
          <a:xfrm>
            <a:off x="4655249" y="1724739"/>
            <a:ext cx="5139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연락 시 지속시간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(Duration)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로그변환 전후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Q-Q plot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75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연속형 변수 검정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74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잠재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802885-790D-4F39-871E-700C4DDA213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651" y="2675681"/>
            <a:ext cx="3718574" cy="34577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043AB71-F1BA-4BC9-92F2-BD61A5CF767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144" y="2675680"/>
            <a:ext cx="3693168" cy="3457764"/>
          </a:xfrm>
          <a:prstGeom prst="rect">
            <a:avLst/>
          </a:prstGeom>
        </p:spPr>
      </p:pic>
      <p:sp>
        <p:nvSpPr>
          <p:cNvPr id="20" name="화살표: 오른쪽 48">
            <a:extLst>
              <a:ext uri="{FF2B5EF4-FFF2-40B4-BE49-F238E27FC236}">
                <a16:creationId xmlns:a16="http://schemas.microsoft.com/office/drawing/2014/main" id="{5F5C01F8-9591-4038-842A-A299CD1F1CAD}"/>
              </a:ext>
            </a:extLst>
          </p:cNvPr>
          <p:cNvSpPr/>
          <p:nvPr/>
        </p:nvSpPr>
        <p:spPr>
          <a:xfrm>
            <a:off x="6924596" y="4235285"/>
            <a:ext cx="459827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375E8-38D1-4122-B4EC-3B6B73A1DCE7}"/>
              </a:ext>
            </a:extLst>
          </p:cNvPr>
          <p:cNvSpPr txBox="1"/>
          <p:nvPr/>
        </p:nvSpPr>
        <p:spPr>
          <a:xfrm>
            <a:off x="6689842" y="391029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로그변환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790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CE0442-CB48-4E3B-8151-ACAE40C8D55D}"/>
              </a:ext>
            </a:extLst>
          </p:cNvPr>
          <p:cNvSpPr/>
          <p:nvPr/>
        </p:nvSpPr>
        <p:spPr>
          <a:xfrm>
            <a:off x="4309620" y="5186118"/>
            <a:ext cx="2552700" cy="21066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1013D-5303-4877-A072-38E774F0E278}"/>
              </a:ext>
            </a:extLst>
          </p:cNvPr>
          <p:cNvSpPr txBox="1"/>
          <p:nvPr/>
        </p:nvSpPr>
        <p:spPr>
          <a:xfrm>
            <a:off x="4427064" y="4748886"/>
            <a:ext cx="5224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 후 로지스틱 회귀 모형을 구축해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영향력이 큰 변환으로 변수 변환을 실시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9B7BC7-93F4-4819-8FFB-FABFFC1DCC4E}"/>
              </a:ext>
            </a:extLst>
          </p:cNvPr>
          <p:cNvSpPr/>
          <p:nvPr/>
        </p:nvSpPr>
        <p:spPr>
          <a:xfrm>
            <a:off x="2690370" y="2278190"/>
            <a:ext cx="2895600" cy="15875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75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연속형 변수 검정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74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31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잠재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8625D7-C3F8-4DD3-8736-E76821B847CD}"/>
              </a:ext>
            </a:extLst>
          </p:cNvPr>
          <p:cNvSpPr txBox="1"/>
          <p:nvPr/>
        </p:nvSpPr>
        <p:spPr>
          <a:xfrm>
            <a:off x="3366306" y="2704186"/>
            <a:ext cx="7629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은행 수익 구조 상 음의 값을 절댓값을 씌어 양수로 보내는 변환 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2C5BA9-089E-4DD7-A2C7-C7030C773956}"/>
              </a:ext>
            </a:extLst>
          </p:cNvPr>
          <p:cNvSpPr txBox="1"/>
          <p:nvPr/>
        </p:nvSpPr>
        <p:spPr>
          <a:xfrm>
            <a:off x="3661631" y="3726536"/>
            <a:ext cx="6755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변환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(Balance0)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제곱근 변환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(Balance1)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역변환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(Balance2)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45050-EDB7-466F-8DA9-5AF72F55C201}"/>
              </a:ext>
            </a:extLst>
          </p:cNvPr>
          <p:cNvSpPr txBox="1"/>
          <p:nvPr/>
        </p:nvSpPr>
        <p:spPr>
          <a:xfrm>
            <a:off x="2690370" y="2149931"/>
            <a:ext cx="50946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연간 잔고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(Balance)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 변수 변환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207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F95A15-4E90-4942-BAF6-60D70D389A92}"/>
              </a:ext>
            </a:extLst>
          </p:cNvPr>
          <p:cNvSpPr/>
          <p:nvPr/>
        </p:nvSpPr>
        <p:spPr>
          <a:xfrm>
            <a:off x="1801468" y="5436990"/>
            <a:ext cx="1143440" cy="20209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75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연속형 변수 검정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74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32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잠재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51C557-EF41-4DBE-8656-CF881C62C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54737"/>
              </p:ext>
            </p:extLst>
          </p:nvPr>
        </p:nvGraphicFramePr>
        <p:xfrm>
          <a:off x="3080190" y="1592089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104129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24842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73759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8249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24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Estimate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Std. Error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Z value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p-value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241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-3.427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0.1877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-18.256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66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-0.000016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0.00002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-0.784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0.4333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43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balance0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0.1883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0.04504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4.182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9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balance1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-0.000359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-0.004487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-0.080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0.9361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730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balance2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1.007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0.337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2.988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0.0028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640027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79730B0E-F2C5-4816-BA11-0348C69F3A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95" y="3968100"/>
            <a:ext cx="2879090" cy="268097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99ADF2B-F2A3-4298-B3B7-D3494254F1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794" y="3951907"/>
            <a:ext cx="2879090" cy="2713355"/>
          </a:xfrm>
          <a:prstGeom prst="rect">
            <a:avLst/>
          </a:prstGeom>
        </p:spPr>
      </p:pic>
      <p:sp>
        <p:nvSpPr>
          <p:cNvPr id="27" name="화살표: 오른쪽 48">
            <a:extLst>
              <a:ext uri="{FF2B5EF4-FFF2-40B4-BE49-F238E27FC236}">
                <a16:creationId xmlns:a16="http://schemas.microsoft.com/office/drawing/2014/main" id="{1B522A9B-C3EE-4DF7-9E2E-080C0F53AEF8}"/>
              </a:ext>
            </a:extLst>
          </p:cNvPr>
          <p:cNvSpPr/>
          <p:nvPr/>
        </p:nvSpPr>
        <p:spPr>
          <a:xfrm>
            <a:off x="8452533" y="5197583"/>
            <a:ext cx="413950" cy="32056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CE90F-46F7-4F67-A60D-AC3752B67955}"/>
              </a:ext>
            </a:extLst>
          </p:cNvPr>
          <p:cNvSpPr txBox="1"/>
          <p:nvPr/>
        </p:nvSpPr>
        <p:spPr>
          <a:xfrm>
            <a:off x="8217779" y="4872592"/>
            <a:ext cx="84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로그변환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FBF983-C2B3-477F-8B2B-7F99FB7A3082}"/>
              </a:ext>
            </a:extLst>
          </p:cNvPr>
          <p:cNvSpPr/>
          <p:nvPr/>
        </p:nvSpPr>
        <p:spPr>
          <a:xfrm>
            <a:off x="3080190" y="2692400"/>
            <a:ext cx="8128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FD4B0B-E777-4A3F-B879-1ADEC3EF5246}"/>
              </a:ext>
            </a:extLst>
          </p:cNvPr>
          <p:cNvCxnSpPr>
            <a:cxnSpLocks/>
          </p:cNvCxnSpPr>
          <p:nvPr/>
        </p:nvCxnSpPr>
        <p:spPr>
          <a:xfrm>
            <a:off x="3276600" y="3073400"/>
            <a:ext cx="0" cy="1847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B482CA-06C2-49E8-9842-704B121FE7BA}"/>
              </a:ext>
            </a:extLst>
          </p:cNvPr>
          <p:cNvSpPr txBox="1"/>
          <p:nvPr/>
        </p:nvSpPr>
        <p:spPr>
          <a:xfrm>
            <a:off x="1853944" y="5011091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절댓값 변환 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변환이 가장 영향력 있음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2004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CA5885-C05B-463C-B6CC-36DACC557287}"/>
              </a:ext>
            </a:extLst>
          </p:cNvPr>
          <p:cNvSpPr/>
          <p:nvPr/>
        </p:nvSpPr>
        <p:spPr>
          <a:xfrm>
            <a:off x="8769350" y="4648730"/>
            <a:ext cx="1397000" cy="21551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1900384" y="517789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종속 변수 불균형 처리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1900384" y="1102564"/>
            <a:ext cx="3853940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33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잠재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B482CA-06C2-49E8-9842-704B121FE7BA}"/>
              </a:ext>
            </a:extLst>
          </p:cNvPr>
          <p:cNvSpPr txBox="1"/>
          <p:nvPr/>
        </p:nvSpPr>
        <p:spPr>
          <a:xfrm>
            <a:off x="3940510" y="2234286"/>
            <a:ext cx="1864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 변수 비율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250F83-B4E6-4C47-B4DF-C6852B17632E}"/>
              </a:ext>
            </a:extLst>
          </p:cNvPr>
          <p:cNvSpPr txBox="1"/>
          <p:nvPr/>
        </p:nvSpPr>
        <p:spPr>
          <a:xfrm>
            <a:off x="2876938" y="3047635"/>
            <a:ext cx="1382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</a:t>
            </a:r>
          </a:p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30,072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28957-C443-4BC9-894B-4E253AD2DC8B}"/>
              </a:ext>
            </a:extLst>
          </p:cNvPr>
          <p:cNvSpPr txBox="1"/>
          <p:nvPr/>
        </p:nvSpPr>
        <p:spPr>
          <a:xfrm>
            <a:off x="5600799" y="304763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Yes</a:t>
            </a:r>
          </a:p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3,151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7FF499-4733-40D6-AF84-9217BEAA412D}"/>
              </a:ext>
            </a:extLst>
          </p:cNvPr>
          <p:cNvSpPr txBox="1"/>
          <p:nvPr/>
        </p:nvSpPr>
        <p:spPr>
          <a:xfrm>
            <a:off x="2859306" y="4845193"/>
            <a:ext cx="1417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10%</a:t>
            </a:r>
          </a:p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187D2-7538-4980-8F9B-A92A70349B0A}"/>
              </a:ext>
            </a:extLst>
          </p:cNvPr>
          <p:cNvSpPr txBox="1"/>
          <p:nvPr/>
        </p:nvSpPr>
        <p:spPr>
          <a:xfrm>
            <a:off x="5730642" y="4845192"/>
            <a:ext cx="950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화살표: 오른쪽 48">
            <a:extLst>
              <a:ext uri="{FF2B5EF4-FFF2-40B4-BE49-F238E27FC236}">
                <a16:creationId xmlns:a16="http://schemas.microsoft.com/office/drawing/2014/main" id="{4D0B7436-8CB6-43F0-9C92-E0269D4B1557}"/>
              </a:ext>
            </a:extLst>
          </p:cNvPr>
          <p:cNvSpPr/>
          <p:nvPr/>
        </p:nvSpPr>
        <p:spPr>
          <a:xfrm rot="5400000">
            <a:off x="3269446" y="4088122"/>
            <a:ext cx="597093" cy="4860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화살표: 오른쪽 48">
            <a:extLst>
              <a:ext uri="{FF2B5EF4-FFF2-40B4-BE49-F238E27FC236}">
                <a16:creationId xmlns:a16="http://schemas.microsoft.com/office/drawing/2014/main" id="{7E6420CF-9C1A-4A31-ADB3-EB882941B14A}"/>
              </a:ext>
            </a:extLst>
          </p:cNvPr>
          <p:cNvSpPr/>
          <p:nvPr/>
        </p:nvSpPr>
        <p:spPr>
          <a:xfrm rot="5400000">
            <a:off x="5907545" y="4088121"/>
            <a:ext cx="597093" cy="4860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79D1B25-EB34-4AFF-9626-AEA58D402B78}"/>
              </a:ext>
            </a:extLst>
          </p:cNvPr>
          <p:cNvCxnSpPr>
            <a:cxnSpLocks/>
          </p:cNvCxnSpPr>
          <p:nvPr/>
        </p:nvCxnSpPr>
        <p:spPr>
          <a:xfrm>
            <a:off x="3940510" y="2665173"/>
            <a:ext cx="186461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01095E-285E-4F69-BFC7-1A968DE412C7}"/>
              </a:ext>
            </a:extLst>
          </p:cNvPr>
          <p:cNvSpPr txBox="1"/>
          <p:nvPr/>
        </p:nvSpPr>
        <p:spPr>
          <a:xfrm>
            <a:off x="8820169" y="3250835"/>
            <a:ext cx="18838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범주에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9.5</a:t>
            </a:r>
          </a:p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Yes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범주에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EB932-3FDA-4AC3-982F-66852C0C7E9F}"/>
              </a:ext>
            </a:extLst>
          </p:cNvPr>
          <p:cNvSpPr txBox="1"/>
          <p:nvPr/>
        </p:nvSpPr>
        <p:spPr>
          <a:xfrm>
            <a:off x="8701546" y="4534333"/>
            <a:ext cx="2121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 변수 생성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558F5166-4615-41FC-91D3-4418EB1B7157}"/>
              </a:ext>
            </a:extLst>
          </p:cNvPr>
          <p:cNvSpPr/>
          <p:nvPr/>
        </p:nvSpPr>
        <p:spPr>
          <a:xfrm>
            <a:off x="7541921" y="3330450"/>
            <a:ext cx="418874" cy="1709260"/>
          </a:xfrm>
          <a:prstGeom prst="chevron">
            <a:avLst>
              <a:gd name="adj" fmla="val 863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85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83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선택된 변수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83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34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잠재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80F348-2B95-40C6-998E-C32769221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180852"/>
              </p:ext>
            </p:extLst>
          </p:nvPr>
        </p:nvGraphicFramePr>
        <p:xfrm>
          <a:off x="2946400" y="1761066"/>
          <a:ext cx="8128000" cy="4450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3095896500"/>
                    </a:ext>
                  </a:extLst>
                </a:gridCol>
                <a:gridCol w="4984750">
                  <a:extLst>
                    <a:ext uri="{9D8B030D-6E8A-4147-A177-3AD203B41FA5}">
                      <a16:colId xmlns:a16="http://schemas.microsoft.com/office/drawing/2014/main" val="2587608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변수명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변수 변환 설명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551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나이대로 범주화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583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job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표준직업분류 참고해서 재범주화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131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marital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813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education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371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default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805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balance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절댓값 이후 로그 변환 변수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31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housing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39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loan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26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month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313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duration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로그변환 후 사용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796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campaign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722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710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75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범주형 변수 검정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74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35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5E0FFF2C-7D76-4947-947B-C2355CD2C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29582"/>
                  </p:ext>
                </p:extLst>
              </p:nvPr>
            </p:nvGraphicFramePr>
            <p:xfrm>
              <a:off x="3080190" y="1516941"/>
              <a:ext cx="8128000" cy="5192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2814">
                      <a:extLst>
                        <a:ext uri="{9D8B030D-6E8A-4147-A177-3AD203B41FA5}">
                          <a16:colId xmlns:a16="http://schemas.microsoft.com/office/drawing/2014/main" val="2556749699"/>
                        </a:ext>
                      </a:extLst>
                    </a:gridCol>
                    <a:gridCol w="1938386">
                      <a:extLst>
                        <a:ext uri="{9D8B030D-6E8A-4147-A177-3AD203B41FA5}">
                          <a16:colId xmlns:a16="http://schemas.microsoft.com/office/drawing/2014/main" val="38702235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21767387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59784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98176208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검정 변수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ko-KR" altLang="ko-KR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𝝌</m:t>
                                    </m:r>
                                  </m:e>
                                  <m:sup>
                                    <m:r>
                                      <a:rPr lang="en-US" altLang="ko-KR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자유도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P-value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87350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marital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Divorced vs Married</a:t>
                          </a:r>
                          <a:endParaRPr lang="ko-KR" sz="105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2.0694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0.1503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1277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Divorced vs Single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12.416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948322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Married vs Single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12.214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4322546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education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Primary vs Secondary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6.3292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0.0119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12731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Primary vs Tertiary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63.298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42911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Secondary vs Tertiary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81.086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576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default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5.7325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0.0167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3833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housing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821.33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3792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loan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110.13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7146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day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주중 </a:t>
                          </a: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vs </a:t>
                          </a:r>
                          <a:r>
                            <a:rPr lang="ko-KR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주말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1.2613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0.2614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9156177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 err="1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poutcome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Failure vs Other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18.795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8399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Failure vs Success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1658.8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24021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Other vs Success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797.8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48023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5E0FFF2C-7D76-4947-947B-C2355CD2C3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529582"/>
                  </p:ext>
                </p:extLst>
              </p:nvPr>
            </p:nvGraphicFramePr>
            <p:xfrm>
              <a:off x="3080190" y="1516941"/>
              <a:ext cx="8128000" cy="5192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312814">
                      <a:extLst>
                        <a:ext uri="{9D8B030D-6E8A-4147-A177-3AD203B41FA5}">
                          <a16:colId xmlns:a16="http://schemas.microsoft.com/office/drawing/2014/main" val="2556749699"/>
                        </a:ext>
                      </a:extLst>
                    </a:gridCol>
                    <a:gridCol w="1938386">
                      <a:extLst>
                        <a:ext uri="{9D8B030D-6E8A-4147-A177-3AD203B41FA5}">
                          <a16:colId xmlns:a16="http://schemas.microsoft.com/office/drawing/2014/main" val="387022358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21767387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59784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98176208"/>
                        </a:ext>
                      </a:extLst>
                    </a:gridCol>
                  </a:tblGrid>
                  <a:tr h="37192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검정 변수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1128" t="-8197" r="-202256" b="-13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자유도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P-value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1873504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marital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Divorced vs Married</a:t>
                          </a:r>
                          <a:endParaRPr lang="ko-KR" sz="105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2.0694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0.1503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991277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Divorced vs Single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12.416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9483228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Married vs Single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12.214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4322546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education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Primary vs Secondary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6.3292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0.0119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22127319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Primary vs Tertiary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63.298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2429114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Secondary vs Tertiary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81.086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5767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default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5.7325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0.0167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7538333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housing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821.33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37923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loan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Yes vs No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110.13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7146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day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ko-KR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주중 </a:t>
                          </a: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vs </a:t>
                          </a:r>
                          <a:r>
                            <a:rPr lang="ko-KR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주말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1.2613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0.2614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9156177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1" kern="100" dirty="0" err="1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poutcome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Failure vs Other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18.795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83998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Failure vs Success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1658.8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26240219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kern="10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Other vs Success</a:t>
                          </a:r>
                          <a:endParaRPr lang="ko-KR" sz="1050" kern="10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797.8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effectLst/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a:t>&lt;0.001</a:t>
                          </a:r>
                          <a:endParaRPr lang="ko-KR" sz="1200" kern="100" dirty="0">
                            <a:effectLst/>
                            <a:latin typeface="맑은 고딕" panose="020B0503020000020004" pitchFamily="50" charset="-127"/>
                            <a:ea typeface="맑은 고딕" panose="020B0503020000020004" pitchFamily="50" charset="-127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148023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8092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FC0714C-B434-4746-B5BE-2344523594ED}"/>
              </a:ext>
            </a:extLst>
          </p:cNvPr>
          <p:cNvSpPr/>
          <p:nvPr/>
        </p:nvSpPr>
        <p:spPr>
          <a:xfrm>
            <a:off x="5654899" y="2155626"/>
            <a:ext cx="1028700" cy="20657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45050-EDB7-466F-8DA9-5AF72F55C201}"/>
              </a:ext>
            </a:extLst>
          </p:cNvPr>
          <p:cNvSpPr txBox="1"/>
          <p:nvPr/>
        </p:nvSpPr>
        <p:spPr>
          <a:xfrm>
            <a:off x="4655249" y="1724739"/>
            <a:ext cx="5139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마지막 연락 시 지속시간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(Duration)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로그변환 전후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Q-Q plot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75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연속형 변수 검정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74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36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0" name="화살표: 오른쪽 48">
            <a:extLst>
              <a:ext uri="{FF2B5EF4-FFF2-40B4-BE49-F238E27FC236}">
                <a16:creationId xmlns:a16="http://schemas.microsoft.com/office/drawing/2014/main" id="{5F5C01F8-9591-4038-842A-A299CD1F1CAD}"/>
              </a:ext>
            </a:extLst>
          </p:cNvPr>
          <p:cNvSpPr/>
          <p:nvPr/>
        </p:nvSpPr>
        <p:spPr>
          <a:xfrm>
            <a:off x="6924596" y="4235285"/>
            <a:ext cx="459827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375E8-38D1-4122-B4EC-3B6B73A1DCE7}"/>
              </a:ext>
            </a:extLst>
          </p:cNvPr>
          <p:cNvSpPr txBox="1"/>
          <p:nvPr/>
        </p:nvSpPr>
        <p:spPr>
          <a:xfrm>
            <a:off x="6689842" y="3910294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로그변환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65A6078-EF87-46F7-9938-2C245748F2B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034" y="2714444"/>
            <a:ext cx="3718565" cy="34577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E1FA23D-1466-405C-A377-5E66AEEB57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831" y="2714443"/>
            <a:ext cx="3718565" cy="34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6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9CE0442-CB48-4E3B-8151-ACAE40C8D55D}"/>
              </a:ext>
            </a:extLst>
          </p:cNvPr>
          <p:cNvSpPr/>
          <p:nvPr/>
        </p:nvSpPr>
        <p:spPr>
          <a:xfrm>
            <a:off x="4508500" y="5162550"/>
            <a:ext cx="2552700" cy="21066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9B7BC7-93F4-4819-8FFB-FABFFC1DCC4E}"/>
              </a:ext>
            </a:extLst>
          </p:cNvPr>
          <p:cNvSpPr/>
          <p:nvPr/>
        </p:nvSpPr>
        <p:spPr>
          <a:xfrm>
            <a:off x="2781300" y="2520950"/>
            <a:ext cx="2895600" cy="15875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945050-EDB7-466F-8DA9-5AF72F55C201}"/>
              </a:ext>
            </a:extLst>
          </p:cNvPr>
          <p:cNvSpPr txBox="1"/>
          <p:nvPr/>
        </p:nvSpPr>
        <p:spPr>
          <a:xfrm>
            <a:off x="2669583" y="2384881"/>
            <a:ext cx="84545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평균 연간 잔고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(Balance)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대해 잠재 고객과 마찬가지로 절댓값 변환 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75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연속형 변수 검정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74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37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2C5BA9-089E-4DD7-A2C7-C7030C773956}"/>
              </a:ext>
            </a:extLst>
          </p:cNvPr>
          <p:cNvSpPr txBox="1"/>
          <p:nvPr/>
        </p:nvSpPr>
        <p:spPr>
          <a:xfrm>
            <a:off x="3661631" y="3694786"/>
            <a:ext cx="6755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변환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(Balance0)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제곱근 변환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(Balance1)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역변환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(Balance2)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1013D-5303-4877-A072-38E774F0E278}"/>
              </a:ext>
            </a:extLst>
          </p:cNvPr>
          <p:cNvSpPr txBox="1"/>
          <p:nvPr/>
        </p:nvSpPr>
        <p:spPr>
          <a:xfrm>
            <a:off x="4427064" y="4717136"/>
            <a:ext cx="5224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실시 후 로지스틱 회귀 모형을 구축해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가장 영향력이 큰 변환으로 변수 변환을 실시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191391" y="2425694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E4E35C-A1D9-4CCB-99FA-EC0486EA71EE}"/>
              </a:ext>
            </a:extLst>
          </p:cNvPr>
          <p:cNvSpPr txBox="1"/>
          <p:nvPr/>
        </p:nvSpPr>
        <p:spPr>
          <a:xfrm>
            <a:off x="2936710" y="517789"/>
            <a:ext cx="1781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연구 방법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3526FC-6129-459E-A183-1E4A918D900B}"/>
              </a:ext>
            </a:extLst>
          </p:cNvPr>
          <p:cNvCxnSpPr/>
          <p:nvPr/>
        </p:nvCxnSpPr>
        <p:spPr>
          <a:xfrm>
            <a:off x="2936708" y="1102564"/>
            <a:ext cx="1781257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035B903-5369-43D4-8305-02E646B4CD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419" y="2425694"/>
            <a:ext cx="2451201" cy="1378800"/>
          </a:xfrm>
          <a:prstGeom prst="rect">
            <a:avLst/>
          </a:prstGeom>
        </p:spPr>
      </p:pic>
      <p:pic>
        <p:nvPicPr>
          <p:cNvPr id="5" name="그림 4" descr="테이블, 실내, 건물이(가) 표시된 사진&#10;&#10;높은 신뢰도로 생성된 설명">
            <a:extLst>
              <a:ext uri="{FF2B5EF4-FFF2-40B4-BE49-F238E27FC236}">
                <a16:creationId xmlns:a16="http://schemas.microsoft.com/office/drawing/2014/main" id="{F062CCA9-DABC-4A5C-9659-2981F99830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858A74"/>
              </a:clrFrom>
              <a:clrTo>
                <a:srgbClr val="858A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  <a14:imgEffect>
                      <a14:saturation sat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4" b="-1644"/>
          <a:stretch/>
        </p:blipFill>
        <p:spPr>
          <a:xfrm>
            <a:off x="4857589" y="2425694"/>
            <a:ext cx="2102114" cy="1404000"/>
          </a:xfrm>
          <a:prstGeom prst="rect">
            <a:avLst/>
          </a:prstGeom>
          <a:noFill/>
          <a:effectLst/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A3C1684-1B62-4892-9B5A-E4464CE03D20}"/>
              </a:ext>
            </a:extLst>
          </p:cNvPr>
          <p:cNvSpPr txBox="1"/>
          <p:nvPr/>
        </p:nvSpPr>
        <p:spPr>
          <a:xfrm>
            <a:off x="2777081" y="1577882"/>
            <a:ext cx="5721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PORTUGUESE BANKING INSTITUTION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238F5A-4C9E-49AF-91DF-3DFCD9B55933}"/>
              </a:ext>
            </a:extLst>
          </p:cNvPr>
          <p:cNvSpPr txBox="1"/>
          <p:nvPr/>
        </p:nvSpPr>
        <p:spPr>
          <a:xfrm>
            <a:off x="2777081" y="1977992"/>
            <a:ext cx="361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TELEMARKETING DATA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19C3CEDF-D53C-4665-883D-2B5D6D7D0F53}"/>
              </a:ext>
            </a:extLst>
          </p:cNvPr>
          <p:cNvSpPr/>
          <p:nvPr/>
        </p:nvSpPr>
        <p:spPr>
          <a:xfrm>
            <a:off x="4426422" y="4020079"/>
            <a:ext cx="872198" cy="464233"/>
          </a:xfrm>
          <a:prstGeom prst="downArrow">
            <a:avLst>
              <a:gd name="adj1" fmla="val 50000"/>
              <a:gd name="adj2" fmla="val 5760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A84BDC6E-8CAB-4A72-89E7-AF5C88B6A346}"/>
              </a:ext>
            </a:extLst>
          </p:cNvPr>
          <p:cNvSpPr/>
          <p:nvPr/>
        </p:nvSpPr>
        <p:spPr>
          <a:xfrm>
            <a:off x="2278966" y="4870308"/>
            <a:ext cx="1955409" cy="1062111"/>
          </a:xfrm>
          <a:prstGeom prst="homePlate">
            <a:avLst/>
          </a:prstGeom>
          <a:solidFill>
            <a:srgbClr val="79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이상치 처리</a:t>
            </a: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대체</a:t>
            </a: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6D23FCF7-3C02-41E8-ACB1-C9B1933E270E}"/>
              </a:ext>
            </a:extLst>
          </p:cNvPr>
          <p:cNvSpPr/>
          <p:nvPr/>
        </p:nvSpPr>
        <p:spPr>
          <a:xfrm>
            <a:off x="3885665" y="4870308"/>
            <a:ext cx="2272894" cy="1062111"/>
          </a:xfrm>
          <a:prstGeom prst="chevron">
            <a:avLst/>
          </a:prstGeom>
          <a:solidFill>
            <a:srgbClr val="79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로지스틱</a:t>
            </a: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</a:p>
        </p:txBody>
      </p:sp>
      <p:sp>
        <p:nvSpPr>
          <p:cNvPr id="40" name="화살표: 갈매기형 수장 39">
            <a:extLst>
              <a:ext uri="{FF2B5EF4-FFF2-40B4-BE49-F238E27FC236}">
                <a16:creationId xmlns:a16="http://schemas.microsoft.com/office/drawing/2014/main" id="{6996591C-7F6E-4E6F-8DAF-0AD28C8FD2C3}"/>
              </a:ext>
            </a:extLst>
          </p:cNvPr>
          <p:cNvSpPr/>
          <p:nvPr/>
        </p:nvSpPr>
        <p:spPr>
          <a:xfrm>
            <a:off x="5777160" y="4870307"/>
            <a:ext cx="2272894" cy="1062111"/>
          </a:xfrm>
          <a:prstGeom prst="chevron">
            <a:avLst/>
          </a:prstGeom>
          <a:solidFill>
            <a:srgbClr val="79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마케팅 </a:t>
            </a: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성공 예측</a:t>
            </a: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159FF8-1531-4E5D-B4DB-EAABDEA16B36}"/>
              </a:ext>
            </a:extLst>
          </p:cNvPr>
          <p:cNvSpPr/>
          <p:nvPr/>
        </p:nvSpPr>
        <p:spPr>
          <a:xfrm>
            <a:off x="8697777" y="2301076"/>
            <a:ext cx="2605614" cy="3631342"/>
          </a:xfrm>
          <a:prstGeom prst="rect">
            <a:avLst/>
          </a:prstGeom>
          <a:noFill/>
          <a:ln w="88900">
            <a:solidFill>
              <a:srgbClr val="79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0BF664-9CA5-49CD-936B-7A31F904198E}"/>
              </a:ext>
            </a:extLst>
          </p:cNvPr>
          <p:cNvSpPr txBox="1"/>
          <p:nvPr/>
        </p:nvSpPr>
        <p:spPr>
          <a:xfrm>
            <a:off x="9214339" y="2116410"/>
            <a:ext cx="1659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pc="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PROGRAM</a:t>
            </a:r>
            <a:endParaRPr lang="ko-KR" altLang="en-US" spc="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B7C92FD-1CD6-4C88-ADB1-199E9A0432B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59" y="2747782"/>
            <a:ext cx="758592" cy="75859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13FCCBC-ACA6-4612-AB33-86E2250930FD}"/>
              </a:ext>
            </a:extLst>
          </p:cNvPr>
          <p:cNvSpPr txBox="1"/>
          <p:nvPr/>
        </p:nvSpPr>
        <p:spPr>
          <a:xfrm>
            <a:off x="9984351" y="2880856"/>
            <a:ext cx="92877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  X64  ver. 3.6.0</a:t>
            </a:r>
            <a:endParaRPr lang="ko-KR" altLang="en-US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33DA953-44E5-4681-8862-F8C29884FB4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307" y="3662705"/>
            <a:ext cx="869495" cy="86949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A002666-A3AB-4971-99D3-2405D8DE6572}"/>
              </a:ext>
            </a:extLst>
          </p:cNvPr>
          <p:cNvSpPr txBox="1"/>
          <p:nvPr/>
        </p:nvSpPr>
        <p:spPr>
          <a:xfrm>
            <a:off x="9984351" y="3851230"/>
            <a:ext cx="92877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SAS Base  ver. 9.4</a:t>
            </a:r>
            <a:endParaRPr lang="ko-KR" altLang="en-US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5" name="그림 44" descr="표지판, 개체, 실외이(가) 표시된 사진&#10;&#10;매우 높은 신뢰도로 생성된 설명">
            <a:extLst>
              <a:ext uri="{FF2B5EF4-FFF2-40B4-BE49-F238E27FC236}">
                <a16:creationId xmlns:a16="http://schemas.microsoft.com/office/drawing/2014/main" id="{4B1C99BF-96CF-4634-97EA-ECB31A6AE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759" y="4688531"/>
            <a:ext cx="760445" cy="76044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2B54DD4-EB28-4FF3-872D-174596E79E3B}"/>
              </a:ext>
            </a:extLst>
          </p:cNvPr>
          <p:cNvSpPr txBox="1"/>
          <p:nvPr/>
        </p:nvSpPr>
        <p:spPr>
          <a:xfrm>
            <a:off x="9990614" y="4821604"/>
            <a:ext cx="928776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MS Office</a:t>
            </a:r>
          </a:p>
          <a:p>
            <a:pPr algn="ctr"/>
            <a:r>
              <a:rPr lang="en-US" altLang="ko-KR" sz="13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</a:t>
            </a:r>
            <a:endParaRPr lang="ko-KR" altLang="en-US" sz="13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341C98-8FAF-43B9-8446-B3B981477C48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CFE66B-0482-48FC-805D-5EBB55D1EAC4}"/>
              </a:ext>
            </a:extLst>
          </p:cNvPr>
          <p:cNvSpPr/>
          <p:nvPr/>
        </p:nvSpPr>
        <p:spPr>
          <a:xfrm>
            <a:off x="-35168" y="787789"/>
            <a:ext cx="2069068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연구 목적 및 방법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51228" y="517789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Ⅰ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162078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F95A15-4E90-4942-BAF6-60D70D389A92}"/>
              </a:ext>
            </a:extLst>
          </p:cNvPr>
          <p:cNvSpPr/>
          <p:nvPr/>
        </p:nvSpPr>
        <p:spPr>
          <a:xfrm>
            <a:off x="1808125" y="5472988"/>
            <a:ext cx="1143440" cy="20209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B482CA-06C2-49E8-9842-704B121FE7BA}"/>
              </a:ext>
            </a:extLst>
          </p:cNvPr>
          <p:cNvSpPr txBox="1"/>
          <p:nvPr/>
        </p:nvSpPr>
        <p:spPr>
          <a:xfrm>
            <a:off x="1853944" y="5011091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절댓값 변환 후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 변환이 가장 영향력 있음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75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연속형 변수 검정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74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38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951C557-EF41-4DBE-8656-CF881C62C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83438"/>
              </p:ext>
            </p:extLst>
          </p:nvPr>
        </p:nvGraphicFramePr>
        <p:xfrm>
          <a:off x="3080190" y="1592089"/>
          <a:ext cx="81280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104129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824842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373759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8249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3246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Estimate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Std. Error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Z value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p-value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241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(Intercept)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-2.707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0.3013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-8.984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66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balance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0.000048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0.00003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1.633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0.1026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1438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balance0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0.2671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0.07026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3.802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396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balance1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-0.01029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-0.006667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-1.544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0.1226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730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balance2</a:t>
                      </a:r>
                      <a:endParaRPr lang="ko-KR" sz="1200" b="1" kern="1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1.909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0.5495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3.474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&lt;0.001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7640027"/>
                  </a:ext>
                </a:extLst>
              </a:tr>
            </a:tbl>
          </a:graphicData>
        </a:graphic>
      </p:graphicFrame>
      <p:sp>
        <p:nvSpPr>
          <p:cNvPr id="27" name="화살표: 오른쪽 48">
            <a:extLst>
              <a:ext uri="{FF2B5EF4-FFF2-40B4-BE49-F238E27FC236}">
                <a16:creationId xmlns:a16="http://schemas.microsoft.com/office/drawing/2014/main" id="{1B522A9B-C3EE-4DF7-9E2E-080C0F53AEF8}"/>
              </a:ext>
            </a:extLst>
          </p:cNvPr>
          <p:cNvSpPr/>
          <p:nvPr/>
        </p:nvSpPr>
        <p:spPr>
          <a:xfrm>
            <a:off x="8452533" y="5197583"/>
            <a:ext cx="413950" cy="320567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8CE90F-46F7-4F67-A60D-AC3752B67955}"/>
              </a:ext>
            </a:extLst>
          </p:cNvPr>
          <p:cNvSpPr txBox="1"/>
          <p:nvPr/>
        </p:nvSpPr>
        <p:spPr>
          <a:xfrm>
            <a:off x="8217779" y="4872592"/>
            <a:ext cx="861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로그변환</a:t>
            </a:r>
            <a:endParaRPr lang="en-US" altLang="ko-KR" sz="1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FBF983-C2B3-477F-8B2B-7F99FB7A3082}"/>
              </a:ext>
            </a:extLst>
          </p:cNvPr>
          <p:cNvSpPr/>
          <p:nvPr/>
        </p:nvSpPr>
        <p:spPr>
          <a:xfrm>
            <a:off x="3080190" y="2692400"/>
            <a:ext cx="8128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FD4B0B-E777-4A3F-B879-1ADEC3EF5246}"/>
              </a:ext>
            </a:extLst>
          </p:cNvPr>
          <p:cNvCxnSpPr>
            <a:cxnSpLocks/>
          </p:cNvCxnSpPr>
          <p:nvPr/>
        </p:nvCxnSpPr>
        <p:spPr>
          <a:xfrm>
            <a:off x="3276600" y="3073400"/>
            <a:ext cx="0" cy="1847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48E4FECF-FABD-4BBA-9308-16B1871244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32" y="3991966"/>
            <a:ext cx="2879090" cy="27063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07F2896-4FCF-4AB0-84D6-5492D9CA87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105" y="3989631"/>
            <a:ext cx="2879090" cy="269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497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CA5885-C05B-463C-B6CC-36DACC557287}"/>
              </a:ext>
            </a:extLst>
          </p:cNvPr>
          <p:cNvSpPr/>
          <p:nvPr/>
        </p:nvSpPr>
        <p:spPr>
          <a:xfrm>
            <a:off x="8744276" y="4642020"/>
            <a:ext cx="1397000" cy="215512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EB932-3FDA-4AC3-982F-66852C0C7E9F}"/>
              </a:ext>
            </a:extLst>
          </p:cNvPr>
          <p:cNvSpPr txBox="1"/>
          <p:nvPr/>
        </p:nvSpPr>
        <p:spPr>
          <a:xfrm>
            <a:off x="8701546" y="4534333"/>
            <a:ext cx="21210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가중치 변수 생성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1900384" y="517789"/>
            <a:ext cx="3853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종속 변수 불균형 처리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1900384" y="1102564"/>
            <a:ext cx="3853940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39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B482CA-06C2-49E8-9842-704B121FE7BA}"/>
              </a:ext>
            </a:extLst>
          </p:cNvPr>
          <p:cNvSpPr txBox="1"/>
          <p:nvPr/>
        </p:nvSpPr>
        <p:spPr>
          <a:xfrm>
            <a:off x="3940510" y="2234286"/>
            <a:ext cx="1864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종속 변수 비율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250F83-B4E6-4C47-B4DF-C6852B17632E}"/>
              </a:ext>
            </a:extLst>
          </p:cNvPr>
          <p:cNvSpPr txBox="1"/>
          <p:nvPr/>
        </p:nvSpPr>
        <p:spPr>
          <a:xfrm>
            <a:off x="2962699" y="304763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</a:t>
            </a:r>
          </a:p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5,965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A28957-C443-4BC9-894B-4E253AD2DC8B}"/>
              </a:ext>
            </a:extLst>
          </p:cNvPr>
          <p:cNvSpPr txBox="1"/>
          <p:nvPr/>
        </p:nvSpPr>
        <p:spPr>
          <a:xfrm>
            <a:off x="5600799" y="304763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Yes</a:t>
            </a:r>
          </a:p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1,787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명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7FF499-4733-40D6-AF84-9217BEAA412D}"/>
              </a:ext>
            </a:extLst>
          </p:cNvPr>
          <p:cNvSpPr txBox="1"/>
          <p:nvPr/>
        </p:nvSpPr>
        <p:spPr>
          <a:xfrm>
            <a:off x="2859306" y="4845193"/>
            <a:ext cx="1417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30%</a:t>
            </a:r>
          </a:p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Sampling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8187D2-7538-4980-8F9B-A92A70349B0A}"/>
              </a:ext>
            </a:extLst>
          </p:cNvPr>
          <p:cNvSpPr txBox="1"/>
          <p:nvPr/>
        </p:nvSpPr>
        <p:spPr>
          <a:xfrm>
            <a:off x="5730642" y="4845192"/>
            <a:ext cx="950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100%</a:t>
            </a:r>
          </a:p>
          <a:p>
            <a:pPr algn="ctr"/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</a:t>
            </a:r>
            <a:endParaRPr lang="en-US" altLang="ko-KR"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4" name="화살표: 오른쪽 48">
            <a:extLst>
              <a:ext uri="{FF2B5EF4-FFF2-40B4-BE49-F238E27FC236}">
                <a16:creationId xmlns:a16="http://schemas.microsoft.com/office/drawing/2014/main" id="{4D0B7436-8CB6-43F0-9C92-E0269D4B1557}"/>
              </a:ext>
            </a:extLst>
          </p:cNvPr>
          <p:cNvSpPr/>
          <p:nvPr/>
        </p:nvSpPr>
        <p:spPr>
          <a:xfrm rot="5400000">
            <a:off x="3269446" y="4088122"/>
            <a:ext cx="597093" cy="4860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화살표: 오른쪽 48">
            <a:extLst>
              <a:ext uri="{FF2B5EF4-FFF2-40B4-BE49-F238E27FC236}">
                <a16:creationId xmlns:a16="http://schemas.microsoft.com/office/drawing/2014/main" id="{7E6420CF-9C1A-4A31-ADB3-EB882941B14A}"/>
              </a:ext>
            </a:extLst>
          </p:cNvPr>
          <p:cNvSpPr/>
          <p:nvPr/>
        </p:nvSpPr>
        <p:spPr>
          <a:xfrm rot="5400000">
            <a:off x="5907545" y="4088121"/>
            <a:ext cx="597093" cy="486025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79D1B25-EB34-4AFF-9626-AEA58D402B78}"/>
              </a:ext>
            </a:extLst>
          </p:cNvPr>
          <p:cNvCxnSpPr>
            <a:cxnSpLocks/>
          </p:cNvCxnSpPr>
          <p:nvPr/>
        </p:nvCxnSpPr>
        <p:spPr>
          <a:xfrm>
            <a:off x="3940510" y="2665173"/>
            <a:ext cx="186461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01095E-285E-4F69-BFC7-1A968DE412C7}"/>
              </a:ext>
            </a:extLst>
          </p:cNvPr>
          <p:cNvSpPr txBox="1"/>
          <p:nvPr/>
        </p:nvSpPr>
        <p:spPr>
          <a:xfrm>
            <a:off x="8734408" y="3250835"/>
            <a:ext cx="20553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범주에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3.33</a:t>
            </a:r>
          </a:p>
          <a:p>
            <a:pPr algn="ctr"/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Yes 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범주에 </a:t>
            </a:r>
            <a:r>
              <a:rPr lang="en-US" altLang="ko-KR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558F5166-4615-41FC-91D3-4418EB1B7157}"/>
              </a:ext>
            </a:extLst>
          </p:cNvPr>
          <p:cNvSpPr/>
          <p:nvPr/>
        </p:nvSpPr>
        <p:spPr>
          <a:xfrm>
            <a:off x="7541921" y="3330450"/>
            <a:ext cx="418874" cy="1709260"/>
          </a:xfrm>
          <a:prstGeom prst="chevron">
            <a:avLst>
              <a:gd name="adj" fmla="val 86383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051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2885960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54166" y="2155626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</a:t>
            </a:r>
            <a:r>
              <a:rPr lang="ko-KR" altLang="en-US" sz="1600" dirty="0" err="1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전처리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3155960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데이터셋 분리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</a:t>
            </a: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&amp;</a:t>
            </a:r>
          </a:p>
          <a:p>
            <a:pPr algn="ctr"/>
            <a:r>
              <a:rPr lang="ko-KR" altLang="en-US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 최종 변수 선택</a:t>
            </a:r>
            <a:endParaRPr lang="en-US" altLang="ko-KR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92696-9346-46D9-8C0D-9988C22AEA79}"/>
              </a:ext>
            </a:extLst>
          </p:cNvPr>
          <p:cNvSpPr txBox="1"/>
          <p:nvPr/>
        </p:nvSpPr>
        <p:spPr>
          <a:xfrm>
            <a:off x="135197" y="2871962"/>
            <a:ext cx="5501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000" dirty="0">
                <a:solidFill>
                  <a:prstClr val="white"/>
                </a:solidFill>
              </a:rPr>
              <a:t>Ⅲ</a:t>
            </a:r>
            <a:endParaRPr lang="ko-KR" altLang="en-US" sz="3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763A98-FB58-4722-A9FD-3C6EFD61911B}"/>
              </a:ext>
            </a:extLst>
          </p:cNvPr>
          <p:cNvSpPr txBox="1"/>
          <p:nvPr/>
        </p:nvSpPr>
        <p:spPr>
          <a:xfrm>
            <a:off x="2325183" y="517789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최종 선택된 변수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AAC023-3A57-467D-B563-C7FDD75649AB}"/>
              </a:ext>
            </a:extLst>
          </p:cNvPr>
          <p:cNvCxnSpPr>
            <a:cxnSpLocks/>
          </p:cNvCxnSpPr>
          <p:nvPr/>
        </p:nvCxnSpPr>
        <p:spPr>
          <a:xfrm>
            <a:off x="2325183" y="1102564"/>
            <a:ext cx="3004349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31CD5A-CDFF-4603-AA3D-E20079BED301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617920-7913-4C60-8C24-A6EB26284358}"/>
              </a:ext>
            </a:extLst>
          </p:cNvPr>
          <p:cNvSpPr txBox="1"/>
          <p:nvPr/>
        </p:nvSpPr>
        <p:spPr>
          <a:xfrm>
            <a:off x="3080190" y="1102564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참여 고객 </a:t>
            </a:r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80F348-2B95-40C6-998E-C32769221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247055"/>
              </p:ext>
            </p:extLst>
          </p:nvPr>
        </p:nvGraphicFramePr>
        <p:xfrm>
          <a:off x="3028950" y="1620725"/>
          <a:ext cx="8128000" cy="486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43250">
                  <a:extLst>
                    <a:ext uri="{9D8B030D-6E8A-4147-A177-3AD203B41FA5}">
                      <a16:colId xmlns:a16="http://schemas.microsoft.com/office/drawing/2014/main" val="3095896500"/>
                    </a:ext>
                  </a:extLst>
                </a:gridCol>
                <a:gridCol w="4984750">
                  <a:extLst>
                    <a:ext uri="{9D8B030D-6E8A-4147-A177-3AD203B41FA5}">
                      <a16:colId xmlns:a16="http://schemas.microsoft.com/office/drawing/2014/main" val="25876084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나이대로 범주화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55156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job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표준직업분류 참고해서 재범주화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15835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marry(marital)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marital </a:t>
                      </a: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재범주화 후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1316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university(education)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education </a:t>
                      </a: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재범주화 후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81338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default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37102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balance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절댓값 이후 로그 변환 변수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80520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housing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63140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loan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3943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month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26820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duration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로그변환 후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31322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campaign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796515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pdays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72232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previous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83605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poutcome</a:t>
                      </a:r>
                      <a:endParaRPr lang="ko-KR" sz="1200" b="1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그대로 사용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222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age</a:t>
                      </a:r>
                      <a:endParaRPr lang="ko-KR" sz="12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나이대로 범주화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910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27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952000" y="1512000"/>
          <a:ext cx="5447284" cy="46397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61821">
                  <a:extLst>
                    <a:ext uri="{9D8B030D-6E8A-4147-A177-3AD203B41FA5}">
                      <a16:colId xmlns:a16="http://schemas.microsoft.com/office/drawing/2014/main" val="1408332740"/>
                    </a:ext>
                  </a:extLst>
                </a:gridCol>
                <a:gridCol w="1361821">
                  <a:extLst>
                    <a:ext uri="{9D8B030D-6E8A-4147-A177-3AD203B41FA5}">
                      <a16:colId xmlns:a16="http://schemas.microsoft.com/office/drawing/2014/main" val="2871834753"/>
                    </a:ext>
                  </a:extLst>
                </a:gridCol>
                <a:gridCol w="1361821">
                  <a:extLst>
                    <a:ext uri="{9D8B030D-6E8A-4147-A177-3AD203B41FA5}">
                      <a16:colId xmlns:a16="http://schemas.microsoft.com/office/drawing/2014/main" val="390526060"/>
                    </a:ext>
                  </a:extLst>
                </a:gridCol>
                <a:gridCol w="1361821">
                  <a:extLst>
                    <a:ext uri="{9D8B030D-6E8A-4147-A177-3AD203B41FA5}">
                      <a16:colId xmlns:a16="http://schemas.microsoft.com/office/drawing/2014/main" val="2004053513"/>
                    </a:ext>
                  </a:extLst>
                </a:gridCol>
              </a:tblGrid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 err="1">
                          <a:effectLst/>
                          <a:ea typeface="나눔스퀘어 Bold" panose="020B0600000101010101"/>
                        </a:rPr>
                        <a:t>Df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 err="1">
                          <a:effectLst/>
                          <a:ea typeface="나눔스퀘어 Bold" panose="020B0600000101010101"/>
                        </a:rPr>
                        <a:t>Chisq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p-value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4473443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(Intercept)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1736.4185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7348254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age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73.5681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114443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job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27.0275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9929058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marital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12.6239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0.0018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6762331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default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9.8384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0.0017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2175984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balance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24.8356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1465489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housing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116.9575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8394387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loan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39.9047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4675736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month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11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769.1324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5368259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duration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2312.3831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3711270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campaign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  <a:ea typeface="나눔스퀘어 Bold" panose="020B0600000101010101"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44.9207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ea typeface="나눔스퀘어 Bold" panose="020B0600000101010101"/>
                        </a:rPr>
                        <a:t>&lt;0.001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나눔스퀘어 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809633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955600" y="518400"/>
            <a:ext cx="3379212" cy="584775"/>
            <a:chOff x="2033480" y="460681"/>
            <a:chExt cx="4208204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2033480" y="460681"/>
              <a:ext cx="4208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모형 구축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795" y="1045456"/>
              <a:ext cx="4038889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572501" y="2409887"/>
            <a:ext cx="3619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기존 선택 변수 중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education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Pvalue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0.0648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8787656" y="3924316"/>
            <a:ext cx="3275823" cy="1042529"/>
            <a:chOff x="8744938" y="3924316"/>
            <a:chExt cx="2429909" cy="1042529"/>
          </a:xfrm>
        </p:grpSpPr>
        <p:sp>
          <p:nvSpPr>
            <p:cNvPr id="19" name="화살표: 오른쪽 48">
              <a:extLst>
                <a:ext uri="{FF2B5EF4-FFF2-40B4-BE49-F238E27FC236}">
                  <a16:creationId xmlns:a16="http://schemas.microsoft.com/office/drawing/2014/main" id="{302229DA-CEE8-45C8-89A2-52D78A2EFBF4}"/>
                </a:ext>
              </a:extLst>
            </p:cNvPr>
            <p:cNvSpPr/>
            <p:nvPr/>
          </p:nvSpPr>
          <p:spPr>
            <a:xfrm>
              <a:off x="8744938" y="4389892"/>
              <a:ext cx="341086" cy="33855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D0BC33-68FE-445B-BA9D-FB882860717F}"/>
                </a:ext>
              </a:extLst>
            </p:cNvPr>
            <p:cNvSpPr txBox="1"/>
            <p:nvPr/>
          </p:nvSpPr>
          <p:spPr>
            <a:xfrm>
              <a:off x="9086024" y="3924316"/>
              <a:ext cx="2088823" cy="1042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education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 변수 제외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10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개 변수 선택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A0D32F7-3D54-4C48-8CD1-284FD73CB749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41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2065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B47DD13D-3498-41F0-B6C1-4F9ED6D79165}"/>
              </a:ext>
            </a:extLst>
          </p:cNvPr>
          <p:cNvSpPr/>
          <p:nvPr/>
        </p:nvSpPr>
        <p:spPr>
          <a:xfrm>
            <a:off x="10570116" y="4173033"/>
            <a:ext cx="1555201" cy="176059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468889" y="4045620"/>
            <a:ext cx="3819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독립 변수 사이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다중공선성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5600" y="518400"/>
            <a:ext cx="3767948" cy="584775"/>
            <a:chOff x="1828295" y="460681"/>
            <a:chExt cx="4618572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28295" y="460681"/>
              <a:ext cx="46185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다중 공선성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938431" y="1045456"/>
              <a:ext cx="4396287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51998" y="1512000"/>
          <a:ext cx="5145626" cy="443853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72813">
                  <a:extLst>
                    <a:ext uri="{9D8B030D-6E8A-4147-A177-3AD203B41FA5}">
                      <a16:colId xmlns:a16="http://schemas.microsoft.com/office/drawing/2014/main" val="2301170777"/>
                    </a:ext>
                  </a:extLst>
                </a:gridCol>
                <a:gridCol w="2572813">
                  <a:extLst>
                    <a:ext uri="{9D8B030D-6E8A-4147-A177-3AD203B41FA5}">
                      <a16:colId xmlns:a16="http://schemas.microsoft.com/office/drawing/2014/main" val="2573808618"/>
                    </a:ext>
                  </a:extLst>
                </a:gridCol>
              </a:tblGrid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독립변수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VIF</a:t>
                      </a:r>
                      <a:r>
                        <a:rPr lang="ko-KR" sz="1600" kern="100" dirty="0">
                          <a:effectLst/>
                        </a:rPr>
                        <a:t>값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7929454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age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2.3230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9152054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job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1.7785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6226178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marital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1.4867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010576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default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1.0452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5682801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balance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1.1009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035810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housing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1.4511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5753999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loan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1.0927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71158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month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2.3921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941352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duration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1.2551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148482"/>
                  </a:ext>
                </a:extLst>
              </a:tr>
              <a:tr h="4035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campaign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1.0964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1344290"/>
                  </a:ext>
                </a:extLst>
              </a:tr>
            </a:tbl>
          </a:graphicData>
        </a:graphic>
      </p:graphicFrame>
      <p:sp>
        <p:nvSpPr>
          <p:cNvPr id="21" name="화살표: 오른쪽 5">
            <a:extLst>
              <a:ext uri="{FF2B5EF4-FFF2-40B4-BE49-F238E27FC236}">
                <a16:creationId xmlns:a16="http://schemas.microsoft.com/office/drawing/2014/main" id="{16FD7F55-EB88-4822-BD35-42A24C46B1D9}"/>
              </a:ext>
            </a:extLst>
          </p:cNvPr>
          <p:cNvSpPr/>
          <p:nvPr/>
        </p:nvSpPr>
        <p:spPr>
          <a:xfrm>
            <a:off x="8113188" y="4091787"/>
            <a:ext cx="355701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113188" y="3266307"/>
            <a:ext cx="41756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5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이상의 분산 팽창 지수 존재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8EDE6-57E1-43CC-9200-C4C1032D5872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42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0286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2000" y="518400"/>
            <a:ext cx="3421362" cy="584775"/>
            <a:chOff x="2033480" y="460681"/>
            <a:chExt cx="4208203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2033480" y="460681"/>
              <a:ext cx="4208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모형 구축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441" y="1045456"/>
              <a:ext cx="3932101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52000" y="1512000"/>
          <a:ext cx="5324736" cy="462855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331184">
                  <a:extLst>
                    <a:ext uri="{9D8B030D-6E8A-4147-A177-3AD203B41FA5}">
                      <a16:colId xmlns:a16="http://schemas.microsoft.com/office/drawing/2014/main" val="1483454275"/>
                    </a:ext>
                  </a:extLst>
                </a:gridCol>
                <a:gridCol w="1331184">
                  <a:extLst>
                    <a:ext uri="{9D8B030D-6E8A-4147-A177-3AD203B41FA5}">
                      <a16:colId xmlns:a16="http://schemas.microsoft.com/office/drawing/2014/main" val="1841234103"/>
                    </a:ext>
                  </a:extLst>
                </a:gridCol>
                <a:gridCol w="1331184">
                  <a:extLst>
                    <a:ext uri="{9D8B030D-6E8A-4147-A177-3AD203B41FA5}">
                      <a16:colId xmlns:a16="http://schemas.microsoft.com/office/drawing/2014/main" val="1452195969"/>
                    </a:ext>
                  </a:extLst>
                </a:gridCol>
                <a:gridCol w="1331184">
                  <a:extLst>
                    <a:ext uri="{9D8B030D-6E8A-4147-A177-3AD203B41FA5}">
                      <a16:colId xmlns:a16="http://schemas.microsoft.com/office/drawing/2014/main" val="3552679379"/>
                    </a:ext>
                  </a:extLst>
                </a:gridCol>
              </a:tblGrid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Df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Chisq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p-value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2098356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(Intercept)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451.3306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&lt;0.001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738524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age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5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22.1191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2817169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job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29.3775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1618441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university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24.7646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81471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balance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4.3089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0.0379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1900508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housing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44.5761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7890629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month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11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182.7999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6953215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duration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500.3138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&lt;0.001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8209740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pdays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1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5.2730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0.0217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98663927"/>
                  </a:ext>
                </a:extLst>
              </a:tr>
              <a:tr h="4207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poutcome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>
                          <a:effectLst/>
                        </a:rPr>
                        <a:t>495.4838</a:t>
                      </a:r>
                      <a:endParaRPr lang="ko-KR" sz="12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&lt;0.001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09364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516388" y="1512000"/>
            <a:ext cx="32657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기존 선택 변수 중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marry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Pvalue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0.561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default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Pvalue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0.357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loan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Pvalue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0.807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campaign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Pvalue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0.063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previous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Pvalue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0.454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8516388" y="4748314"/>
            <a:ext cx="2359709" cy="1059136"/>
            <a:chOff x="8744938" y="3924316"/>
            <a:chExt cx="2359709" cy="1059136"/>
          </a:xfrm>
        </p:grpSpPr>
        <p:sp>
          <p:nvSpPr>
            <p:cNvPr id="19" name="화살표: 오른쪽 48">
              <a:extLst>
                <a:ext uri="{FF2B5EF4-FFF2-40B4-BE49-F238E27FC236}">
                  <a16:creationId xmlns:a16="http://schemas.microsoft.com/office/drawing/2014/main" id="{302229DA-CEE8-45C8-89A2-52D78A2EFBF4}"/>
                </a:ext>
              </a:extLst>
            </p:cNvPr>
            <p:cNvSpPr/>
            <p:nvPr/>
          </p:nvSpPr>
          <p:spPr>
            <a:xfrm>
              <a:off x="8744938" y="4389892"/>
              <a:ext cx="341086" cy="33855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D0BC33-68FE-445B-BA9D-FB882860717F}"/>
                </a:ext>
              </a:extLst>
            </p:cNvPr>
            <p:cNvSpPr txBox="1"/>
            <p:nvPr/>
          </p:nvSpPr>
          <p:spPr>
            <a:xfrm>
              <a:off x="9086024" y="3924316"/>
              <a:ext cx="2018623" cy="1059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5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개 변수 제외 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9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개 변수 선택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4004745-903E-452C-B329-FAEA41761150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43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74373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7DD13D-3498-41F0-B6C1-4F9ED6D79165}"/>
              </a:ext>
            </a:extLst>
          </p:cNvPr>
          <p:cNvSpPr/>
          <p:nvPr/>
        </p:nvSpPr>
        <p:spPr>
          <a:xfrm>
            <a:off x="10658846" y="4168877"/>
            <a:ext cx="1455911" cy="18437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509436" y="4045620"/>
            <a:ext cx="3796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독립 변수 사이 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다중공선성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x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5600" y="518400"/>
            <a:ext cx="3716374" cy="584775"/>
            <a:chOff x="1828294" y="460681"/>
            <a:chExt cx="4618573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28294" y="460681"/>
              <a:ext cx="46185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다중 공선성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948196" y="1045456"/>
              <a:ext cx="4381517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화살표: 오른쪽 5">
            <a:extLst>
              <a:ext uri="{FF2B5EF4-FFF2-40B4-BE49-F238E27FC236}">
                <a16:creationId xmlns:a16="http://schemas.microsoft.com/office/drawing/2014/main" id="{16FD7F55-EB88-4822-BD35-42A24C46B1D9}"/>
              </a:ext>
            </a:extLst>
          </p:cNvPr>
          <p:cNvSpPr/>
          <p:nvPr/>
        </p:nvSpPr>
        <p:spPr>
          <a:xfrm>
            <a:off x="8155918" y="4091787"/>
            <a:ext cx="353518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155918" y="3266307"/>
            <a:ext cx="41500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5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이상의 분산 팽창 지수 존재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x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2951998" y="1511998"/>
          <a:ext cx="5145626" cy="44204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72813">
                  <a:extLst>
                    <a:ext uri="{9D8B030D-6E8A-4147-A177-3AD203B41FA5}">
                      <a16:colId xmlns:a16="http://schemas.microsoft.com/office/drawing/2014/main" val="2301170777"/>
                    </a:ext>
                  </a:extLst>
                </a:gridCol>
                <a:gridCol w="2572813">
                  <a:extLst>
                    <a:ext uri="{9D8B030D-6E8A-4147-A177-3AD203B41FA5}">
                      <a16:colId xmlns:a16="http://schemas.microsoft.com/office/drawing/2014/main" val="2573808618"/>
                    </a:ext>
                  </a:extLst>
                </a:gridCol>
              </a:tblGrid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독립변수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VIF</a:t>
                      </a:r>
                      <a:r>
                        <a:rPr lang="ko-KR" sz="1600" kern="100" dirty="0">
                          <a:effectLst/>
                        </a:rPr>
                        <a:t>값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7929454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age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1.682572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9152054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job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2.967001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6226178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university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1.867179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010576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balance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1.079601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5682801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housing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1.489759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035810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month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1.633015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5753999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duration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1.162394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771158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pdays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1.337298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5941352"/>
                  </a:ext>
                </a:extLst>
              </a:tr>
              <a:tr h="44204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 err="1">
                          <a:effectLst/>
                        </a:rPr>
                        <a:t>poutcome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16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1.192802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91484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732B24-EB15-4AA0-8708-366C92F2E5E6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44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981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5600" y="518400"/>
            <a:ext cx="3763507" cy="584775"/>
            <a:chOff x="1828295" y="460681"/>
            <a:chExt cx="4618573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28295" y="460681"/>
              <a:ext cx="46185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십분위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 분석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946695" y="1045456"/>
              <a:ext cx="4384487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29"/>
          <p:cNvSpPr txBox="1"/>
          <p:nvPr/>
        </p:nvSpPr>
        <p:spPr>
          <a:xfrm>
            <a:off x="2952000" y="1323153"/>
            <a:ext cx="1567061" cy="23643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Training Data</a:t>
            </a:r>
            <a:endParaRPr kumimoji="0" lang="ko-KR" alt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952000" y="1687950"/>
          <a:ext cx="5654672" cy="436405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90541">
                  <a:extLst>
                    <a:ext uri="{9D8B030D-6E8A-4147-A177-3AD203B41FA5}">
                      <a16:colId xmlns:a16="http://schemas.microsoft.com/office/drawing/2014/main" val="959053232"/>
                    </a:ext>
                  </a:extLst>
                </a:gridCol>
                <a:gridCol w="1202592">
                  <a:extLst>
                    <a:ext uri="{9D8B030D-6E8A-4147-A177-3AD203B41FA5}">
                      <a16:colId xmlns:a16="http://schemas.microsoft.com/office/drawing/2014/main" val="2490335808"/>
                    </a:ext>
                  </a:extLst>
                </a:gridCol>
                <a:gridCol w="2168016">
                  <a:extLst>
                    <a:ext uri="{9D8B030D-6E8A-4147-A177-3AD203B41FA5}">
                      <a16:colId xmlns:a16="http://schemas.microsoft.com/office/drawing/2014/main" val="10680249"/>
                    </a:ext>
                  </a:extLst>
                </a:gridCol>
                <a:gridCol w="1493523">
                  <a:extLst>
                    <a:ext uri="{9D8B030D-6E8A-4147-A177-3AD203B41FA5}">
                      <a16:colId xmlns:a16="http://schemas.microsoft.com/office/drawing/2014/main" val="2382965481"/>
                    </a:ext>
                  </a:extLst>
                </a:gridCol>
              </a:tblGrid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Decile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prospects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Predicted Probability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Percent 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389115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0.7670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0.9615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49342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0.5153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0.9025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110429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0.3474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0.8345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129032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0.2314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0.7732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3546519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0.1451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0.6372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72098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0.0832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0.4548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688310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0.0406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0.2721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799718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0.0192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0.1134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12333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0.0078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0.0590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916333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441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0.002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0.0091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573354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Total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4,411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0.2159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0.5017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893026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082444" y="2060465"/>
            <a:ext cx="1524228" cy="3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082444" y="5333134"/>
            <a:ext cx="1525798" cy="3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787658" y="2409887"/>
            <a:ext cx="3171508" cy="2299259"/>
            <a:chOff x="8779345" y="3266307"/>
            <a:chExt cx="3171508" cy="229925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8D0BC33-68FE-445B-BA9D-FB882860717F}"/>
                </a:ext>
              </a:extLst>
            </p:cNvPr>
            <p:cNvSpPr txBox="1"/>
            <p:nvPr/>
          </p:nvSpPr>
          <p:spPr>
            <a:xfrm>
              <a:off x="8779345" y="3266307"/>
              <a:ext cx="3171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0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분위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9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분위 확률 차이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약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106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배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B98A87C-51D5-40BD-82BF-45E88F478984}"/>
                </a:ext>
              </a:extLst>
            </p:cNvPr>
            <p:cNvSpPr txBox="1"/>
            <p:nvPr/>
          </p:nvSpPr>
          <p:spPr>
            <a:xfrm>
              <a:off x="9271393" y="5103901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모형 적합도 높음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22" name="화살표: 오른쪽 48">
              <a:extLst>
                <a:ext uri="{FF2B5EF4-FFF2-40B4-BE49-F238E27FC236}">
                  <a16:creationId xmlns:a16="http://schemas.microsoft.com/office/drawing/2014/main" id="{302229DA-CEE8-45C8-89A2-52D78A2EFBF4}"/>
                </a:ext>
              </a:extLst>
            </p:cNvPr>
            <p:cNvSpPr/>
            <p:nvPr/>
          </p:nvSpPr>
          <p:spPr>
            <a:xfrm>
              <a:off x="8930307" y="5143069"/>
              <a:ext cx="341086" cy="33855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352BA58-675B-43B9-B384-98431663DF1A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45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3936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955600" y="518400"/>
            <a:ext cx="3763507" cy="584775"/>
            <a:chOff x="1828295" y="460681"/>
            <a:chExt cx="4618573" cy="58477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28295" y="460681"/>
              <a:ext cx="46185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십분위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 분석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946695" y="1045456"/>
              <a:ext cx="4384487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Box 129"/>
          <p:cNvSpPr txBox="1"/>
          <p:nvPr/>
        </p:nvSpPr>
        <p:spPr>
          <a:xfrm>
            <a:off x="2952000" y="1323153"/>
            <a:ext cx="1567061" cy="23643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Test Data</a:t>
            </a:r>
            <a:endParaRPr kumimoji="0" lang="ko-KR" alt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2952000" y="1687950"/>
          <a:ext cx="5654672" cy="436405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90541">
                  <a:extLst>
                    <a:ext uri="{9D8B030D-6E8A-4147-A177-3AD203B41FA5}">
                      <a16:colId xmlns:a16="http://schemas.microsoft.com/office/drawing/2014/main" val="959053232"/>
                    </a:ext>
                  </a:extLst>
                </a:gridCol>
                <a:gridCol w="1202592">
                  <a:extLst>
                    <a:ext uri="{9D8B030D-6E8A-4147-A177-3AD203B41FA5}">
                      <a16:colId xmlns:a16="http://schemas.microsoft.com/office/drawing/2014/main" val="2490335808"/>
                    </a:ext>
                  </a:extLst>
                </a:gridCol>
                <a:gridCol w="2168016">
                  <a:extLst>
                    <a:ext uri="{9D8B030D-6E8A-4147-A177-3AD203B41FA5}">
                      <a16:colId xmlns:a16="http://schemas.microsoft.com/office/drawing/2014/main" val="10680249"/>
                    </a:ext>
                  </a:extLst>
                </a:gridCol>
                <a:gridCol w="1493523">
                  <a:extLst>
                    <a:ext uri="{9D8B030D-6E8A-4147-A177-3AD203B41FA5}">
                      <a16:colId xmlns:a16="http://schemas.microsoft.com/office/drawing/2014/main" val="2382965481"/>
                    </a:ext>
                  </a:extLst>
                </a:gridCol>
              </a:tblGrid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Decile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prospects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Predicted Probability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Percent 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389115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189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0.7732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0.9735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49342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0.5182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0.8995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110429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0.3512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0.8889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129032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0.2328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0.7884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3546519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190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0.1448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0.5895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72098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0.0827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0.4497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688310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0.0418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0.2116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799718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0.0201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0.1058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12333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0.0082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0.0370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916333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0.0015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0.0159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573354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Total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1,891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0.2174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0.4960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89302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132320" y="2051038"/>
            <a:ext cx="1474352" cy="3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132320" y="5333134"/>
            <a:ext cx="1475922" cy="3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787658" y="2409887"/>
            <a:ext cx="31715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분위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9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분위 확률 차이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약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61.3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배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032831" y="4704749"/>
            <a:ext cx="2267372" cy="1066508"/>
            <a:chOff x="9032831" y="4704749"/>
            <a:chExt cx="2267372" cy="106650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98A87C-51D5-40BD-82BF-45E88F478984}"/>
                </a:ext>
              </a:extLst>
            </p:cNvPr>
            <p:cNvSpPr txBox="1"/>
            <p:nvPr/>
          </p:nvSpPr>
          <p:spPr>
            <a:xfrm>
              <a:off x="9541292" y="4704749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적합도 비교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9032831" y="5309592"/>
              <a:ext cx="2267372" cy="461665"/>
              <a:chOff x="9032831" y="5309592"/>
              <a:chExt cx="2267372" cy="461665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98A87C-51D5-40BD-82BF-45E88F478984}"/>
                  </a:ext>
                </a:extLst>
              </p:cNvPr>
              <p:cNvSpPr txBox="1"/>
              <p:nvPr/>
            </p:nvSpPr>
            <p:spPr>
              <a:xfrm>
                <a:off x="9446619" y="5309592"/>
                <a:ext cx="1853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n-cs"/>
                  </a:rPr>
                  <a:t>Train &gt; Test</a:t>
                </a:r>
              </a:p>
            </p:txBody>
          </p:sp>
          <p:sp>
            <p:nvSpPr>
              <p:cNvPr id="37" name="화살표: 오른쪽 48">
                <a:extLst>
                  <a:ext uri="{FF2B5EF4-FFF2-40B4-BE49-F238E27FC236}">
                    <a16:creationId xmlns:a16="http://schemas.microsoft.com/office/drawing/2014/main" id="{302229DA-CEE8-45C8-89A2-52D78A2EFBF4}"/>
                  </a:ext>
                </a:extLst>
              </p:cNvPr>
              <p:cNvSpPr/>
              <p:nvPr/>
            </p:nvSpPr>
            <p:spPr>
              <a:xfrm>
                <a:off x="9032831" y="5371147"/>
                <a:ext cx="341086" cy="338554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0BDB023-0826-4A98-9397-AED0F4AC1A22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46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9080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5600" y="518400"/>
            <a:ext cx="3716373" cy="584775"/>
            <a:chOff x="1828295" y="460681"/>
            <a:chExt cx="4618573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28295" y="460681"/>
              <a:ext cx="46185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십분위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 분석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766" y="1045456"/>
              <a:ext cx="4522102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29"/>
          <p:cNvSpPr txBox="1"/>
          <p:nvPr/>
        </p:nvSpPr>
        <p:spPr>
          <a:xfrm>
            <a:off x="2952000" y="1323153"/>
            <a:ext cx="1567061" cy="23643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Training Data</a:t>
            </a:r>
            <a:endParaRPr kumimoji="0" lang="ko-KR" alt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2952000" y="1687950"/>
          <a:ext cx="5654672" cy="436405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90541">
                  <a:extLst>
                    <a:ext uri="{9D8B030D-6E8A-4147-A177-3AD203B41FA5}">
                      <a16:colId xmlns:a16="http://schemas.microsoft.com/office/drawing/2014/main" val="959053232"/>
                    </a:ext>
                  </a:extLst>
                </a:gridCol>
                <a:gridCol w="1202592">
                  <a:extLst>
                    <a:ext uri="{9D8B030D-6E8A-4147-A177-3AD203B41FA5}">
                      <a16:colId xmlns:a16="http://schemas.microsoft.com/office/drawing/2014/main" val="2490335808"/>
                    </a:ext>
                  </a:extLst>
                </a:gridCol>
                <a:gridCol w="2168016">
                  <a:extLst>
                    <a:ext uri="{9D8B030D-6E8A-4147-A177-3AD203B41FA5}">
                      <a16:colId xmlns:a16="http://schemas.microsoft.com/office/drawing/2014/main" val="10680249"/>
                    </a:ext>
                  </a:extLst>
                </a:gridCol>
                <a:gridCol w="1493523">
                  <a:extLst>
                    <a:ext uri="{9D8B030D-6E8A-4147-A177-3AD203B41FA5}">
                      <a16:colId xmlns:a16="http://schemas.microsoft.com/office/drawing/2014/main" val="2382965481"/>
                    </a:ext>
                  </a:extLst>
                </a:gridCol>
              </a:tblGrid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Decile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prospects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Predicted Probability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Percent 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389115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0.91068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0.952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49342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0.76845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0.904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110429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0.60316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0.836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129032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0.41392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0.748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3546519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0.27754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0.5976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72098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0.16742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0.456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688310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0.09429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0.208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799718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0.0538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0.132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12333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0.02719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0.044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916333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250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0.00826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0.012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573354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Total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2,501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0.33245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0.489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89302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132320" y="2051038"/>
            <a:ext cx="1474352" cy="3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132320" y="5333134"/>
            <a:ext cx="1475922" cy="3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787658" y="2409887"/>
            <a:ext cx="3171508" cy="2292610"/>
            <a:chOff x="8779345" y="3266307"/>
            <a:chExt cx="3171508" cy="229261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D0BC33-68FE-445B-BA9D-FB882860717F}"/>
                </a:ext>
              </a:extLst>
            </p:cNvPr>
            <p:cNvSpPr txBox="1"/>
            <p:nvPr/>
          </p:nvSpPr>
          <p:spPr>
            <a:xfrm>
              <a:off x="8779345" y="3266307"/>
              <a:ext cx="31715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0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분위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9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분위 확률 차이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약 </a:t>
              </a: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793.3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배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8A87C-51D5-40BD-82BF-45E88F478984}"/>
                </a:ext>
              </a:extLst>
            </p:cNvPr>
            <p:cNvSpPr txBox="1"/>
            <p:nvPr/>
          </p:nvSpPr>
          <p:spPr>
            <a:xfrm>
              <a:off x="9271393" y="5097252"/>
              <a:ext cx="2302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모형 적합도 높음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sp>
          <p:nvSpPr>
            <p:cNvPr id="24" name="화살표: 오른쪽 48">
              <a:extLst>
                <a:ext uri="{FF2B5EF4-FFF2-40B4-BE49-F238E27FC236}">
                  <a16:creationId xmlns:a16="http://schemas.microsoft.com/office/drawing/2014/main" id="{302229DA-CEE8-45C8-89A2-52D78A2EFBF4}"/>
                </a:ext>
              </a:extLst>
            </p:cNvPr>
            <p:cNvSpPr/>
            <p:nvPr/>
          </p:nvSpPr>
          <p:spPr>
            <a:xfrm>
              <a:off x="8930307" y="5158807"/>
              <a:ext cx="341086" cy="33855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7A8A090-8808-4D6E-825E-9E660411BA17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47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452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6A36F1-84BF-4513-9CB5-05A1A9C6C6D6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5573415" y="2121582"/>
            <a:ext cx="1101705" cy="1688077"/>
          </a:xfrm>
          <a:prstGeom prst="line">
            <a:avLst/>
          </a:prstGeom>
          <a:ln w="3810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846140" y="51778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파악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/>
          <p:nvPr/>
        </p:nvCxnSpPr>
        <p:spPr>
          <a:xfrm>
            <a:off x="2936708" y="1102564"/>
            <a:ext cx="1781257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B9A5AC3F-9C97-472C-9365-EF6C9F49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188" y="2828278"/>
            <a:ext cx="1597227" cy="1962762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6D5B7B5-4B16-4D2C-8876-6D29F0B1F9EE}"/>
              </a:ext>
            </a:extLst>
          </p:cNvPr>
          <p:cNvSpPr/>
          <p:nvPr/>
        </p:nvSpPr>
        <p:spPr>
          <a:xfrm>
            <a:off x="6322548" y="835841"/>
            <a:ext cx="1387325" cy="138732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pc="-5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Portugal</a:t>
            </a: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금융기관</a:t>
            </a:r>
            <a:endParaRPr lang="en-US" altLang="ko-KR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593F60-BD92-4D19-973B-A30F5656F4B5}"/>
              </a:ext>
            </a:extLst>
          </p:cNvPr>
          <p:cNvSpPr/>
          <p:nvPr/>
        </p:nvSpPr>
        <p:spPr>
          <a:xfrm>
            <a:off x="9013166" y="3122543"/>
            <a:ext cx="2425888" cy="2425888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OBS</a:t>
            </a:r>
          </a:p>
          <a:p>
            <a:pPr algn="ctr"/>
            <a:r>
              <a:rPr lang="en-US" altLang="ko-KR" sz="3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45,211</a:t>
            </a:r>
            <a:r>
              <a:rPr lang="en-US" altLang="ko-KR" sz="2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3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17</a:t>
            </a:r>
            <a:r>
              <a:rPr lang="en-US" altLang="ko-KR" sz="28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VAR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A9A3A3E-E5FA-452A-80E2-1C88CA2B79AA}"/>
              </a:ext>
            </a:extLst>
          </p:cNvPr>
          <p:cNvSpPr/>
          <p:nvPr/>
        </p:nvSpPr>
        <p:spPr>
          <a:xfrm>
            <a:off x="6728492" y="4573876"/>
            <a:ext cx="1962763" cy="196276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MISSING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ATTRIBUTE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VALUE</a:t>
            </a:r>
          </a:p>
          <a:p>
            <a:pPr algn="ctr"/>
            <a:endParaRPr lang="en-US" altLang="ko-KR" sz="5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NONE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6BA248-407A-48B0-AB4A-327355FD7A9E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5573415" y="3809659"/>
            <a:ext cx="3439751" cy="340310"/>
          </a:xfrm>
          <a:prstGeom prst="line">
            <a:avLst/>
          </a:prstGeom>
          <a:ln w="3810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9A405F-E0E2-4B7C-AC2B-441D80183F5A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flipH="1" flipV="1">
            <a:off x="5573415" y="3809659"/>
            <a:ext cx="1442517" cy="1051657"/>
          </a:xfrm>
          <a:prstGeom prst="line">
            <a:avLst/>
          </a:prstGeom>
          <a:ln w="3810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99A39CF-C64A-48DE-A19D-A53D55175CAC}"/>
              </a:ext>
            </a:extLst>
          </p:cNvPr>
          <p:cNvSpPr/>
          <p:nvPr/>
        </p:nvSpPr>
        <p:spPr>
          <a:xfrm>
            <a:off x="8454546" y="735873"/>
            <a:ext cx="1962763" cy="1962763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2008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</a:t>
            </a:r>
          </a:p>
          <a:p>
            <a:pPr algn="ctr"/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2010</a:t>
            </a:r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endParaRPr lang="en-US" altLang="ko-KR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E29A96A-33B8-4C05-9477-40E79D003CDE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5573415" y="2278504"/>
            <a:ext cx="3039746" cy="1531155"/>
          </a:xfrm>
          <a:prstGeom prst="line">
            <a:avLst/>
          </a:prstGeom>
          <a:ln w="38100">
            <a:solidFill>
              <a:schemeClr val="accent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7CF53B-ADEC-47F3-8AFF-64C201CA315D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21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955600" y="518400"/>
            <a:ext cx="3716373" cy="584775"/>
            <a:chOff x="1828295" y="460681"/>
            <a:chExt cx="4618573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28295" y="460681"/>
              <a:ext cx="46185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십분위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 분석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766" y="1045456"/>
              <a:ext cx="4522102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29"/>
          <p:cNvSpPr txBox="1"/>
          <p:nvPr/>
        </p:nvSpPr>
        <p:spPr>
          <a:xfrm>
            <a:off x="2952000" y="1323153"/>
            <a:ext cx="1567061" cy="236436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Test Data</a:t>
            </a:r>
            <a:endParaRPr kumimoji="0" lang="ko-KR" altLang="en-US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952000" y="1687950"/>
          <a:ext cx="5654672" cy="436405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790541">
                  <a:extLst>
                    <a:ext uri="{9D8B030D-6E8A-4147-A177-3AD203B41FA5}">
                      <a16:colId xmlns:a16="http://schemas.microsoft.com/office/drawing/2014/main" val="959053232"/>
                    </a:ext>
                  </a:extLst>
                </a:gridCol>
                <a:gridCol w="1202592">
                  <a:extLst>
                    <a:ext uri="{9D8B030D-6E8A-4147-A177-3AD203B41FA5}">
                      <a16:colId xmlns:a16="http://schemas.microsoft.com/office/drawing/2014/main" val="2490335808"/>
                    </a:ext>
                  </a:extLst>
                </a:gridCol>
                <a:gridCol w="2168016">
                  <a:extLst>
                    <a:ext uri="{9D8B030D-6E8A-4147-A177-3AD203B41FA5}">
                      <a16:colId xmlns:a16="http://schemas.microsoft.com/office/drawing/2014/main" val="10680249"/>
                    </a:ext>
                  </a:extLst>
                </a:gridCol>
                <a:gridCol w="1493523">
                  <a:extLst>
                    <a:ext uri="{9D8B030D-6E8A-4147-A177-3AD203B41FA5}">
                      <a16:colId xmlns:a16="http://schemas.microsoft.com/office/drawing/2014/main" val="2382965481"/>
                    </a:ext>
                  </a:extLst>
                </a:gridCol>
              </a:tblGrid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Decile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prospects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Predicted Probability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Percent y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4389115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0.9272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0.9907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749342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ko-KR" sz="14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0.8119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0.8704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4110429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0.6513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0.7944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5129032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0.4798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0.7570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3546519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0.3180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0.7685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2720981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0.2054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0.5327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688310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0.1214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0.2804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4799718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7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0.0624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0.1869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3012333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0.0283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0.0648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916333"/>
                  </a:ext>
                </a:extLst>
              </a:tr>
              <a:tr h="3642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9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107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0.0089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0.0094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573354"/>
                  </a:ext>
                </a:extLst>
              </a:tr>
              <a:tr h="3632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Total</a:t>
                      </a:r>
                      <a:endParaRPr lang="ko-KR" sz="14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1,073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0.3615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0.5256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389302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115694" y="5333134"/>
            <a:ext cx="1492548" cy="3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115694" y="2051038"/>
            <a:ext cx="1490977" cy="3339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8787658" y="2409887"/>
            <a:ext cx="31715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분위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9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분위 확률 차이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약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106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배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032831" y="4704749"/>
            <a:ext cx="2267372" cy="1066508"/>
            <a:chOff x="9032831" y="4704749"/>
            <a:chExt cx="2267372" cy="10665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98A87C-51D5-40BD-82BF-45E88F478984}"/>
                </a:ext>
              </a:extLst>
            </p:cNvPr>
            <p:cNvSpPr txBox="1"/>
            <p:nvPr/>
          </p:nvSpPr>
          <p:spPr>
            <a:xfrm>
              <a:off x="9541292" y="4704749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적합도 비교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032831" y="5309592"/>
              <a:ext cx="2267372" cy="461665"/>
              <a:chOff x="9032831" y="5309592"/>
              <a:chExt cx="2267372" cy="461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98A87C-51D5-40BD-82BF-45E88F478984}"/>
                  </a:ext>
                </a:extLst>
              </p:cNvPr>
              <p:cNvSpPr txBox="1"/>
              <p:nvPr/>
            </p:nvSpPr>
            <p:spPr>
              <a:xfrm>
                <a:off x="9446619" y="5309592"/>
                <a:ext cx="1853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n-cs"/>
                  </a:rPr>
                  <a:t>Train &gt; Test</a:t>
                </a:r>
              </a:p>
            </p:txBody>
          </p:sp>
          <p:sp>
            <p:nvSpPr>
              <p:cNvPr id="28" name="화살표: 오른쪽 48">
                <a:extLst>
                  <a:ext uri="{FF2B5EF4-FFF2-40B4-BE49-F238E27FC236}">
                    <a16:creationId xmlns:a16="http://schemas.microsoft.com/office/drawing/2014/main" id="{302229DA-CEE8-45C8-89A2-52D78A2EFBF4}"/>
                  </a:ext>
                </a:extLst>
              </p:cNvPr>
              <p:cNvSpPr/>
              <p:nvPr/>
            </p:nvSpPr>
            <p:spPr>
              <a:xfrm>
                <a:off x="9032831" y="5371147"/>
                <a:ext cx="341086" cy="338554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B0140D-A237-48CB-B1A3-E16DC18EA3A3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48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5195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>
            <a:off x="9532972" y="2112474"/>
            <a:ext cx="1202083" cy="31312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>
            <a:off x="9532973" y="3356944"/>
            <a:ext cx="1202083" cy="31312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5600" y="518400"/>
            <a:ext cx="3801215" cy="584775"/>
            <a:chOff x="1828294" y="460681"/>
            <a:chExt cx="4618573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28294" y="460681"/>
              <a:ext cx="46185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분류 결과표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002790" y="1045456"/>
              <a:ext cx="4329539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52000" y="1688400"/>
          <a:ext cx="5725160" cy="33370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337963022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1446805275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91436361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357535523"/>
                    </a:ext>
                  </a:extLst>
                </a:gridCol>
              </a:tblGrid>
              <a:tr h="834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altLang="ko-KR" sz="20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ko-KR" sz="2800" kern="100" dirty="0" err="1">
                          <a:effectLst/>
                        </a:rPr>
                        <a:t>실제값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84886"/>
                  </a:ext>
                </a:extLst>
              </a:tr>
              <a:tr h="83427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ko-KR" sz="2800" kern="100" dirty="0" err="1">
                          <a:effectLst/>
                        </a:rPr>
                        <a:t>예측값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no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>
                          <a:effectLst/>
                        </a:rPr>
                        <a:t>yes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910354"/>
                  </a:ext>
                </a:extLst>
              </a:tr>
              <a:tr h="834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no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939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659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2585115"/>
                  </a:ext>
                </a:extLst>
              </a:tr>
              <a:tr h="834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yes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14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279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03075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344700" y="2642691"/>
            <a:ext cx="1664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Test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정확도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64.41%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265860" y="1384010"/>
            <a:ext cx="174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Train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정확도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63.95%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9000327" y="4249623"/>
            <a:ext cx="2267372" cy="1066508"/>
            <a:chOff x="9032831" y="4704749"/>
            <a:chExt cx="2267372" cy="106650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98A87C-51D5-40BD-82BF-45E88F478984}"/>
                </a:ext>
              </a:extLst>
            </p:cNvPr>
            <p:cNvSpPr txBox="1"/>
            <p:nvPr/>
          </p:nvSpPr>
          <p:spPr>
            <a:xfrm>
              <a:off x="9541292" y="4704749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정확도 비교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9032831" y="5309592"/>
              <a:ext cx="2267372" cy="461665"/>
              <a:chOff x="9032831" y="5309592"/>
              <a:chExt cx="2267372" cy="461665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B98A87C-51D5-40BD-82BF-45E88F478984}"/>
                  </a:ext>
                </a:extLst>
              </p:cNvPr>
              <p:cNvSpPr txBox="1"/>
              <p:nvPr/>
            </p:nvSpPr>
            <p:spPr>
              <a:xfrm>
                <a:off x="9446619" y="5309592"/>
                <a:ext cx="1853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n-cs"/>
                  </a:rPr>
                  <a:t>Train &lt; Test</a:t>
                </a:r>
              </a:p>
            </p:txBody>
          </p:sp>
          <p:sp>
            <p:nvSpPr>
              <p:cNvPr id="28" name="화살표: 오른쪽 48">
                <a:extLst>
                  <a:ext uri="{FF2B5EF4-FFF2-40B4-BE49-F238E27FC236}">
                    <a16:creationId xmlns:a16="http://schemas.microsoft.com/office/drawing/2014/main" id="{302229DA-CEE8-45C8-89A2-52D78A2EFBF4}"/>
                  </a:ext>
                </a:extLst>
              </p:cNvPr>
              <p:cNvSpPr/>
              <p:nvPr/>
            </p:nvSpPr>
            <p:spPr>
              <a:xfrm>
                <a:off x="9032831" y="5371147"/>
                <a:ext cx="341086" cy="338554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03690A6-42BF-47F8-8D59-116D7D19A4D2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49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69716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>
            <a:off x="9528613" y="3369267"/>
            <a:ext cx="1202083" cy="31312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>
            <a:off x="9538466" y="2101416"/>
            <a:ext cx="1202083" cy="31312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2929238" y="518400"/>
            <a:ext cx="3853940" cy="584775"/>
            <a:chOff x="1796264" y="460681"/>
            <a:chExt cx="4682635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796264" y="460681"/>
              <a:ext cx="46826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분류 결과표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002790" y="1045456"/>
              <a:ext cx="4329539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2952000" y="1688400"/>
          <a:ext cx="5725160" cy="3337088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3379630223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1446805275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91436361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3357535523"/>
                    </a:ext>
                  </a:extLst>
                </a:gridCol>
              </a:tblGrid>
              <a:tr h="834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altLang="ko-KR" sz="2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Test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ko-KR" sz="2800" kern="100" dirty="0" err="1">
                          <a:effectLst/>
                        </a:rPr>
                        <a:t>실제값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84886"/>
                  </a:ext>
                </a:extLst>
              </a:tr>
              <a:tr h="83427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ko-KR" sz="2800" kern="100" dirty="0" err="1">
                          <a:effectLst/>
                        </a:rPr>
                        <a:t>예측값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 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</a:rPr>
                        <a:t>no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>
                          <a:effectLst/>
                        </a:rPr>
                        <a:t>yes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910354"/>
                  </a:ext>
                </a:extLst>
              </a:tr>
              <a:tr h="834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>
                          <a:effectLst/>
                        </a:rPr>
                        <a:t>no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465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245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2585115"/>
                  </a:ext>
                </a:extLst>
              </a:tr>
              <a:tr h="834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>
                          <a:effectLst/>
                        </a:rPr>
                        <a:t>yes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44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731520" algn="l"/>
                        </a:tabLst>
                      </a:pPr>
                      <a:r>
                        <a:rPr lang="en-US" sz="2800" kern="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319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50307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344700" y="2642691"/>
            <a:ext cx="16642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Test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정확도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73.07%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265860" y="1384010"/>
            <a:ext cx="17472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Train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정확도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75.13%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9000327" y="4249623"/>
            <a:ext cx="2267372" cy="1066508"/>
            <a:chOff x="9032831" y="4704749"/>
            <a:chExt cx="2267372" cy="106650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98A87C-51D5-40BD-82BF-45E88F478984}"/>
                </a:ext>
              </a:extLst>
            </p:cNvPr>
            <p:cNvSpPr txBox="1"/>
            <p:nvPr/>
          </p:nvSpPr>
          <p:spPr>
            <a:xfrm>
              <a:off x="9541292" y="4704749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정확도 비교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9032831" y="5309592"/>
              <a:ext cx="2267372" cy="461665"/>
              <a:chOff x="9032831" y="5309592"/>
              <a:chExt cx="2267372" cy="46166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B98A87C-51D5-40BD-82BF-45E88F478984}"/>
                  </a:ext>
                </a:extLst>
              </p:cNvPr>
              <p:cNvSpPr txBox="1"/>
              <p:nvPr/>
            </p:nvSpPr>
            <p:spPr>
              <a:xfrm>
                <a:off x="9446619" y="5309592"/>
                <a:ext cx="1853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Bold" panose="020B0600000101010101" pitchFamily="50" charset="-127"/>
                    <a:ea typeface="나눔스퀘어 Bold" panose="020B0600000101010101" pitchFamily="50" charset="-127"/>
                    <a:cs typeface="+mn-cs"/>
                  </a:rPr>
                  <a:t>Train &gt; Test</a:t>
                </a:r>
              </a:p>
            </p:txBody>
          </p:sp>
          <p:sp>
            <p:nvSpPr>
              <p:cNvPr id="38" name="화살표: 오른쪽 48">
                <a:extLst>
                  <a:ext uri="{FF2B5EF4-FFF2-40B4-BE49-F238E27FC236}">
                    <a16:creationId xmlns:a16="http://schemas.microsoft.com/office/drawing/2014/main" id="{302229DA-CEE8-45C8-89A2-52D78A2EFBF4}"/>
                  </a:ext>
                </a:extLst>
              </p:cNvPr>
              <p:cNvSpPr/>
              <p:nvPr/>
            </p:nvSpPr>
            <p:spPr>
              <a:xfrm>
                <a:off x="9032831" y="5371147"/>
                <a:ext cx="341086" cy="338554"/>
              </a:xfrm>
              <a:prstGeom prst="rightArrow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7EB133B-6AB3-4533-A7E0-B82D95447614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8881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 flipV="1">
            <a:off x="11249211" y="5195455"/>
            <a:ext cx="814268" cy="34497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417376" y="4478314"/>
            <a:ext cx="26461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Cum Lift%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4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분위수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기준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183%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 flipV="1">
            <a:off x="11249213" y="3216948"/>
            <a:ext cx="814268" cy="290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417377" y="2494435"/>
            <a:ext cx="264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Lift%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분위수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기준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106%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5600" y="518400"/>
            <a:ext cx="3142662" cy="584775"/>
            <a:chOff x="2156909" y="460681"/>
            <a:chExt cx="3961342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2156909" y="460681"/>
              <a:ext cx="39613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이익도표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441" y="1045456"/>
              <a:ext cx="3932101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52000" y="1511995"/>
          <a:ext cx="6006743" cy="48982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25889">
                  <a:extLst>
                    <a:ext uri="{9D8B030D-6E8A-4147-A177-3AD203B41FA5}">
                      <a16:colId xmlns:a16="http://schemas.microsoft.com/office/drawing/2014/main" val="4204022630"/>
                    </a:ext>
                  </a:extLst>
                </a:gridCol>
                <a:gridCol w="541255">
                  <a:extLst>
                    <a:ext uri="{9D8B030D-6E8A-4147-A177-3AD203B41FA5}">
                      <a16:colId xmlns:a16="http://schemas.microsoft.com/office/drawing/2014/main" val="1908165078"/>
                    </a:ext>
                  </a:extLst>
                </a:gridCol>
                <a:gridCol w="760246">
                  <a:extLst>
                    <a:ext uri="{9D8B030D-6E8A-4147-A177-3AD203B41FA5}">
                      <a16:colId xmlns:a16="http://schemas.microsoft.com/office/drawing/2014/main" val="107633337"/>
                    </a:ext>
                  </a:extLst>
                </a:gridCol>
                <a:gridCol w="907915">
                  <a:extLst>
                    <a:ext uri="{9D8B030D-6E8A-4147-A177-3AD203B41FA5}">
                      <a16:colId xmlns:a16="http://schemas.microsoft.com/office/drawing/2014/main" val="1240936785"/>
                    </a:ext>
                  </a:extLst>
                </a:gridCol>
                <a:gridCol w="630042">
                  <a:extLst>
                    <a:ext uri="{9D8B030D-6E8A-4147-A177-3AD203B41FA5}">
                      <a16:colId xmlns:a16="http://schemas.microsoft.com/office/drawing/2014/main" val="1804540036"/>
                    </a:ext>
                  </a:extLst>
                </a:gridCol>
                <a:gridCol w="601015">
                  <a:extLst>
                    <a:ext uri="{9D8B030D-6E8A-4147-A177-3AD203B41FA5}">
                      <a16:colId xmlns:a16="http://schemas.microsoft.com/office/drawing/2014/main" val="5776223"/>
                    </a:ext>
                  </a:extLst>
                </a:gridCol>
                <a:gridCol w="662845">
                  <a:extLst>
                    <a:ext uri="{9D8B030D-6E8A-4147-A177-3AD203B41FA5}">
                      <a16:colId xmlns:a16="http://schemas.microsoft.com/office/drawing/2014/main" val="2821376774"/>
                    </a:ext>
                  </a:extLst>
                </a:gridCol>
                <a:gridCol w="674074">
                  <a:extLst>
                    <a:ext uri="{9D8B030D-6E8A-4147-A177-3AD203B41FA5}">
                      <a16:colId xmlns:a16="http://schemas.microsoft.com/office/drawing/2014/main" val="674781339"/>
                    </a:ext>
                  </a:extLst>
                </a:gridCol>
                <a:gridCol w="703462">
                  <a:extLst>
                    <a:ext uri="{9D8B030D-6E8A-4147-A177-3AD203B41FA5}">
                      <a16:colId xmlns:a16="http://schemas.microsoft.com/office/drawing/2014/main" val="350421035"/>
                    </a:ext>
                  </a:extLst>
                </a:gridCol>
              </a:tblGrid>
              <a:tr h="127600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Decile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count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Predicted </a:t>
                      </a:r>
                      <a:r>
                        <a:rPr lang="en-US" sz="1050" kern="0" dirty="0" err="1">
                          <a:effectLst/>
                        </a:rPr>
                        <a:t>Probabilty</a:t>
                      </a:r>
                      <a:r>
                        <a:rPr lang="en-US" sz="1050" kern="0" dirty="0">
                          <a:effectLst/>
                        </a:rPr>
                        <a:t> percent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Percent y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count of y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Cum count of y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Cum count of y percent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Lift %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Cum lift %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843614879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441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76.70%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96.15%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423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423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19.16%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490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564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401075592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51.53%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90.25%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397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820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37.14%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217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353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392513055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34.74%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83.45%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368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1188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53.80%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106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271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732994072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23.14%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77.32%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340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1528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69.20%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220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10791497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14.51%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63.72%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281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1809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81.93%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183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752850260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8.32%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45.48%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2009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90.99%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159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52654958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4.06%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27.21%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2129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96.42%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139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305330184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1.92%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11.34%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50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2179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98.69%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122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19555274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0.78%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5.90%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2205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99.86%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109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66057740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441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0.17%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0.91%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2208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100.00%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100</a:t>
                      </a: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74188069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Total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4,411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21.59%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50.17%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2208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80053882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8246225" y="4097304"/>
            <a:ext cx="712518" cy="308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589519" y="3441469"/>
            <a:ext cx="656705" cy="29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8B9DD-A7ED-4AD0-BBA1-928902D81153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51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6944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 flipV="1">
            <a:off x="10100344" y="3547847"/>
            <a:ext cx="897394" cy="290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aphicFrame>
        <p:nvGraphicFramePr>
          <p:cNvPr id="17" name="차트 16"/>
          <p:cNvGraphicFramePr/>
          <p:nvPr/>
        </p:nvGraphicFramePr>
        <p:xfrm>
          <a:off x="3024000" y="1476000"/>
          <a:ext cx="6393377" cy="4725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2955600" y="518400"/>
            <a:ext cx="4406734" cy="584775"/>
            <a:chOff x="1237827" y="460681"/>
            <a:chExt cx="5799510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237827" y="460681"/>
              <a:ext cx="57995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이익도표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 그래프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237827" y="1045456"/>
              <a:ext cx="5799510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5793970" y="2197230"/>
            <a:ext cx="656705" cy="29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417377" y="2494435"/>
            <a:ext cx="2552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누적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50%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기준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활성화 관측치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약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81.9%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발견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9488582" y="4405422"/>
            <a:ext cx="2481745" cy="1107996"/>
            <a:chOff x="9488582" y="4555484"/>
            <a:chExt cx="2481745" cy="1107996"/>
          </a:xfrm>
        </p:grpSpPr>
        <p:sp>
          <p:nvSpPr>
            <p:cNvPr id="22" name="화살표: 오른쪽 48">
              <a:extLst>
                <a:ext uri="{FF2B5EF4-FFF2-40B4-BE49-F238E27FC236}">
                  <a16:creationId xmlns:a16="http://schemas.microsoft.com/office/drawing/2014/main" id="{302229DA-CEE8-45C8-89A2-52D78A2EFBF4}"/>
                </a:ext>
              </a:extLst>
            </p:cNvPr>
            <p:cNvSpPr/>
            <p:nvPr/>
          </p:nvSpPr>
          <p:spPr>
            <a:xfrm>
              <a:off x="9488582" y="5009369"/>
              <a:ext cx="341086" cy="33855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D0BC33-68FE-445B-BA9D-FB882860717F}"/>
                </a:ext>
              </a:extLst>
            </p:cNvPr>
            <p:cNvSpPr txBox="1"/>
            <p:nvPr/>
          </p:nvSpPr>
          <p:spPr>
            <a:xfrm>
              <a:off x="9488583" y="4555484"/>
              <a:ext cx="24817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모형 </a:t>
              </a:r>
              <a:r>
                <a:rPr kumimoji="0" lang="ko-KR" alt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구축시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 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기존 보다 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31.9% 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더 발견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23C1833-B803-4A00-9705-A9BC670A9439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52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0549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 flipV="1">
            <a:off x="11226529" y="5178829"/>
            <a:ext cx="814268" cy="36159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417377" y="4478314"/>
            <a:ext cx="264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Cum Lift%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4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분위수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기준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183%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 flipV="1">
            <a:off x="11223575" y="3234040"/>
            <a:ext cx="814268" cy="290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417377" y="2494435"/>
            <a:ext cx="26461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Lift%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2</a:t>
            </a:r>
            <a:r>
              <a:rPr kumimoji="0" lang="ko-KR" alt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분위수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기준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158%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838006" y="518400"/>
            <a:ext cx="3377849" cy="584775"/>
            <a:chOff x="2008681" y="460681"/>
            <a:chExt cx="4257797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2008681" y="460681"/>
              <a:ext cx="42577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이익도표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169441" y="1045456"/>
              <a:ext cx="3932101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952000" y="1511995"/>
          <a:ext cx="6006743" cy="4898231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525889">
                  <a:extLst>
                    <a:ext uri="{9D8B030D-6E8A-4147-A177-3AD203B41FA5}">
                      <a16:colId xmlns:a16="http://schemas.microsoft.com/office/drawing/2014/main" val="4204022630"/>
                    </a:ext>
                  </a:extLst>
                </a:gridCol>
                <a:gridCol w="541255">
                  <a:extLst>
                    <a:ext uri="{9D8B030D-6E8A-4147-A177-3AD203B41FA5}">
                      <a16:colId xmlns:a16="http://schemas.microsoft.com/office/drawing/2014/main" val="1908165078"/>
                    </a:ext>
                  </a:extLst>
                </a:gridCol>
                <a:gridCol w="760246">
                  <a:extLst>
                    <a:ext uri="{9D8B030D-6E8A-4147-A177-3AD203B41FA5}">
                      <a16:colId xmlns:a16="http://schemas.microsoft.com/office/drawing/2014/main" val="107633337"/>
                    </a:ext>
                  </a:extLst>
                </a:gridCol>
                <a:gridCol w="907915">
                  <a:extLst>
                    <a:ext uri="{9D8B030D-6E8A-4147-A177-3AD203B41FA5}">
                      <a16:colId xmlns:a16="http://schemas.microsoft.com/office/drawing/2014/main" val="1240936785"/>
                    </a:ext>
                  </a:extLst>
                </a:gridCol>
                <a:gridCol w="630042">
                  <a:extLst>
                    <a:ext uri="{9D8B030D-6E8A-4147-A177-3AD203B41FA5}">
                      <a16:colId xmlns:a16="http://schemas.microsoft.com/office/drawing/2014/main" val="1804540036"/>
                    </a:ext>
                  </a:extLst>
                </a:gridCol>
                <a:gridCol w="601015">
                  <a:extLst>
                    <a:ext uri="{9D8B030D-6E8A-4147-A177-3AD203B41FA5}">
                      <a16:colId xmlns:a16="http://schemas.microsoft.com/office/drawing/2014/main" val="5776223"/>
                    </a:ext>
                  </a:extLst>
                </a:gridCol>
                <a:gridCol w="654533">
                  <a:extLst>
                    <a:ext uri="{9D8B030D-6E8A-4147-A177-3AD203B41FA5}">
                      <a16:colId xmlns:a16="http://schemas.microsoft.com/office/drawing/2014/main" val="2821376774"/>
                    </a:ext>
                  </a:extLst>
                </a:gridCol>
                <a:gridCol w="682386">
                  <a:extLst>
                    <a:ext uri="{9D8B030D-6E8A-4147-A177-3AD203B41FA5}">
                      <a16:colId xmlns:a16="http://schemas.microsoft.com/office/drawing/2014/main" val="674781339"/>
                    </a:ext>
                  </a:extLst>
                </a:gridCol>
                <a:gridCol w="703462">
                  <a:extLst>
                    <a:ext uri="{9D8B030D-6E8A-4147-A177-3AD203B41FA5}">
                      <a16:colId xmlns:a16="http://schemas.microsoft.com/office/drawing/2014/main" val="350421035"/>
                    </a:ext>
                  </a:extLst>
                </a:gridCol>
              </a:tblGrid>
              <a:tr h="127600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Decile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count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Predicted </a:t>
                      </a:r>
                      <a:r>
                        <a:rPr lang="en-US" sz="1050" kern="0" dirty="0" err="1">
                          <a:effectLst/>
                        </a:rPr>
                        <a:t>Probabilty</a:t>
                      </a:r>
                      <a:r>
                        <a:rPr lang="en-US" sz="1050" kern="0" dirty="0">
                          <a:effectLst/>
                        </a:rPr>
                        <a:t> percent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Percent y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count of y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Cum count of y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Cum count of y percent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Lift %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Cum lift %</a:t>
                      </a:r>
                      <a:endParaRPr lang="ko-KR" sz="105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843614879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189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77.32%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97.35%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19.64%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353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372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401075592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51.82%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89.95%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169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352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37.77%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303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392513055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35.12%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88.89%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168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520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55.79%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255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732994072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23.28%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78.84%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149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669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71.78%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215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10791497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190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14.48%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58.95%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111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780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83.69%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752850260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8.27%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44.97%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85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865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92.81%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35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158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52654958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6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4.18%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21.16%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39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904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97.00%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139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305330184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2.01%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10.58%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923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99.03%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14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123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3219555274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8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0.82%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3.70%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930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99.79%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7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110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466057740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189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0.15%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1.59%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932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100.00%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100</a:t>
                      </a: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774188069"/>
                  </a:ext>
                </a:extLst>
              </a:tr>
              <a:tr h="329293"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Total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1,891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21.74%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49.60%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932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100" kern="0" dirty="0">
                          <a:effectLst/>
                        </a:rPr>
                        <a:t>　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80053882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8246225" y="4097304"/>
            <a:ext cx="712518" cy="308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7589519" y="3441469"/>
            <a:ext cx="656705" cy="29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F09930-47AC-4321-BBAC-92A7E2B6C935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53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201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18FA78D7-4860-4A92-A7E6-D82A5CCC945D}"/>
              </a:ext>
            </a:extLst>
          </p:cNvPr>
          <p:cNvSpPr/>
          <p:nvPr/>
        </p:nvSpPr>
        <p:spPr>
          <a:xfrm flipV="1">
            <a:off x="10133593" y="3561298"/>
            <a:ext cx="855831" cy="2908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aphicFrame>
        <p:nvGraphicFramePr>
          <p:cNvPr id="19" name="차트 18"/>
          <p:cNvGraphicFramePr/>
          <p:nvPr/>
        </p:nvGraphicFramePr>
        <p:xfrm>
          <a:off x="3024000" y="1476000"/>
          <a:ext cx="6496657" cy="459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2858497" y="518400"/>
            <a:ext cx="4600940" cy="584775"/>
            <a:chOff x="1110034" y="460681"/>
            <a:chExt cx="6055096" cy="584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110034" y="460681"/>
              <a:ext cx="6055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</a:t>
              </a:r>
              <a:r>
                <a:rPr kumimoji="0" lang="ko-KR" alt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이익도표</a:t>
              </a: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 그래프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237827" y="1045456"/>
              <a:ext cx="5799510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0FAAFE7-F73A-48FA-AD56-6015EDB7D6BA}"/>
              </a:ext>
            </a:extLst>
          </p:cNvPr>
          <p:cNvSpPr/>
          <p:nvPr/>
        </p:nvSpPr>
        <p:spPr>
          <a:xfrm>
            <a:off x="5868785" y="2027953"/>
            <a:ext cx="656705" cy="297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9417377" y="2494435"/>
            <a:ext cx="25529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누적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50%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기준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활성화 관측치 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약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83.7%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발견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488582" y="4405422"/>
            <a:ext cx="2481745" cy="1107996"/>
            <a:chOff x="9488582" y="4555484"/>
            <a:chExt cx="2481745" cy="1107996"/>
          </a:xfrm>
        </p:grpSpPr>
        <p:sp>
          <p:nvSpPr>
            <p:cNvPr id="20" name="화살표: 오른쪽 48">
              <a:extLst>
                <a:ext uri="{FF2B5EF4-FFF2-40B4-BE49-F238E27FC236}">
                  <a16:creationId xmlns:a16="http://schemas.microsoft.com/office/drawing/2014/main" id="{302229DA-CEE8-45C8-89A2-52D78A2EFBF4}"/>
                </a:ext>
              </a:extLst>
            </p:cNvPr>
            <p:cNvSpPr/>
            <p:nvPr/>
          </p:nvSpPr>
          <p:spPr>
            <a:xfrm>
              <a:off x="9488582" y="5009369"/>
              <a:ext cx="341086" cy="338554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D0BC33-68FE-445B-BA9D-FB882860717F}"/>
                </a:ext>
              </a:extLst>
            </p:cNvPr>
            <p:cNvSpPr txBox="1"/>
            <p:nvPr/>
          </p:nvSpPr>
          <p:spPr>
            <a:xfrm>
              <a:off x="9488583" y="4555484"/>
              <a:ext cx="248174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모형 </a:t>
              </a:r>
              <a:r>
                <a:rPr kumimoji="0" lang="ko-KR" altLang="en-US" sz="2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구축시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 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기존 보다 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33.7% </a:t>
              </a:r>
              <a:r>
                <a:rPr kumimoji="0" lang="ko-KR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Bold" panose="020B0600000101010101" pitchFamily="50" charset="-127"/>
                  <a:ea typeface="나눔스퀘어 Bold" panose="020B0600000101010101" pitchFamily="50" charset="-127"/>
                  <a:cs typeface="+mn-cs"/>
                </a:rPr>
                <a:t>더 발견</a:t>
              </a:r>
              <a:endPara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E035789-0CAD-401C-9D17-8A893B17B626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54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236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5600" y="518400"/>
            <a:ext cx="3218957" cy="584775"/>
            <a:chOff x="2033479" y="460681"/>
            <a:chExt cx="4208203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2033479" y="460681"/>
              <a:ext cx="4208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모형 해석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79" y="1045456"/>
              <a:ext cx="4208203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06068" y="1510331"/>
                <a:ext cx="8477818" cy="4134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잠재</m:t>
                          </m:r>
                        </m:sub>
                      </m:sSub>
                      <m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=−14.</m:t>
                      </m:r>
                      <m:r>
                        <a:rPr kumimoji="0" lang="en-US" altLang="ko-KR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250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−0.40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𝑎𝑔𝑒</m:t>
                          </m:r>
                        </m:e>
                        <m:sub>
                          <m: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30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−0.568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𝑎𝑔𝑒</m:t>
                          </m:r>
                        </m:e>
                        <m:sub>
                          <m: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40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−0.482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𝑎𝑔𝑒</m:t>
                          </m:r>
                        </m:e>
                        <m:sub>
                          <m: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50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+0.410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𝑎𝑔𝑒</m:t>
                          </m:r>
                        </m:e>
                        <m:sub>
                          <m: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60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+0.197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𝑎𝑔𝑒</m:t>
                          </m:r>
                        </m:e>
                        <m:sub>
                          <m: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70+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+0.17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9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𝑗𝑜𝑏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𝑎𝑑𝑚𝑖𝑛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−0.266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𝑗𝑜𝑏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𝑏𝑙𝑢𝑒</m:t>
                          </m:r>
                          <m: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𝑐𝑜𝑙𝑙𝑎𝑟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+0.17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7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𝑗𝑜𝑏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𝑒𝑛𝑡𝑟𝑒𝑝𝑟𝑒𝑛𝑒𝑢𝑟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+0.07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𝑗𝑜𝑏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𝑚𝑎𝑛𝑎𝑔𝑒𝑚𝑒𝑛𝑡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−0.08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5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𝑗𝑜𝑏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𝑝𝑖𝑛𝑘</m:t>
                          </m:r>
                          <m:r>
                            <a:rPr kumimoji="0" lang="ko-KR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𝑐𝑜𝑙𝑙𝑎𝑟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−0.083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𝑗𝑜𝑏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𝑡𝑒𝑐h𝑛𝑖𝑐𝑖𝑎𝑛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−0.311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𝑚𝑎𝑟𝑖𝑡𝑎𝑙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𝑚𝑎𝑟𝑟𝑖𝑒𝑑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−0.269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𝑚𝑎𝑟𝑖𝑡𝑎𝑙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𝑠𝑖𝑛𝑔𝑙𝑒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+0.69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𝑑𝑒𝑓𝑎𝑢𝑙𝑡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𝑦𝑒𝑠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+0.083</m:t>
                      </m:r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𝑏𝑎𝑙𝑎𝑛𝑐𝑒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−0.70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h𝑜𝑢𝑠𝑖𝑛𝑔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𝑦𝑒𝑠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−0.5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40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𝑙𝑜𝑎𝑛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𝑦𝑒𝑠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+1.050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𝑓𝑒𝑏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+3.788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𝑚𝑎𝑟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+1.56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8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𝑎𝑝𝑟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+0.19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5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𝑚𝑎𝑦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+0.52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𝑗𝑢𝑛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+0.40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𝑗𝑢𝑙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+0.48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𝑎𝑢𝑔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+1.872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𝑠𝑒𝑝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+3.16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6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𝑜𝑐𝑡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+0.25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7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𝑛𝑜𝑣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+3.15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ko-KR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𝑑𝑒𝑐</m:t>
                          </m:r>
                        </m:sub>
                      </m:sSub>
                      <m:r>
                        <a:rPr kumimoji="0" lang="ko-KR" alt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+2.135</m:t>
                      </m:r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𝑑𝑢𝑟𝑎𝑡𝑖𝑜𝑛</m:t>
                      </m:r>
                      <m:r>
                        <a:rPr kumimoji="0" lang="ko-KR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−0.10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9</m:t>
                      </m:r>
                      <m:r>
                        <a:rPr kumimoji="0" lang="ko-KR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𝑐𝑎𝑚𝑝𝑎𝑖𝑔𝑛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068" y="1510331"/>
                <a:ext cx="8477818" cy="4134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ED79CF7-55F9-4717-87C4-7C0A59C293BC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55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4996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447831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구축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  모형 평가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420831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Ⅳ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결론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955601" y="518400"/>
            <a:ext cx="3209530" cy="584775"/>
            <a:chOff x="2033480" y="460681"/>
            <a:chExt cx="4208203" cy="5847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2033480" y="460681"/>
              <a:ext cx="4208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모형 해석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80" y="1045456"/>
              <a:ext cx="4208203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808000" y="1512000"/>
                <a:ext cx="8438287" cy="4657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>
                    <a:tab pos="73152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참여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=−11.45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−0.22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30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+0.07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1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40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−0.353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50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+0.42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9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60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−0.368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𝑎𝑔𝑒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70+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0.</m:t>
                      </m:r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15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7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𝑗𝑜𝑏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𝑎𝑑𝑚𝑖𝑛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−0.386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𝑗𝑜𝑏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𝑏𝑙𝑢𝑒</m:t>
                          </m:r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𝑐𝑜𝑙𝑙𝑎𝑟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−0.769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𝑗𝑜𝑏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𝑒𝑛𝑡𝑟𝑒𝑝𝑟𝑒𝑛𝑒𝑢𝑟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−0.20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5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𝑗𝑜𝑏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𝑚𝑎𝑛𝑎𝑔𝑒𝑚𝑒𝑛𝑡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kumimoji="0" lang="en-US" altLang="ko-KR" sz="18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0.285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𝑗𝑜𝑏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𝑝𝑖𝑛𝑘</m:t>
                          </m:r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𝑐𝑜𝑙𝑙𝑎𝑟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+0.08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7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𝑗𝑜𝑏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𝑡𝑒𝑐h𝑛𝑖𝑐𝑖𝑎𝑛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+0.582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𝑢𝑛𝑖𝑣𝑒𝑟𝑠𝑖𝑡𝑦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𝑢𝑛𝑖𝑣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+0.061</m:t>
                      </m:r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𝑏𝑎𝑙𝑎𝑛𝑐𝑒</m:t>
                      </m:r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−0.692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h𝑜𝑢𝑠𝑖𝑛𝑔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𝑦𝑒𝑠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+1.532</m:t>
                      </m:r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𝑑𝑢𝑟𝑎𝑡𝑖𝑜𝑛</m:t>
                      </m:r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+0.940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𝑓𝑒𝑏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+1.962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𝑚𝑎𝑟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+0.72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6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𝑎𝑝𝑟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+0.490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𝑚𝑎𝑦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+1.82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1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𝑗𝑢𝑛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+1.517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𝑗𝑢𝑙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+1.905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𝑎𝑢𝑔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+2.26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𝑠𝑒𝑝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+1.778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𝑜𝑐𝑡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+0.67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𝑛𝑜𝑣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+0.995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𝑚𝑜𝑛𝑡h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kumimoji="0" lang="en-US" altLang="ko-KR" sz="18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+0.001</m:t>
                      </m:r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𝑝𝑑𝑎𝑦𝑠</m:t>
                      </m:r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+0.037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𝑝𝑜𝑢𝑡𝑐𝑜𝑚𝑒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𝑜𝑡h𝑒𝑟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+2.27</m:t>
                      </m:r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HY신명조" panose="02030600000101010101" pitchFamily="18" charset="-127"/>
                          <a:cs typeface="Times New Roman" panose="02020603050405020304" pitchFamily="18" charset="0"/>
                        </a:rPr>
                        <m:t>5</m:t>
                      </m:r>
                      <m:sSub>
                        <m:sSubPr>
                          <m:ctrlPr>
                            <a:rPr kumimoji="0" lang="ko-KR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𝑝𝑜𝑢𝑡𝑐𝑜𝑚𝑒</m:t>
                          </m:r>
                        </m:e>
                        <m:sub>
                          <m:r>
                            <a:rPr kumimoji="0" lang="en-US" altLang="ko-KR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HY신명조" panose="02030600000101010101" pitchFamily="18" charset="-127"/>
                              <a:cs typeface="Times New Roman" panose="02020603050405020304" pitchFamily="18" charset="0"/>
                            </a:rPr>
                            <m:t>𝑠𝑢𝑐𝑐𝑒𝑠𝑠</m:t>
                          </m:r>
                        </m:sub>
                      </m:sSub>
                    </m:oMath>
                  </m:oMathPara>
                </a14:m>
                <a:endParaRPr kumimoji="0" lang="ko-KR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0" marR="0" lvl="0" indent="0" algn="just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>
                    <a:tab pos="731520" algn="l"/>
                  </a:tabLst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Y신명조" panose="02030600000101010101" pitchFamily="18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 </a:t>
                </a:r>
                <a:endParaRPr kumimoji="0" lang="ko-KR" altLang="ko-KR" sz="14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000" y="1512000"/>
                <a:ext cx="8438287" cy="4657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0AADA5C-B3C9-402E-A434-4A0F8DAD09B2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56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87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558263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최종 결론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531263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Ⅴ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4" y="4376732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구축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평가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24858" y="518400"/>
            <a:ext cx="3480441" cy="584775"/>
            <a:chOff x="1862558" y="460681"/>
            <a:chExt cx="4550046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62558" y="460681"/>
              <a:ext cx="45500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잠재 고객 모형 해석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79" y="1045456"/>
              <a:ext cx="4208203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29"/>
          <p:cNvSpPr txBox="1"/>
          <p:nvPr/>
        </p:nvSpPr>
        <p:spPr>
          <a:xfrm>
            <a:off x="2952000" y="1323152"/>
            <a:ext cx="3072785" cy="3647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기존 대비 예금 가입 가능성</a:t>
            </a:r>
            <a:endParaRPr kumimoji="0" lang="ko-KR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2952001" y="1779566"/>
            <a:ext cx="4640786" cy="379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연령대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직업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결혼 여부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채무 불이행 여부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로그 변환 잔고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집 담보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개인 담보 여부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로그 변환 마지막 통화 시간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현재 캠페인 연락 횟수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37958" y="1790762"/>
            <a:ext cx="6096000" cy="37918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60, 70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20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30, 40, 50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blue-collar &lt;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나머지 직업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사별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결혼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싱글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채무 불이행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채무 이행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but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리스크 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변환 잔고 단위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증가시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가입 가능성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담보 없음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담보 존재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3, 10, 12, 9, 4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월 순으로 가능성 높음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단위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증가시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가입 가능성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8.46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회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증가시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가입 가능성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0.9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52324A-D6B1-4BF3-BE59-F03ECFA8BE5C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57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24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846140" y="517789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Data</a:t>
            </a:r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파악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/>
          <p:nvPr/>
        </p:nvCxnSpPr>
        <p:spPr>
          <a:xfrm>
            <a:off x="2936708" y="1102564"/>
            <a:ext cx="1781257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7836A7-4AAA-417F-B7C0-352B0A9E5FE6}"/>
              </a:ext>
            </a:extLst>
          </p:cNvPr>
          <p:cNvSpPr txBox="1"/>
          <p:nvPr/>
        </p:nvSpPr>
        <p:spPr>
          <a:xfrm>
            <a:off x="3106265" y="2681531"/>
            <a:ext cx="1396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독립변수</a:t>
            </a:r>
            <a:endParaRPr lang="en-US" altLang="ko-KR" sz="2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/>
            <a:r>
              <a:rPr lang="en-US" altLang="ko-KR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16</a:t>
            </a:r>
            <a:endParaRPr lang="ko-KR" altLang="en-US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3303A-786D-400E-9927-2E9CA8547864}"/>
              </a:ext>
            </a:extLst>
          </p:cNvPr>
          <p:cNvSpPr txBox="1"/>
          <p:nvPr/>
        </p:nvSpPr>
        <p:spPr>
          <a:xfrm>
            <a:off x="3106264" y="5332255"/>
            <a:ext cx="13965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2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종속변수</a:t>
            </a:r>
            <a:endParaRPr lang="en-US" altLang="ko-KR" sz="2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lvl="0" algn="ctr"/>
            <a:r>
              <a:rPr lang="en-US" altLang="ko-KR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1</a:t>
            </a:r>
            <a:endParaRPr lang="ko-KR" altLang="en-US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D4E5F2-2381-47EB-A7F3-376040145894}"/>
              </a:ext>
            </a:extLst>
          </p:cNvPr>
          <p:cNvSpPr txBox="1"/>
          <p:nvPr/>
        </p:nvSpPr>
        <p:spPr>
          <a:xfrm>
            <a:off x="5122842" y="1584452"/>
            <a:ext cx="16930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Client Data</a:t>
            </a:r>
          </a:p>
          <a:p>
            <a:pPr lvl="0" algn="ctr"/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8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82CB7E-0371-4227-9CC2-F9D952208851}"/>
              </a:ext>
            </a:extLst>
          </p:cNvPr>
          <p:cNvSpPr txBox="1"/>
          <p:nvPr/>
        </p:nvSpPr>
        <p:spPr>
          <a:xfrm>
            <a:off x="5014447" y="2794606"/>
            <a:ext cx="19098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Last Contact</a:t>
            </a:r>
          </a:p>
          <a:p>
            <a:pPr lvl="0" algn="ctr"/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F4D1BE-A1F8-4F3D-8C4E-7BD204E743F8}"/>
              </a:ext>
            </a:extLst>
          </p:cNvPr>
          <p:cNvSpPr txBox="1"/>
          <p:nvPr/>
        </p:nvSpPr>
        <p:spPr>
          <a:xfrm>
            <a:off x="5192380" y="3922255"/>
            <a:ext cx="15540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2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Campaign</a:t>
            </a:r>
          </a:p>
          <a:p>
            <a:pPr lvl="0" algn="ctr"/>
            <a:r>
              <a:rPr lang="en-US" altLang="ko-KR" sz="16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4</a:t>
            </a:r>
            <a:endParaRPr lang="ko-KR" altLang="en-US" sz="16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199CC-4B4D-47FA-BB1F-91410E56766D}"/>
              </a:ext>
            </a:extLst>
          </p:cNvPr>
          <p:cNvSpPr txBox="1"/>
          <p:nvPr/>
        </p:nvSpPr>
        <p:spPr>
          <a:xfrm>
            <a:off x="7535463" y="1498500"/>
            <a:ext cx="3798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dirty="0">
                <a:solidFill>
                  <a:srgbClr val="FFC00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Age</a:t>
            </a:r>
            <a:r>
              <a:rPr lang="en-US" altLang="ko-KR" dirty="0">
                <a:solidFill>
                  <a:srgbClr val="00206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</a:t>
            </a:r>
            <a:r>
              <a:rPr lang="en-US" altLang="ko-KR" dirty="0">
                <a:solidFill>
                  <a:srgbClr val="00B05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Job     Marital     Education</a:t>
            </a:r>
            <a:endParaRPr lang="ko-KR" altLang="en-US" dirty="0">
              <a:solidFill>
                <a:srgbClr val="00B050">
                  <a:alpha val="60000"/>
                </a:srgb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615A31-E3E2-4DF5-BE66-02262F790A8C}"/>
              </a:ext>
            </a:extLst>
          </p:cNvPr>
          <p:cNvSpPr txBox="1"/>
          <p:nvPr/>
        </p:nvSpPr>
        <p:spPr>
          <a:xfrm>
            <a:off x="7325823" y="1892228"/>
            <a:ext cx="421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dirty="0">
                <a:solidFill>
                  <a:srgbClr val="0070C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Default</a:t>
            </a:r>
            <a:r>
              <a:rPr lang="en-US" altLang="ko-KR" dirty="0">
                <a:solidFill>
                  <a:srgbClr val="00206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</a:t>
            </a:r>
            <a:r>
              <a:rPr lang="en-US" altLang="ko-KR" dirty="0">
                <a:solidFill>
                  <a:srgbClr val="FFC00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Balance</a:t>
            </a:r>
            <a:r>
              <a:rPr lang="en-US" altLang="ko-KR" dirty="0">
                <a:solidFill>
                  <a:srgbClr val="00206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</a:t>
            </a:r>
            <a:r>
              <a:rPr lang="en-US" altLang="ko-KR" dirty="0">
                <a:solidFill>
                  <a:srgbClr val="0070C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Housing     Loan</a:t>
            </a:r>
            <a:endParaRPr lang="ko-KR" altLang="en-US" dirty="0">
              <a:solidFill>
                <a:srgbClr val="0070C0">
                  <a:alpha val="60000"/>
                </a:srgb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AE183-CF51-412D-B76E-2FDBFB7A738E}"/>
              </a:ext>
            </a:extLst>
          </p:cNvPr>
          <p:cNvSpPr txBox="1"/>
          <p:nvPr/>
        </p:nvSpPr>
        <p:spPr>
          <a:xfrm>
            <a:off x="7435975" y="2948494"/>
            <a:ext cx="4057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dirty="0">
                <a:solidFill>
                  <a:srgbClr val="00B05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Contact</a:t>
            </a:r>
            <a:r>
              <a:rPr lang="en-US" altLang="ko-KR" dirty="0">
                <a:solidFill>
                  <a:srgbClr val="00206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</a:t>
            </a:r>
            <a:r>
              <a:rPr lang="en-US" altLang="ko-KR" dirty="0">
                <a:solidFill>
                  <a:srgbClr val="FFC00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Day</a:t>
            </a:r>
            <a:r>
              <a:rPr lang="en-US" altLang="ko-KR" dirty="0">
                <a:solidFill>
                  <a:srgbClr val="00206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</a:t>
            </a:r>
            <a:r>
              <a:rPr lang="en-US" altLang="ko-KR" dirty="0">
                <a:solidFill>
                  <a:srgbClr val="00B05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Month</a:t>
            </a:r>
            <a:r>
              <a:rPr lang="en-US" altLang="ko-KR" dirty="0">
                <a:solidFill>
                  <a:srgbClr val="00206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 </a:t>
            </a:r>
            <a:r>
              <a:rPr lang="en-US" altLang="ko-KR" dirty="0">
                <a:solidFill>
                  <a:srgbClr val="FFC00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Duration</a:t>
            </a:r>
            <a:endParaRPr lang="ko-KR" altLang="en-US" dirty="0">
              <a:solidFill>
                <a:srgbClr val="FFC000">
                  <a:alpha val="60000"/>
                </a:srgb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5D1758-A4CA-4E5B-BBCE-3BFC2CB40F19}"/>
              </a:ext>
            </a:extLst>
          </p:cNvPr>
          <p:cNvSpPr txBox="1"/>
          <p:nvPr/>
        </p:nvSpPr>
        <p:spPr>
          <a:xfrm>
            <a:off x="6989539" y="4076143"/>
            <a:ext cx="495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dirty="0">
                <a:solidFill>
                  <a:srgbClr val="FFC00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Campaign    </a:t>
            </a:r>
            <a:r>
              <a:rPr lang="en-US" altLang="ko-KR" dirty="0" err="1">
                <a:solidFill>
                  <a:srgbClr val="FFC00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Pdays</a:t>
            </a:r>
            <a:r>
              <a:rPr lang="en-US" altLang="ko-KR" dirty="0">
                <a:solidFill>
                  <a:srgbClr val="FFC00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Previous    </a:t>
            </a:r>
            <a:r>
              <a:rPr lang="en-US" altLang="ko-KR" dirty="0" err="1">
                <a:solidFill>
                  <a:srgbClr val="00B05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Poutcome</a:t>
            </a:r>
            <a:endParaRPr lang="ko-KR" altLang="en-US" dirty="0">
              <a:solidFill>
                <a:srgbClr val="00B050">
                  <a:alpha val="60000"/>
                </a:srgb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B67CD508-D4C3-4176-8EE5-2C92E557D19F}"/>
              </a:ext>
            </a:extLst>
          </p:cNvPr>
          <p:cNvSpPr/>
          <p:nvPr/>
        </p:nvSpPr>
        <p:spPr>
          <a:xfrm>
            <a:off x="4745918" y="1584452"/>
            <a:ext cx="303706" cy="3014903"/>
          </a:xfrm>
          <a:prstGeom prst="leftBracket">
            <a:avLst/>
          </a:prstGeom>
          <a:ln w="38100">
            <a:solidFill>
              <a:srgbClr val="9BD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797F15-045C-4394-8785-F00AE2F28A5E}"/>
              </a:ext>
            </a:extLst>
          </p:cNvPr>
          <p:cNvSpPr txBox="1"/>
          <p:nvPr/>
        </p:nvSpPr>
        <p:spPr>
          <a:xfrm>
            <a:off x="5122842" y="5532309"/>
            <a:ext cx="31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ko-KR" dirty="0">
                <a:solidFill>
                  <a:srgbClr val="0070C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y</a:t>
            </a:r>
            <a:endParaRPr lang="ko-KR" altLang="en-US" dirty="0">
              <a:solidFill>
                <a:srgbClr val="0070C0">
                  <a:alpha val="60000"/>
                </a:srgb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4EA2D6-F1AD-4A20-AA6C-FCE4B919A1EC}"/>
              </a:ext>
            </a:extLst>
          </p:cNvPr>
          <p:cNvSpPr txBox="1"/>
          <p:nvPr/>
        </p:nvSpPr>
        <p:spPr>
          <a:xfrm>
            <a:off x="7343088" y="5393809"/>
            <a:ext cx="394940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Variable Type</a:t>
            </a:r>
          </a:p>
          <a:p>
            <a:pPr lvl="0" algn="ctr"/>
            <a:r>
              <a:rPr lang="en-US" altLang="ko-KR" dirty="0">
                <a:solidFill>
                  <a:srgbClr val="FFC00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Numeric</a:t>
            </a:r>
            <a:r>
              <a:rPr lang="en-US" altLang="ko-KR" dirty="0">
                <a:solidFill>
                  <a:srgbClr val="00206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00B05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Categorical</a:t>
            </a:r>
            <a:r>
              <a:rPr lang="en-US" altLang="ko-KR" dirty="0">
                <a:solidFill>
                  <a:srgbClr val="00206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   </a:t>
            </a:r>
            <a:r>
              <a:rPr lang="en-US" altLang="ko-KR" dirty="0">
                <a:solidFill>
                  <a:srgbClr val="0070C0">
                    <a:alpha val="60000"/>
                  </a:srgb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Binary</a:t>
            </a:r>
            <a:endParaRPr lang="ko-KR" altLang="en-US" dirty="0">
              <a:solidFill>
                <a:srgbClr val="0070C0">
                  <a:alpha val="60000"/>
                </a:srgb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5708B0-65C7-427C-8BC0-BDF5E08FD522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35958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558263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최종 결론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531263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Ⅴ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4" y="4376732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구축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평가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824858" y="518400"/>
            <a:ext cx="3480441" cy="584775"/>
            <a:chOff x="1862558" y="460681"/>
            <a:chExt cx="4550046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862558" y="460681"/>
              <a:ext cx="455004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참여 고객 모형 해석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79" y="1045456"/>
              <a:ext cx="4208203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129"/>
          <p:cNvSpPr txBox="1"/>
          <p:nvPr/>
        </p:nvSpPr>
        <p:spPr>
          <a:xfrm>
            <a:off x="2952000" y="1323152"/>
            <a:ext cx="3144000" cy="36479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1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기존 대비 예금 가입 가능성</a:t>
            </a:r>
            <a:endParaRPr kumimoji="0" lang="ko-KR" altLang="en-US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D0BC33-68FE-445B-BA9D-FB882860717F}"/>
              </a:ext>
            </a:extLst>
          </p:cNvPr>
          <p:cNvSpPr txBox="1"/>
          <p:nvPr/>
        </p:nvSpPr>
        <p:spPr>
          <a:xfrm>
            <a:off x="2952000" y="1779566"/>
            <a:ext cx="8835447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연령대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직업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대학 여부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로그 변환 잔고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집 담보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이전 캠페인 경과일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이전 캠페인 결과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981000" y="1779566"/>
            <a:ext cx="6096000" cy="33763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60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20, 30, 40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70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 이상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30, 40, 50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blue-collar, entrepreneur &lt;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나머지 직업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대학 이상 학력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대학 미만 학력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변환 잔고 단위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증가시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가입 가능성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1.06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담보 없음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담보 존재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9, 3, 6, 10, 7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월 순으로 가능성 높음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증가 기준 가입 가능성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1.1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성공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(9.72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 &gt; other, failure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EC375-770D-46F9-9BEC-A4999E5A619D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58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78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558263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최종 결론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531263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Ⅴ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4" y="4376732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구축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평가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2586817" y="518400"/>
            <a:ext cx="3956532" cy="584775"/>
            <a:chOff x="1551363" y="460681"/>
            <a:chExt cx="5172448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1551363" y="460681"/>
              <a:ext cx="51724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모형 별 변수 선택 요약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1734458" y="1045456"/>
              <a:ext cx="4989353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952000" y="1687950"/>
          <a:ext cx="8228619" cy="323510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2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2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7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공통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잠재</a:t>
                      </a:r>
                      <a:r>
                        <a:rPr lang="ko-KR" altLang="en-US" sz="2000" baseline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고객만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참여 고객만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29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연령대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직업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로그변환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잔고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 담보 여부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결혼 여부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채무 불이행 여부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개인 담보 여부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로그 변환 마지막 통화 시간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현재 캠페인 연락 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이전 캠페인 경과일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이전 캠페인 결과</a:t>
                      </a:r>
                      <a:endParaRPr lang="en-US" altLang="ko-KR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대학 여부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FE34A47-E2B2-4E24-9C57-2C2C4015E406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59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1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5582634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OTF ExtraBold" panose="020B0600000101010101" pitchFamily="34" charset="-127"/>
                <a:ea typeface="나눔스퀘어OTF ExtraBold" panose="020B0600000101010101" pitchFamily="34" charset="-127"/>
                <a:cs typeface="+mn-cs"/>
              </a:rPr>
              <a:t>최종 결론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OTF ExtraBold" panose="020B0600000101010101" pitchFamily="34" charset="-127"/>
              <a:ea typeface="나눔스퀘어OTF ExtraBold" panose="020B0600000101010101" pitchFamily="34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5312634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Ⅴ</a:t>
            </a:r>
            <a:endParaRPr kumimoji="0" lang="ko-KR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연구 목적 및 방법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데이터셋 분리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154166" y="2155881"/>
            <a:ext cx="135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데이터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전처리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4" y="4376732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구축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&amp;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>
                    <a:alpha val="50000"/>
                  </a:srgbClr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평가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2060">
                  <a:alpha val="50000"/>
                </a:srgbClr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955601" y="518400"/>
            <a:ext cx="1747028" cy="584775"/>
            <a:chOff x="2033479" y="460681"/>
            <a:chExt cx="4208204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AACD58-E378-44C7-A6C8-260FBBE4A4DD}"/>
                </a:ext>
              </a:extLst>
            </p:cNvPr>
            <p:cNvSpPr txBox="1"/>
            <p:nvPr/>
          </p:nvSpPr>
          <p:spPr>
            <a:xfrm>
              <a:off x="2973248" y="460681"/>
              <a:ext cx="23286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나눔스퀘어OTF ExtraBold" panose="020B0600000101010101" pitchFamily="34" charset="-127"/>
                  <a:ea typeface="나눔스퀘어OTF ExtraBold" panose="020B0600000101010101" pitchFamily="34" charset="-127"/>
                  <a:cs typeface="+mn-cs"/>
                </a:rPr>
                <a:t>향후 과제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C469F08-A75E-4C47-B5D0-BF6BA2BA59FE}"/>
                </a:ext>
              </a:extLst>
            </p:cNvPr>
            <p:cNvCxnSpPr>
              <a:cxnSpLocks/>
            </p:cNvCxnSpPr>
            <p:nvPr/>
          </p:nvCxnSpPr>
          <p:spPr>
            <a:xfrm>
              <a:off x="2033479" y="1045456"/>
              <a:ext cx="4208203" cy="0"/>
            </a:xfrm>
            <a:prstGeom prst="line">
              <a:avLst/>
            </a:prstGeom>
            <a:ln w="31750">
              <a:solidFill>
                <a:srgbClr val="1893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952000" y="1508400"/>
            <a:ext cx="7326044" cy="3044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*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변수 특성 파악 및 전처리 시간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&gt;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모형 구축 및 평가 시간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은행 입장의 수익 구조 파악 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분석자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주관의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balance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로그 변환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*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캠페인 마지막 연락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-&gt;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캠페인 기간 중 모든 연락 변수 필요성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   (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캠페인 전체에 초점 맞춘 효율성 기반 분석 수행 가능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6AC3C3-2E08-495B-82AE-81B77F08EEA0}"/>
              </a:ext>
            </a:extLst>
          </p:cNvPr>
          <p:cNvSpPr txBox="1"/>
          <p:nvPr/>
        </p:nvSpPr>
        <p:spPr>
          <a:xfrm>
            <a:off x="1218273" y="987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8869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88DCC1-85A3-4F42-975F-FC98C0A937BA}"/>
              </a:ext>
            </a:extLst>
          </p:cNvPr>
          <p:cNvSpPr/>
          <p:nvPr/>
        </p:nvSpPr>
        <p:spPr>
          <a:xfrm>
            <a:off x="1803862" y="1555759"/>
            <a:ext cx="8584276" cy="2743200"/>
          </a:xfrm>
          <a:prstGeom prst="rect">
            <a:avLst/>
          </a:prstGeom>
          <a:noFill/>
          <a:ln w="88900">
            <a:solidFill>
              <a:srgbClr val="79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0" dirty="0">
                <a:solidFill>
                  <a:schemeClr val="accent1">
                    <a:lumMod val="50000"/>
                  </a:schemeClr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Thank You</a:t>
            </a:r>
            <a:endParaRPr lang="ko-KR" altLang="en-US" sz="5000" dirty="0">
              <a:solidFill>
                <a:schemeClr val="accent1">
                  <a:lumMod val="50000"/>
                </a:schemeClr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4FE8E-96D4-4F47-BDC6-0394901B9D94}"/>
              </a:ext>
            </a:extLst>
          </p:cNvPr>
          <p:cNvSpPr txBox="1"/>
          <p:nvPr/>
        </p:nvSpPr>
        <p:spPr>
          <a:xfrm>
            <a:off x="1828799" y="1188723"/>
            <a:ext cx="203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DATA MINING</a:t>
            </a:r>
            <a:endParaRPr lang="ko-KR" altLang="en-US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5C324F-2A99-4EDB-AE3E-C66D71EDDEC0}"/>
              </a:ext>
            </a:extLst>
          </p:cNvPr>
          <p:cNvSpPr txBox="1"/>
          <p:nvPr/>
        </p:nvSpPr>
        <p:spPr>
          <a:xfrm>
            <a:off x="4681991" y="4506729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300" dirty="0">
                <a:solidFill>
                  <a:schemeClr val="tx2">
                    <a:lumMod val="50000"/>
                  </a:schemeClr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ANY QUESTION</a:t>
            </a:r>
            <a:endParaRPr lang="ko-KR" altLang="en-US" sz="2400" spc="300" dirty="0">
              <a:solidFill>
                <a:schemeClr val="tx2">
                  <a:lumMod val="50000"/>
                </a:schemeClr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839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7DD13D-3498-41F0-B6C1-4F9ED6D79165}"/>
              </a:ext>
            </a:extLst>
          </p:cNvPr>
          <p:cNvSpPr/>
          <p:nvPr/>
        </p:nvSpPr>
        <p:spPr>
          <a:xfrm>
            <a:off x="7077142" y="5892164"/>
            <a:ext cx="776514" cy="15965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3348713" y="517789"/>
            <a:ext cx="957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Age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3348713" y="1102564"/>
            <a:ext cx="957250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8059B231-846B-44A0-A087-F61692B4F9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95" y="1180814"/>
            <a:ext cx="6167512" cy="4408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EB0AEDA-FCCD-472D-B4D2-61D562306E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0436052"/>
                  </p:ext>
                </p:extLst>
              </p:nvPr>
            </p:nvGraphicFramePr>
            <p:xfrm>
              <a:off x="7208908" y="1953166"/>
              <a:ext cx="4312530" cy="74428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8755">
                      <a:extLst>
                        <a:ext uri="{9D8B030D-6E8A-4147-A177-3AD203B41FA5}">
                          <a16:colId xmlns:a16="http://schemas.microsoft.com/office/drawing/2014/main" val="1913525475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94288388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392285024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2455090430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484323808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1374615785"/>
                        </a:ext>
                      </a:extLst>
                    </a:gridCol>
                  </a:tblGrid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pc="-15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sup>
                                  <m:r>
                                    <a:rPr lang="en-US" altLang="ko-KR" spc="-150" smtClean="0">
                                      <a:latin typeface="Cambria Math" panose="02040503050406030204" pitchFamily="18" charset="0"/>
                                    </a:rPr>
                                    <m:t>𝒔𝒕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pc="-150" dirty="0"/>
                            <a:t> Q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Med.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-150" dirty="0"/>
                            <a:t>Mean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pc="-15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pc="-15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  <m:sup>
                                  <m:r>
                                    <a:rPr lang="en-US" altLang="ko-KR" spc="-150" smtClean="0">
                                      <a:latin typeface="Cambria Math" panose="02040503050406030204" pitchFamily="18" charset="0"/>
                                    </a:rPr>
                                    <m:t>𝒓𝒅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spc="-150" dirty="0"/>
                            <a:t> Q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Max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772918"/>
                      </a:ext>
                    </a:extLst>
                  </a:tr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-150" dirty="0"/>
                            <a:t>40.94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614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EB0AEDA-FCCD-472D-B4D2-61D562306E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0436052"/>
                  </p:ext>
                </p:extLst>
              </p:nvPr>
            </p:nvGraphicFramePr>
            <p:xfrm>
              <a:off x="7208908" y="1953166"/>
              <a:ext cx="4312530" cy="74428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18755">
                      <a:extLst>
                        <a:ext uri="{9D8B030D-6E8A-4147-A177-3AD203B41FA5}">
                          <a16:colId xmlns:a16="http://schemas.microsoft.com/office/drawing/2014/main" val="1913525475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94288388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392285024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2455090430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484323808"/>
                        </a:ext>
                      </a:extLst>
                    </a:gridCol>
                    <a:gridCol w="718755">
                      <a:extLst>
                        <a:ext uri="{9D8B030D-6E8A-4147-A177-3AD203B41FA5}">
                          <a16:colId xmlns:a16="http://schemas.microsoft.com/office/drawing/2014/main" val="1374615785"/>
                        </a:ext>
                      </a:extLst>
                    </a:gridCol>
                  </a:tblGrid>
                  <a:tr h="376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Min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847" t="-8065" r="-40423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Med.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-150" dirty="0"/>
                            <a:t>Mean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0847" t="-8065" r="-104237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Max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2772918"/>
                      </a:ext>
                    </a:extLst>
                  </a:tr>
                  <a:tr h="3681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39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pc="-150" dirty="0"/>
                            <a:t>40.94</a:t>
                          </a:r>
                          <a:endParaRPr lang="ko-KR" altLang="en-US" spc="-1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48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95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46142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6FD7F55-EB88-4822-BD35-42A24C46B1D9}"/>
              </a:ext>
            </a:extLst>
          </p:cNvPr>
          <p:cNvSpPr/>
          <p:nvPr/>
        </p:nvSpPr>
        <p:spPr>
          <a:xfrm>
            <a:off x="5387838" y="5802715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7190E-FF6D-4CCD-A222-D0AF08FB86AC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C5E56-4C8C-4B19-A5EC-2802FA23D4E4}"/>
              </a:ext>
            </a:extLst>
          </p:cNvPr>
          <p:cNvSpPr txBox="1"/>
          <p:nvPr/>
        </p:nvSpPr>
        <p:spPr>
          <a:xfrm rot="16200000">
            <a:off x="3573423" y="3200216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빈도수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A95EEE-372A-4326-9727-03601380A5EA}"/>
              </a:ext>
            </a:extLst>
          </p:cNvPr>
          <p:cNvSpPr txBox="1"/>
          <p:nvPr/>
        </p:nvSpPr>
        <p:spPr>
          <a:xfrm>
            <a:off x="6770326" y="5280670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연령대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ECA92-D606-4D11-80C9-E3DA9E948251}"/>
              </a:ext>
            </a:extLst>
          </p:cNvPr>
          <p:cNvSpPr txBox="1"/>
          <p:nvPr/>
        </p:nvSpPr>
        <p:spPr>
          <a:xfrm>
            <a:off x="5763124" y="5756550"/>
            <a:ext cx="2634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나이대별 범주화 필요</a:t>
            </a:r>
          </a:p>
        </p:txBody>
      </p:sp>
    </p:spTree>
    <p:extLst>
      <p:ext uri="{BB962C8B-B14F-4D97-AF65-F5344CB8AC3E}">
        <p14:creationId xmlns:p14="http://schemas.microsoft.com/office/powerpoint/2010/main" val="157822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DC6A6F97-88C0-40A1-AE84-39E2275326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864"/>
          <a:stretch/>
        </p:blipFill>
        <p:spPr>
          <a:xfrm>
            <a:off x="4019924" y="1445716"/>
            <a:ext cx="6154589" cy="49050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2550419" y="517789"/>
            <a:ext cx="2553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ko-KR" altLang="en-US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재범주화 </a:t>
            </a:r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Age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2550419" y="1102564"/>
            <a:ext cx="2553841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87190E-FF6D-4CCD-A222-D0AF08FB86AC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C5E56-4C8C-4B19-A5EC-2802FA23D4E4}"/>
              </a:ext>
            </a:extLst>
          </p:cNvPr>
          <p:cNvSpPr txBox="1"/>
          <p:nvPr/>
        </p:nvSpPr>
        <p:spPr>
          <a:xfrm rot="16200000">
            <a:off x="3696795" y="3349019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빈도수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A95EEE-372A-4326-9727-03601380A5EA}"/>
              </a:ext>
            </a:extLst>
          </p:cNvPr>
          <p:cNvSpPr txBox="1"/>
          <p:nvPr/>
        </p:nvSpPr>
        <p:spPr>
          <a:xfrm>
            <a:off x="7097218" y="598146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연령대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22EBE1-0895-4C87-BF93-A99506D3DC7F}"/>
              </a:ext>
            </a:extLst>
          </p:cNvPr>
          <p:cNvSpPr txBox="1"/>
          <p:nvPr/>
        </p:nvSpPr>
        <p:spPr>
          <a:xfrm>
            <a:off x="4906776" y="4434980"/>
            <a:ext cx="676788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이하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1EF275-37BA-4B14-9B3B-D2492B898A80}"/>
              </a:ext>
            </a:extLst>
          </p:cNvPr>
          <p:cNvSpPr txBox="1"/>
          <p:nvPr/>
        </p:nvSpPr>
        <p:spPr>
          <a:xfrm>
            <a:off x="5778708" y="1795686"/>
            <a:ext cx="67678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EF2AF5-F0B9-4707-8DD9-38E3E0819C8E}"/>
              </a:ext>
            </a:extLst>
          </p:cNvPr>
          <p:cNvSpPr txBox="1"/>
          <p:nvPr/>
        </p:nvSpPr>
        <p:spPr>
          <a:xfrm>
            <a:off x="6644810" y="3159591"/>
            <a:ext cx="67678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40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F3927B-2D44-4CE7-980A-00A28489D215}"/>
              </a:ext>
            </a:extLst>
          </p:cNvPr>
          <p:cNvSpPr txBox="1"/>
          <p:nvPr/>
        </p:nvSpPr>
        <p:spPr>
          <a:xfrm>
            <a:off x="7526531" y="3884187"/>
            <a:ext cx="67678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08120-EB48-43A9-941D-B3ACD08FE94B}"/>
              </a:ext>
            </a:extLst>
          </p:cNvPr>
          <p:cNvSpPr txBox="1"/>
          <p:nvPr/>
        </p:nvSpPr>
        <p:spPr>
          <a:xfrm>
            <a:off x="8403417" y="5245694"/>
            <a:ext cx="676788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60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A21AA-C1C6-49A1-9DCE-9F673CFE82F8}"/>
              </a:ext>
            </a:extLst>
          </p:cNvPr>
          <p:cNvSpPr txBox="1"/>
          <p:nvPr/>
        </p:nvSpPr>
        <p:spPr>
          <a:xfrm>
            <a:off x="9209964" y="4543167"/>
            <a:ext cx="676788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대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이상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14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47DD13D-3498-41F0-B6C1-4F9ED6D79165}"/>
              </a:ext>
            </a:extLst>
          </p:cNvPr>
          <p:cNvSpPr/>
          <p:nvPr/>
        </p:nvSpPr>
        <p:spPr>
          <a:xfrm>
            <a:off x="7646366" y="6132877"/>
            <a:ext cx="1103079" cy="162506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A6CD02-60A7-4B2B-BF08-BB371ED7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25" y="1455145"/>
            <a:ext cx="5797798" cy="42797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2081A01-D57D-4B76-842F-68CDA83584D0}"/>
              </a:ext>
            </a:extLst>
          </p:cNvPr>
          <p:cNvSpPr/>
          <p:nvPr/>
        </p:nvSpPr>
        <p:spPr>
          <a:xfrm>
            <a:off x="-35169" y="0"/>
            <a:ext cx="1730326" cy="6858000"/>
          </a:xfrm>
          <a:prstGeom prst="rect">
            <a:avLst/>
          </a:prstGeom>
          <a:solidFill>
            <a:srgbClr val="9BD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B72244-00CD-4655-8454-A8C2E4713FCB}"/>
              </a:ext>
            </a:extLst>
          </p:cNvPr>
          <p:cNvSpPr/>
          <p:nvPr/>
        </p:nvSpPr>
        <p:spPr>
          <a:xfrm>
            <a:off x="-35169" y="1953166"/>
            <a:ext cx="2314135" cy="1062111"/>
          </a:xfrm>
          <a:prstGeom prst="rect">
            <a:avLst/>
          </a:prstGeom>
          <a:solidFill>
            <a:srgbClr val="1F628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데이터 </a:t>
            </a:r>
            <a:r>
              <a:rPr lang="ko-KR" altLang="en-US" sz="2200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전처리</a:t>
            </a:r>
            <a:endParaRPr lang="en-US" altLang="ko-KR" sz="2200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3521510-F8ED-4713-8C4F-69400D04007A}"/>
              </a:ext>
            </a:extLst>
          </p:cNvPr>
          <p:cNvSpPr/>
          <p:nvPr/>
        </p:nvSpPr>
        <p:spPr>
          <a:xfrm>
            <a:off x="128519" y="1683166"/>
            <a:ext cx="540000" cy="540000"/>
          </a:xfrm>
          <a:prstGeom prst="ellipse">
            <a:avLst/>
          </a:prstGeom>
          <a:solidFill>
            <a:srgbClr val="1F6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/>
              <a:t>Ⅱ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5E962-E106-4CBB-9A8D-C54BA0631EE3}"/>
              </a:ext>
            </a:extLst>
          </p:cNvPr>
          <p:cNvSpPr txBox="1"/>
          <p:nvPr/>
        </p:nvSpPr>
        <p:spPr>
          <a:xfrm>
            <a:off x="9896" y="1045456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연구 목적 및 방법</a:t>
            </a:r>
            <a:endParaRPr lang="ko-KR" altLang="en-US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EAC95-DF97-4A65-805A-B0270BE1BE38}"/>
              </a:ext>
            </a:extLst>
          </p:cNvPr>
          <p:cNvSpPr txBox="1"/>
          <p:nvPr/>
        </p:nvSpPr>
        <p:spPr>
          <a:xfrm>
            <a:off x="128519" y="3266307"/>
            <a:ext cx="1402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데이터셋 분리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변수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676002-6407-4D63-8BD3-23881545DB19}"/>
              </a:ext>
            </a:extLst>
          </p:cNvPr>
          <p:cNvSpPr txBox="1"/>
          <p:nvPr/>
        </p:nvSpPr>
        <p:spPr>
          <a:xfrm>
            <a:off x="340116" y="4599363"/>
            <a:ext cx="9797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구축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en-US" altLang="ko-KR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</a:t>
            </a:r>
          </a:p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모형 평가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91F88A-6E40-416A-A17E-FB6AB0B79693}"/>
              </a:ext>
            </a:extLst>
          </p:cNvPr>
          <p:cNvSpPr txBox="1"/>
          <p:nvPr/>
        </p:nvSpPr>
        <p:spPr>
          <a:xfrm>
            <a:off x="340116" y="5932419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002060">
                    <a:alpha val="50000"/>
                  </a:srgb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endParaRPr lang="en-US" altLang="ko-KR" sz="1600" dirty="0">
              <a:solidFill>
                <a:srgbClr val="002060">
                  <a:alpha val="50000"/>
                </a:srgb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ACD58-E378-44C7-A6C8-260FBBE4A4DD}"/>
              </a:ext>
            </a:extLst>
          </p:cNvPr>
          <p:cNvSpPr txBox="1"/>
          <p:nvPr/>
        </p:nvSpPr>
        <p:spPr>
          <a:xfrm>
            <a:off x="3383147" y="517789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ko-KR" sz="3200" dirty="0">
                <a:solidFill>
                  <a:srgbClr val="002060"/>
                </a:solidFill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Job</a:t>
            </a:r>
            <a:endParaRPr lang="ko-KR" altLang="en-US" sz="3200" dirty="0">
              <a:solidFill>
                <a:srgbClr val="002060"/>
              </a:solidFill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C469F08-A75E-4C47-B5D0-BF6BA2BA59FE}"/>
              </a:ext>
            </a:extLst>
          </p:cNvPr>
          <p:cNvCxnSpPr>
            <a:cxnSpLocks/>
          </p:cNvCxnSpPr>
          <p:nvPr/>
        </p:nvCxnSpPr>
        <p:spPr>
          <a:xfrm>
            <a:off x="3348713" y="1102564"/>
            <a:ext cx="957250" cy="0"/>
          </a:xfrm>
          <a:prstGeom prst="line">
            <a:avLst/>
          </a:prstGeom>
          <a:ln w="31750">
            <a:solidFill>
              <a:srgbClr val="1893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87190E-FF6D-4CCD-A222-D0AF08FB86AC}"/>
              </a:ext>
            </a:extLst>
          </p:cNvPr>
          <p:cNvSpPr txBox="1"/>
          <p:nvPr/>
        </p:nvSpPr>
        <p:spPr>
          <a:xfrm>
            <a:off x="1319871" y="9879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endParaRPr lang="ko-KR" altLang="en-US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6112-810C-4305-BC62-7450F76DE4E8}"/>
              </a:ext>
            </a:extLst>
          </p:cNvPr>
          <p:cNvSpPr txBox="1"/>
          <p:nvPr/>
        </p:nvSpPr>
        <p:spPr>
          <a:xfrm rot="16200000">
            <a:off x="3573423" y="3200216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빈도수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87CAC0-906F-4C24-8207-89C4EDD8946A}"/>
              </a:ext>
            </a:extLst>
          </p:cNvPr>
          <p:cNvSpPr txBox="1"/>
          <p:nvPr/>
        </p:nvSpPr>
        <p:spPr>
          <a:xfrm>
            <a:off x="6510079" y="5522832"/>
            <a:ext cx="11897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직업 종류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6FD7F55-EB88-4822-BD35-42A24C46B1D9}"/>
              </a:ext>
            </a:extLst>
          </p:cNvPr>
          <p:cNvSpPr/>
          <p:nvPr/>
        </p:nvSpPr>
        <p:spPr>
          <a:xfrm>
            <a:off x="5016080" y="6042788"/>
            <a:ext cx="341086" cy="33855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CECA92-D606-4D11-80C9-E3DA9E948251}"/>
              </a:ext>
            </a:extLst>
          </p:cNvPr>
          <p:cNvSpPr txBox="1"/>
          <p:nvPr/>
        </p:nvSpPr>
        <p:spPr>
          <a:xfrm>
            <a:off x="5391366" y="5996623"/>
            <a:ext cx="3730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비슷한 </a:t>
            </a:r>
            <a:r>
              <a:rPr lang="ko-KR" altLang="en-US" sz="22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직업군별</a:t>
            </a:r>
            <a:r>
              <a:rPr lang="ko-KR" altLang="en-US"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재범주화 필요</a:t>
            </a:r>
          </a:p>
        </p:txBody>
      </p:sp>
    </p:spTree>
    <p:extLst>
      <p:ext uri="{BB962C8B-B14F-4D97-AF65-F5344CB8AC3E}">
        <p14:creationId xmlns:p14="http://schemas.microsoft.com/office/powerpoint/2010/main" val="216106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4775</Words>
  <Application>Microsoft Office PowerPoint</Application>
  <PresentationFormat>와이드스크린</PresentationFormat>
  <Paragraphs>2247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HY신명조</vt:lpstr>
      <vt:lpstr>나눔스퀘어 Bold</vt:lpstr>
      <vt:lpstr>나눔스퀘어OTF Bold</vt:lpstr>
      <vt:lpstr>나눔스퀘어OTF ExtraBold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권수</dc:creator>
  <cp:lastModifiedBy>Joshua Hodge</cp:lastModifiedBy>
  <cp:revision>168</cp:revision>
  <dcterms:created xsi:type="dcterms:W3CDTF">2019-06-10T14:41:16Z</dcterms:created>
  <dcterms:modified xsi:type="dcterms:W3CDTF">2022-01-26T05:26:20Z</dcterms:modified>
</cp:coreProperties>
</file>