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6" r:id="rId2"/>
    <p:sldId id="270" r:id="rId3"/>
    <p:sldId id="285" r:id="rId4"/>
    <p:sldId id="275" r:id="rId5"/>
    <p:sldId id="306" r:id="rId6"/>
    <p:sldId id="269" r:id="rId7"/>
    <p:sldId id="274" r:id="rId8"/>
    <p:sldId id="284" r:id="rId9"/>
    <p:sldId id="281" r:id="rId10"/>
    <p:sldId id="298" r:id="rId11"/>
    <p:sldId id="311" r:id="rId12"/>
    <p:sldId id="291" r:id="rId13"/>
    <p:sldId id="301" r:id="rId14"/>
    <p:sldId id="312" r:id="rId15"/>
    <p:sldId id="313" r:id="rId16"/>
    <p:sldId id="314" r:id="rId17"/>
    <p:sldId id="309" r:id="rId18"/>
    <p:sldId id="287" r:id="rId19"/>
    <p:sldId id="305" r:id="rId20"/>
    <p:sldId id="304" r:id="rId21"/>
    <p:sldId id="288" r:id="rId22"/>
    <p:sldId id="289" r:id="rId23"/>
    <p:sldId id="303" r:id="rId24"/>
  </p:sldIdLst>
  <p:sldSz cx="12192000" cy="6858000"/>
  <p:notesSz cx="6858000" cy="9144000"/>
  <p:embeddedFontLst>
    <p:embeddedFont>
      <p:font typeface="이순신 돋움체 M" pitchFamily="18" charset="-127"/>
      <p:regular r:id="rId26"/>
    </p:embeddedFont>
    <p:embeddedFont>
      <p:font typeface="맑은 고딕" pitchFamily="50" charset="-127"/>
      <p:regular r:id="rId27"/>
      <p:bold r:id="rId28"/>
    </p:embeddedFont>
    <p:embeddedFont>
      <p:font typeface="이순신 돋움체 B" pitchFamily="18" charset="-127"/>
      <p:regular r:id="rId29"/>
    </p:embeddedFont>
    <p:embeddedFont>
      <p:font typeface="이순신 돋움체 L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재은" initials="정" lastIdx="1" clrIdx="0">
    <p:extLst>
      <p:ext uri="{19B8F6BF-5375-455C-9EA6-DF929625EA0E}">
        <p15:presenceInfo xmlns="" xmlns:p15="http://schemas.microsoft.com/office/powerpoint/2012/main" userId="S::wodms15@skuniv.ac.kr::b97615e2-7964-4acd-a70a-90761c5315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87E"/>
    <a:srgbClr val="D0021B"/>
    <a:srgbClr val="FE7A8A"/>
    <a:srgbClr val="D300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77882" autoAdjust="0"/>
  </p:normalViewPr>
  <p:slideViewPr>
    <p:cSldViewPr snapToGrid="0" showGuides="1">
      <p:cViewPr varScale="1">
        <p:scale>
          <a:sx n="91" d="100"/>
          <a:sy n="91" d="100"/>
        </p:scale>
        <p:origin x="-534" y="-96"/>
      </p:cViewPr>
      <p:guideLst>
        <p:guide orient="horz" pos="2160"/>
        <p:guide orient="horz" pos="164"/>
        <p:guide orient="horz" pos="4133"/>
        <p:guide pos="3840"/>
        <p:guide pos="16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38"/>
  <c:chart>
    <c:autoTitleDeleted val="1"/>
    <c:plotArea>
      <c:layout>
        <c:manualLayout>
          <c:layoutTarget val="inner"/>
          <c:xMode val="edge"/>
          <c:yMode val="edge"/>
          <c:x val="8.0941434731680723E-2"/>
          <c:y val="4.0237085943654584E-2"/>
          <c:w val="0.91905856526831931"/>
          <c:h val="0.75353190531567693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나이브베이즈</c:v>
                </c:pt>
                <c:pt idx="1">
                  <c:v>SVM</c:v>
                </c:pt>
                <c:pt idx="2">
                  <c:v>Logistic Regression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0.65200000000000058</c:v>
                </c:pt>
                <c:pt idx="1">
                  <c:v>0.62000000000000044</c:v>
                </c:pt>
                <c:pt idx="2">
                  <c:v>0.88000000000000045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EA-4421-91A1-A0FD3BF6CDAB}"/>
            </c:ext>
          </c:extLst>
        </c:ser>
        <c:axId val="43709568"/>
        <c:axId val="43711104"/>
      </c:barChart>
      <c:catAx>
        <c:axId val="43709568"/>
        <c:scaling>
          <c:orientation val="minMax"/>
        </c:scaling>
        <c:axPos val="l"/>
        <c:numFmt formatCode="General" sourceLinked="0"/>
        <c:tickLblPos val="nextTo"/>
        <c:txPr>
          <a:bodyPr/>
          <a:lstStyle/>
          <a:p>
            <a:pPr>
              <a:defRPr>
                <a:latin typeface="이순신 돋움체 M" pitchFamily="18" charset="-127"/>
                <a:ea typeface="이순신 돋움체 M" pitchFamily="18" charset="-127"/>
              </a:defRPr>
            </a:pPr>
            <a:endParaRPr lang="ko-KR"/>
          </a:p>
        </c:txPr>
        <c:crossAx val="43711104"/>
        <c:crosses val="autoZero"/>
        <c:auto val="1"/>
        <c:lblAlgn val="ctr"/>
        <c:lblOffset val="100"/>
      </c:catAx>
      <c:valAx>
        <c:axId val="43711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/>
                  <a:t>Test</a:t>
                </a:r>
                <a:r>
                  <a:rPr lang="en-US" altLang="ko-KR" baseline="0" dirty="0"/>
                  <a:t> Accuracy</a:t>
                </a:r>
              </a:p>
            </c:rich>
          </c:tx>
          <c:layout>
            <c:manualLayout>
              <c:xMode val="edge"/>
              <c:yMode val="edge"/>
              <c:x val="0.48690413631281587"/>
              <c:y val="1.9558886116512155E-2"/>
            </c:manualLayout>
          </c:layout>
        </c:title>
        <c:numFmt formatCode="General" sourceLinked="1"/>
        <c:tickLblPos val="nextTo"/>
        <c:crossAx val="43709568"/>
        <c:crosses val="autoZero"/>
        <c:crossBetween val="between"/>
      </c:valAx>
    </c:plotArea>
    <c:plotVisOnly val="1"/>
    <c:dispBlanksAs val="gap"/>
  </c:chart>
  <c:spPr>
    <a:ln>
      <a:solidFill>
        <a:schemeClr val="bg1"/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38"/>
  <c:chart>
    <c:autoTitleDeleted val="1"/>
    <c:plotArea>
      <c:layout>
        <c:manualLayout>
          <c:layoutTarget val="inner"/>
          <c:xMode val="edge"/>
          <c:yMode val="edge"/>
          <c:x val="0.22144931749295713"/>
          <c:y val="5.3992755378678224E-2"/>
          <c:w val="0.91905856526831931"/>
          <c:h val="0.75353190531567693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Word2Vec</c:v>
                </c:pt>
                <c:pt idx="1">
                  <c:v>DTM</c:v>
                </c:pt>
                <c:pt idx="2">
                  <c:v>TFIDF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0.88</c:v>
                </c:pt>
                <c:pt idx="1">
                  <c:v>0.98</c:v>
                </c:pt>
                <c:pt idx="2">
                  <c:v>0.94000000000000061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C2-4D2D-93B8-FC48267B03D9}"/>
            </c:ext>
          </c:extLst>
        </c:ser>
        <c:axId val="48323200"/>
        <c:axId val="48333184"/>
      </c:barChart>
      <c:catAx>
        <c:axId val="48323200"/>
        <c:scaling>
          <c:orientation val="minMax"/>
        </c:scaling>
        <c:axPos val="l"/>
        <c:numFmt formatCode="General" sourceLinked="0"/>
        <c:tickLblPos val="nextTo"/>
        <c:txPr>
          <a:bodyPr/>
          <a:lstStyle/>
          <a:p>
            <a:pPr>
              <a:defRPr>
                <a:latin typeface="이순신 돋움체 M" pitchFamily="18" charset="-127"/>
                <a:ea typeface="이순신 돋움체 M" pitchFamily="18" charset="-127"/>
              </a:defRPr>
            </a:pPr>
            <a:endParaRPr lang="ko-KR"/>
          </a:p>
        </c:txPr>
        <c:crossAx val="48333184"/>
        <c:crosses val="autoZero"/>
        <c:auto val="1"/>
        <c:lblAlgn val="ctr"/>
        <c:lblOffset val="100"/>
      </c:catAx>
      <c:valAx>
        <c:axId val="48333184"/>
        <c:scaling>
          <c:orientation val="minMax"/>
        </c:scaling>
        <c:axPos val="b"/>
        <c:numFmt formatCode="0%" sourceLinked="1"/>
        <c:tickLblPos val="nextTo"/>
        <c:crossAx val="48323200"/>
        <c:crosses val="autoZero"/>
        <c:crossBetween val="between"/>
      </c:valAx>
    </c:plotArea>
    <c:plotVisOnly val="1"/>
    <c:dispBlanksAs val="gap"/>
  </c:chart>
  <c:spPr>
    <a:ln>
      <a:solidFill>
        <a:schemeClr val="bg1"/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6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Ten-Fold Test Accuracy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dLbls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10회차</c:v>
                </c:pt>
                <c:pt idx="1">
                  <c:v>9회차</c:v>
                </c:pt>
                <c:pt idx="2">
                  <c:v>8회차</c:v>
                </c:pt>
                <c:pt idx="3">
                  <c:v>7회차</c:v>
                </c:pt>
                <c:pt idx="4">
                  <c:v>6회차</c:v>
                </c:pt>
                <c:pt idx="5">
                  <c:v>5회차</c:v>
                </c:pt>
                <c:pt idx="6">
                  <c:v>4회차</c:v>
                </c:pt>
                <c:pt idx="7">
                  <c:v>3회차</c:v>
                </c:pt>
                <c:pt idx="8">
                  <c:v>2회차</c:v>
                </c:pt>
                <c:pt idx="9">
                  <c:v>1회차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0.95500000000000063</c:v>
                </c:pt>
                <c:pt idx="1">
                  <c:v>0.94799999999999995</c:v>
                </c:pt>
                <c:pt idx="2">
                  <c:v>0.95600000000000063</c:v>
                </c:pt>
                <c:pt idx="3">
                  <c:v>0.95000000000000062</c:v>
                </c:pt>
                <c:pt idx="4">
                  <c:v>0.95300000000000062</c:v>
                </c:pt>
                <c:pt idx="5">
                  <c:v>0.95200000000000062</c:v>
                </c:pt>
                <c:pt idx="6">
                  <c:v>0.95100000000000062</c:v>
                </c:pt>
                <c:pt idx="7">
                  <c:v>0.95600000000000063</c:v>
                </c:pt>
                <c:pt idx="8">
                  <c:v>0.95100000000000062</c:v>
                </c:pt>
                <c:pt idx="9">
                  <c:v>0.95200000000000062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9B-406A-85F5-4F9D0B31DC25}"/>
            </c:ext>
          </c:extLst>
        </c:ser>
        <c:dLbls>
          <c:showVal val="1"/>
        </c:dLbls>
        <c:gapWidth val="65"/>
        <c:axId val="45860736"/>
        <c:axId val="45862272"/>
      </c:barChart>
      <c:catAx>
        <c:axId val="45860736"/>
        <c:scaling>
          <c:orientation val="minMax"/>
        </c:scaling>
        <c:axPos val="l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ko-KR"/>
          </a:p>
        </c:txPr>
        <c:crossAx val="45862272"/>
        <c:crosses val="autoZero"/>
        <c:auto val="1"/>
        <c:lblAlgn val="ctr"/>
        <c:lblOffset val="100"/>
      </c:catAx>
      <c:valAx>
        <c:axId val="45862272"/>
        <c:scaling>
          <c:orientation val="minMax"/>
          <c:min val="0.9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ko-KR"/>
          </a:p>
        </c:txPr>
        <c:crossAx val="45860736"/>
        <c:crosses val="autoZero"/>
        <c:crossBetween val="between"/>
      </c:valAx>
    </c:plotArea>
    <c:legend>
      <c:legendPos val="b"/>
      <c:layout/>
      <c:txPr>
        <a:bodyPr rot="0" vert="horz"/>
        <a:lstStyle/>
        <a:p>
          <a:pPr>
            <a:defRPr/>
          </a:pPr>
          <a:endParaRPr lang="ko-K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27A4B-7329-428D-8850-D5B3FE27994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03CCA-EFCD-432B-94D9-1D9D9E7D6B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177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567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3531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4949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840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010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언론은 가장 독자들의 신뢰를 바탕으로 이루어집니다</a:t>
            </a:r>
            <a:r>
              <a:rPr lang="en-US" altLang="ko-KR" dirty="0"/>
              <a:t>. </a:t>
            </a:r>
            <a:r>
              <a:rPr lang="ko-KR" altLang="en-US" dirty="0"/>
              <a:t>하지만 이렇게 언론 신뢰도가 낮은 이유를 조사한 보고서에서의 주요 이유는 다음과 같습니다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그 중에서 특정 정치 세력에 편향된 보도태도가 </a:t>
            </a:r>
            <a:r>
              <a:rPr lang="en-US" altLang="ko-KR" dirty="0"/>
              <a:t>34.9 % , </a:t>
            </a:r>
            <a:r>
              <a:rPr lang="ko-KR" altLang="en-US" dirty="0"/>
              <a:t>언론인은 </a:t>
            </a:r>
            <a:r>
              <a:rPr lang="en-US" altLang="ko-KR" dirty="0"/>
              <a:t>41.6 %</a:t>
            </a:r>
            <a:r>
              <a:rPr lang="ko-KR" altLang="en-US" dirty="0"/>
              <a:t>로 언론사와 특정 정치 세력에 대한 편향된 보도를 언론을 믿지 못하는 이유로 선택하였습니다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8411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언론은 가장 독자들의 신뢰를 바탕으로 이루어집니다</a:t>
            </a:r>
            <a:r>
              <a:rPr lang="en-US" altLang="ko-KR" dirty="0"/>
              <a:t>. </a:t>
            </a:r>
            <a:r>
              <a:rPr lang="ko-KR" altLang="en-US" dirty="0"/>
              <a:t>하지만 이렇게 언론 신뢰도가 낮은 이유를 조사한 보고서에서의 주요 이유는 다음과 같습니다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dirty="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그 중에서 특정 정치 세력에 편향된 보도태도가 </a:t>
            </a:r>
            <a:r>
              <a:rPr lang="en-US" altLang="ko-KR" dirty="0"/>
              <a:t>34.9 % , </a:t>
            </a:r>
            <a:r>
              <a:rPr lang="ko-KR" altLang="en-US" dirty="0"/>
              <a:t>언론인은 </a:t>
            </a:r>
            <a:r>
              <a:rPr lang="en-US" altLang="ko-KR" dirty="0"/>
              <a:t>41.6 %</a:t>
            </a:r>
            <a:r>
              <a:rPr lang="ko-KR" altLang="en-US" dirty="0"/>
              <a:t>로 언론사와 특정 정치 세력에 대한 편향된 보도를 언론을 믿지 못하는 이유로 선택하였습니다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197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정치 뉴스에 정치 성향이 나타나는 것은 당연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하지만 우리가 뉴스에서는 원하는 것은 양쪽의 입장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진보 보수의 입장을 한 기사에서 모두 보여주는 일은 흔치 않다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예를 들어 두 뉴스는 </a:t>
            </a:r>
            <a:r>
              <a:rPr lang="en-US" altLang="ko-KR" dirty="0"/>
              <a:t>‘</a:t>
            </a:r>
            <a:r>
              <a:rPr lang="ko-KR" altLang="en-US" dirty="0"/>
              <a:t>불매</a:t>
            </a:r>
            <a:r>
              <a:rPr lang="en-US" altLang="ko-KR" dirty="0"/>
              <a:t>’ </a:t>
            </a:r>
            <a:r>
              <a:rPr lang="ko-KR" altLang="en-US" dirty="0"/>
              <a:t>라는 사건에 대해서 다루는 입장이 다르다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왼쪽은 보수적인 입장에서 </a:t>
            </a:r>
            <a:r>
              <a:rPr lang="en-US" altLang="ko-KR" dirty="0"/>
              <a:t>‘</a:t>
            </a:r>
            <a:r>
              <a:rPr lang="ko-KR" altLang="en-US" dirty="0"/>
              <a:t>불매</a:t>
            </a:r>
            <a:r>
              <a:rPr lang="en-US" altLang="ko-KR" dirty="0"/>
              <a:t>’</a:t>
            </a:r>
            <a:r>
              <a:rPr lang="ko-KR" altLang="en-US" dirty="0"/>
              <a:t>가 한국 경제에 부정적 영향 한국 제조업 분야 압박 즉 불매에 대해 부정적인 입장을 보이고 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오른쪽 뉴스는 진보적인 입장에서 </a:t>
            </a:r>
            <a:r>
              <a:rPr lang="en-US" altLang="ko-KR" dirty="0"/>
              <a:t>‘</a:t>
            </a:r>
            <a:r>
              <a:rPr lang="ko-KR" altLang="en-US" dirty="0"/>
              <a:t>불매</a:t>
            </a:r>
            <a:r>
              <a:rPr lang="en-US" altLang="ko-KR" dirty="0"/>
              <a:t>’</a:t>
            </a:r>
            <a:r>
              <a:rPr lang="ko-KR" altLang="en-US" dirty="0"/>
              <a:t>를 해야만 애국 된 것 이라고 생각하게끔 하고 </a:t>
            </a:r>
            <a:r>
              <a:rPr lang="en-US" altLang="ko-KR" dirty="0"/>
              <a:t>‘</a:t>
            </a:r>
            <a:r>
              <a:rPr lang="ko-KR" altLang="en-US" dirty="0"/>
              <a:t>불매</a:t>
            </a:r>
            <a:r>
              <a:rPr lang="en-US" altLang="ko-KR" dirty="0"/>
              <a:t>’</a:t>
            </a:r>
            <a:r>
              <a:rPr lang="ko-KR" altLang="en-US" dirty="0"/>
              <a:t>를 긍정적인 입장을 보이고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둘 중 하나의 뉴스만 본 사람은 </a:t>
            </a:r>
            <a:r>
              <a:rPr lang="en-US" altLang="ko-KR" dirty="0"/>
              <a:t>‘</a:t>
            </a:r>
            <a:r>
              <a:rPr lang="ko-KR" altLang="en-US" dirty="0"/>
              <a:t>불매</a:t>
            </a:r>
            <a:r>
              <a:rPr lang="en-US" altLang="ko-KR" dirty="0"/>
              <a:t>‘ </a:t>
            </a:r>
            <a:r>
              <a:rPr lang="ko-KR" altLang="en-US" dirty="0"/>
              <a:t>에 대한 입장을 편향되게 가질 수 밖에 없다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그리고 기사만 보고 이것이 </a:t>
            </a:r>
            <a:r>
              <a:rPr lang="ko-KR" altLang="en-US" dirty="0" err="1"/>
              <a:t>진보쪽</a:t>
            </a:r>
            <a:r>
              <a:rPr lang="ko-KR" altLang="en-US" dirty="0"/>
              <a:t> 입장인지 </a:t>
            </a:r>
            <a:r>
              <a:rPr lang="ko-KR" altLang="en-US" dirty="0" err="1"/>
              <a:t>보수쪽</a:t>
            </a:r>
            <a:r>
              <a:rPr lang="ko-KR" altLang="en-US" dirty="0"/>
              <a:t> 입장인지를 알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158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 표는 같은 사안에 대에 정치적인 성향을 직간접적으로 나타내는 언론사들의 사설을</a:t>
            </a:r>
            <a:r>
              <a:rPr lang="en-US" altLang="ko-KR" dirty="0"/>
              <a:t> </a:t>
            </a:r>
            <a:r>
              <a:rPr lang="ko-KR" altLang="en-US" dirty="0"/>
              <a:t>모은 것이다</a:t>
            </a:r>
            <a:r>
              <a:rPr lang="en-US" altLang="ko-KR" dirty="0"/>
              <a:t>. </a:t>
            </a:r>
            <a:r>
              <a:rPr lang="ko-KR" altLang="en-US" dirty="0"/>
              <a:t>하나의 사건에 대해서도 이렇게 단어와 표현이 다른 것을 볼 수 있다</a:t>
            </a:r>
            <a:r>
              <a:rPr lang="en-US" altLang="ko-KR" dirty="0"/>
              <a:t>. </a:t>
            </a:r>
            <a:r>
              <a:rPr lang="ko-KR" altLang="en-US" dirty="0"/>
              <a:t>이처럼 정치 오뚝이는</a:t>
            </a:r>
            <a:r>
              <a:rPr lang="en-US" altLang="ko-KR" dirty="0"/>
              <a:t> </a:t>
            </a:r>
            <a:r>
              <a:rPr lang="ko-KR" altLang="en-US" dirty="0"/>
              <a:t>어떠한 사건에 대하여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832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329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201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441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03CCA-EFCD-432B-94D9-1D9D9E7D6B7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251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5F25-9943-444D-8E5B-12912EA77DD8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0" Type="http://schemas.openxmlformats.org/officeDocument/2006/relationships/image" Target="../media/image5.png"/><Relationship Id="rId9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745C8A6-BDBB-4821-B910-F21994291142}"/>
              </a:ext>
            </a:extLst>
          </p:cNvPr>
          <p:cNvGrpSpPr/>
          <p:nvPr/>
        </p:nvGrpSpPr>
        <p:grpSpPr>
          <a:xfrm>
            <a:off x="2959757" y="2205878"/>
            <a:ext cx="6272485" cy="2446243"/>
            <a:chOff x="2823905" y="1804723"/>
            <a:chExt cx="6272485" cy="2446243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CB26B31C-D7E8-464F-A778-45A3E968FEF9}"/>
                </a:ext>
              </a:extLst>
            </p:cNvPr>
            <p:cNvGrpSpPr/>
            <p:nvPr/>
          </p:nvGrpSpPr>
          <p:grpSpPr>
            <a:xfrm>
              <a:off x="2823905" y="1804723"/>
              <a:ext cx="3085470" cy="2446243"/>
              <a:chOff x="8029458" y="2441490"/>
              <a:chExt cx="6777038" cy="6777038"/>
            </a:xfrm>
          </p:grpSpPr>
          <p:pic>
            <p:nvPicPr>
              <p:cNvPr id="4" name="그림 3">
                <a:extLst>
                  <a:ext uri="{FF2B5EF4-FFF2-40B4-BE49-F238E27FC236}">
                    <a16:creationId xmlns="" xmlns:a16="http://schemas.microsoft.com/office/drawing/2014/main" id="{C528DBC2-41B2-4161-9F7A-59272F918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=""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50000" y1="35400" x2="50000" y2="35400"/>
                            <a14:backgroundMark x1="32600" y1="56600" x2="37000" y2="66400"/>
                            <a14:backgroundMark x1="37000" y1="66400" x2="47200" y2="69000"/>
                            <a14:backgroundMark x1="47200" y1="69000" x2="57600" y2="67200"/>
                            <a14:backgroundMark x1="57600" y1="67200" x2="66200" y2="60800"/>
                            <a14:backgroundMark x1="66200" y1="60800" x2="54200" y2="56800"/>
                            <a14:backgroundMark x1="54200" y1="56800" x2="33000" y2="58200"/>
                            <a14:backgroundMark x1="26800" y1="48400" x2="27600" y2="58800"/>
                            <a14:backgroundMark x1="27600" y1="58800" x2="33000" y2="67200"/>
                            <a14:backgroundMark x1="33000" y1="67200" x2="42400" y2="71000"/>
                            <a14:backgroundMark x1="42400" y1="71000" x2="63200" y2="68000"/>
                            <a14:backgroundMark x1="63200" y1="68000" x2="72000" y2="62200"/>
                            <a14:backgroundMark x1="72000" y1="62200" x2="69400" y2="52200"/>
                            <a14:backgroundMark x1="69400" y1="52200" x2="48200" y2="51800"/>
                            <a14:backgroundMark x1="48200" y1="51800" x2="58400" y2="52000"/>
                            <a14:backgroundMark x1="58400" y1="52000" x2="68400" y2="50400"/>
                            <a14:backgroundMark x1="68400" y1="50400" x2="46600" y2="52400"/>
                            <a14:backgroundMark x1="46600" y1="52400" x2="27000" y2="48400"/>
                            <a14:backgroundMark x1="29800" y1="49600" x2="50800" y2="51600"/>
                            <a14:backgroundMark x1="50800" y1="51600" x2="61000" y2="51000"/>
                            <a14:backgroundMark x1="61000" y1="51000" x2="71000" y2="51400"/>
                            <a14:backgroundMark x1="71000" y1="51400" x2="69800" y2="60400"/>
                            <a14:backgroundMark x1="69800" y1="60400" x2="69800" y2="60400"/>
                            <a14:backgroundMark x1="59600" y1="48400" x2="59600" y2="48400"/>
                            <a14:backgroundMark x1="50000" y1="50800" x2="63600" y2="45800"/>
                            <a14:backgroundMark x1="63600" y1="45800" x2="65800" y2="45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9458" y="2441490"/>
                <a:ext cx="6777038" cy="677703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D51ECAFC-A3F1-45EE-9A69-0305CB29ECB8}"/>
                  </a:ext>
                </a:extLst>
              </p:cNvPr>
              <p:cNvSpPr txBox="1"/>
              <p:nvPr/>
            </p:nvSpPr>
            <p:spPr>
              <a:xfrm>
                <a:off x="10233259" y="5463422"/>
                <a:ext cx="3124200" cy="1790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1"/>
                    </a:solidFill>
                    <a:latin typeface="이순신 돋움체 M" panose="02020603020101020101" pitchFamily="18" charset="-127"/>
                    <a:ea typeface="이순신 돋움체 M" panose="02020603020101020101" pitchFamily="18" charset="-127"/>
                  </a:rPr>
                  <a:t>정치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E42F6223-8B59-450C-85D7-05269F6BE78B}"/>
                </a:ext>
              </a:extLst>
            </p:cNvPr>
            <p:cNvGrpSpPr/>
            <p:nvPr/>
          </p:nvGrpSpPr>
          <p:grpSpPr>
            <a:xfrm>
              <a:off x="3095609" y="2155000"/>
              <a:ext cx="6000781" cy="1381177"/>
              <a:chOff x="3853512" y="2821443"/>
              <a:chExt cx="4396076" cy="828615"/>
            </a:xfrm>
          </p:grpSpPr>
          <p:sp>
            <p:nvSpPr>
              <p:cNvPr id="11" name="직각 삼각형 10">
                <a:extLst>
                  <a:ext uri="{FF2B5EF4-FFF2-40B4-BE49-F238E27FC236}">
                    <a16:creationId xmlns="" xmlns:a16="http://schemas.microsoft.com/office/drawing/2014/main" id="{686EED89-AB6A-4A82-93AF-AC8FE029891D}"/>
                  </a:ext>
                </a:extLst>
              </p:cNvPr>
              <p:cNvSpPr/>
              <p:nvPr/>
            </p:nvSpPr>
            <p:spPr>
              <a:xfrm rot="5400000">
                <a:off x="3853512" y="2821443"/>
                <a:ext cx="325544" cy="325544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rgbClr val="D300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>
                <a:extLst>
                  <a:ext uri="{FF2B5EF4-FFF2-40B4-BE49-F238E27FC236}">
                    <a16:creationId xmlns="" xmlns:a16="http://schemas.microsoft.com/office/drawing/2014/main" id="{CE8BCCE6-0D9A-4ACB-8969-C1E922EF87F4}"/>
                  </a:ext>
                </a:extLst>
              </p:cNvPr>
              <p:cNvSpPr/>
              <p:nvPr/>
            </p:nvSpPr>
            <p:spPr>
              <a:xfrm rot="16200000">
                <a:off x="7924044" y="3324514"/>
                <a:ext cx="325544" cy="325544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rgbClr val="D300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662FF0C2-DD1F-4DD3-8647-40D7E2B30A2B}"/>
                  </a:ext>
                </a:extLst>
              </p:cNvPr>
              <p:cNvSpPr txBox="1"/>
              <p:nvPr/>
            </p:nvSpPr>
            <p:spPr>
              <a:xfrm>
                <a:off x="3976238" y="2837260"/>
                <a:ext cx="135331" cy="60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6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FDEE56D-2233-4800-9CEC-48ABFC3AEA9A}"/>
                </a:ext>
              </a:extLst>
            </p:cNvPr>
            <p:cNvSpPr txBox="1"/>
            <p:nvPr/>
          </p:nvSpPr>
          <p:spPr>
            <a:xfrm>
              <a:off x="5646925" y="2366124"/>
              <a:ext cx="28942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오뚝이</a:t>
              </a:r>
            </a:p>
          </p:txBody>
        </p:sp>
      </p:grpSp>
      <p:sp>
        <p:nvSpPr>
          <p:cNvPr id="16" name="직각 삼각형 15">
            <a:extLst>
              <a:ext uri="{FF2B5EF4-FFF2-40B4-BE49-F238E27FC236}">
                <a16:creationId xmlns="" xmlns:a16="http://schemas.microsoft.com/office/drawing/2014/main" id="{3A472012-9469-4C47-BCF7-88F76F643288}"/>
              </a:ext>
            </a:extLst>
          </p:cNvPr>
          <p:cNvSpPr/>
          <p:nvPr/>
        </p:nvSpPr>
        <p:spPr>
          <a:xfrm rot="5400000">
            <a:off x="-82550" y="82550"/>
            <a:ext cx="4394204" cy="4229102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5675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6588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96390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96390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426191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426191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C1756E4C-7A4B-4887-B0C5-84854FA4DBCC}"/>
              </a:ext>
            </a:extLst>
          </p:cNvPr>
          <p:cNvGrpSpPr/>
          <p:nvPr/>
        </p:nvGrpSpPr>
        <p:grpSpPr>
          <a:xfrm>
            <a:off x="1100133" y="1569491"/>
            <a:ext cx="10363488" cy="4869549"/>
            <a:chOff x="498953" y="756423"/>
            <a:chExt cx="7555830" cy="4869549"/>
          </a:xfrm>
        </p:grpSpPr>
        <p:sp>
          <p:nvSpPr>
            <p:cNvPr id="32" name="화살표: 갈매기형 수장 31">
              <a:extLst>
                <a:ext uri="{FF2B5EF4-FFF2-40B4-BE49-F238E27FC236}">
                  <a16:creationId xmlns="" xmlns:a16="http://schemas.microsoft.com/office/drawing/2014/main" id="{3C026EE6-5A74-47C7-B1A4-AE4C607298AD}"/>
                </a:ext>
              </a:extLst>
            </p:cNvPr>
            <p:cNvSpPr/>
            <p:nvPr/>
          </p:nvSpPr>
          <p:spPr>
            <a:xfrm>
              <a:off x="583411" y="2343737"/>
              <a:ext cx="2518610" cy="584775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논평 </a:t>
              </a:r>
              <a:r>
                <a:rPr lang="en-US" altLang="ko-KR" b="1" dirty="0">
                  <a:solidFill>
                    <a:schemeClr val="tx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DATA</a:t>
              </a:r>
              <a:endParaRPr lang="ko-KR" altLang="en-US" b="1" dirty="0">
                <a:solidFill>
                  <a:schemeClr val="tx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9617C658-245A-44F0-8574-F52A87BC5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8953" y="1989219"/>
              <a:ext cx="7555830" cy="6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화살표: 갈매기형 수장 33">
              <a:extLst>
                <a:ext uri="{FF2B5EF4-FFF2-40B4-BE49-F238E27FC236}">
                  <a16:creationId xmlns="" xmlns:a16="http://schemas.microsoft.com/office/drawing/2014/main" id="{A1C0CC03-EE24-4D35-A554-3B44A12C1C51}"/>
                </a:ext>
              </a:extLst>
            </p:cNvPr>
            <p:cNvSpPr/>
            <p:nvPr/>
          </p:nvSpPr>
          <p:spPr>
            <a:xfrm>
              <a:off x="5536173" y="2367090"/>
              <a:ext cx="2518610" cy="584775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Package</a:t>
              </a:r>
              <a:r>
                <a:rPr lang="ko-KR" altLang="en-US" b="1">
                  <a:solidFill>
                    <a:schemeClr val="bg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비교</a:t>
              </a:r>
            </a:p>
          </p:txBody>
        </p:sp>
        <p:sp>
          <p:nvSpPr>
            <p:cNvPr id="35" name="화살표: 갈매기형 수장 34">
              <a:extLst>
                <a:ext uri="{FF2B5EF4-FFF2-40B4-BE49-F238E27FC236}">
                  <a16:creationId xmlns="" xmlns:a16="http://schemas.microsoft.com/office/drawing/2014/main" id="{219423FD-9154-4EC1-8C8E-B3E3C333D008}"/>
                </a:ext>
              </a:extLst>
            </p:cNvPr>
            <p:cNvSpPr/>
            <p:nvPr/>
          </p:nvSpPr>
          <p:spPr>
            <a:xfrm>
              <a:off x="3059792" y="2355413"/>
              <a:ext cx="2518610" cy="584775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불용어 처리</a:t>
              </a:r>
              <a:endParaRPr lang="ko-KR" altLang="en-US" b="1" dirty="0">
                <a:solidFill>
                  <a:schemeClr val="tx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DC3218F-803F-4AEB-8B2B-BEC2E894C9BE}"/>
                </a:ext>
              </a:extLst>
            </p:cNvPr>
            <p:cNvSpPr txBox="1"/>
            <p:nvPr/>
          </p:nvSpPr>
          <p:spPr>
            <a:xfrm>
              <a:off x="583411" y="3306381"/>
              <a:ext cx="25608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더불어민주당 </a:t>
              </a:r>
              <a:r>
                <a:rPr lang="ko-KR" altLang="en-US" sz="2400" dirty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논평 수집</a:t>
              </a: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자유한국당 </a:t>
              </a:r>
              <a:r>
                <a:rPr lang="ko-KR" altLang="en-US" sz="2400" dirty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논평 수집</a:t>
              </a: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</p:txBody>
        </p:sp>
        <p:pic>
          <p:nvPicPr>
            <p:cNvPr id="38" name="그래픽 37" descr="열린 폴더">
              <a:extLst>
                <a:ext uri="{FF2B5EF4-FFF2-40B4-BE49-F238E27FC236}">
                  <a16:creationId xmlns="" xmlns:a16="http://schemas.microsoft.com/office/drawing/2014/main" id="{46298823-A139-45BB-AF1F-F57C51A34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45593" y="756423"/>
              <a:ext cx="1035140" cy="1226209"/>
            </a:xfrm>
            <a:prstGeom prst="rect">
              <a:avLst/>
            </a:prstGeom>
          </p:spPr>
        </p:pic>
        <p:pic>
          <p:nvPicPr>
            <p:cNvPr id="41" name="그래픽 40" descr="문서">
              <a:extLst>
                <a:ext uri="{FF2B5EF4-FFF2-40B4-BE49-F238E27FC236}">
                  <a16:creationId xmlns="" xmlns:a16="http://schemas.microsoft.com/office/drawing/2014/main" id="{6BE7A4BD-5A4B-4D09-A972-632F63F8A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71848" y="976521"/>
              <a:ext cx="914400" cy="9144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0A6993F6-028C-4450-80E9-2C55AF14F29D}"/>
                </a:ext>
              </a:extLst>
            </p:cNvPr>
            <p:cNvSpPr txBox="1"/>
            <p:nvPr/>
          </p:nvSpPr>
          <p:spPr>
            <a:xfrm>
              <a:off x="5647644" y="3317648"/>
              <a:ext cx="21361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Hannanum</a:t>
              </a: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 err="1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Kkma</a:t>
              </a: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 err="1" smtClean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Okt</a:t>
              </a:r>
              <a:r>
                <a:rPr lang="en-US" altLang="ko-KR" sz="2000" dirty="0" smtClean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(Open </a:t>
              </a:r>
              <a:r>
                <a:rPr lang="en-US" altLang="ko-KR" sz="2000" dirty="0" err="1" smtClean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korea</a:t>
              </a:r>
              <a:r>
                <a:rPr lang="en-US" altLang="ko-KR" sz="2000" dirty="0" smtClean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 text)</a:t>
              </a:r>
              <a:endParaRPr lang="en-US" altLang="ko-KR" sz="2400" dirty="0" smtClean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2A346BD-9840-4242-B0E8-DD0408566191}"/>
              </a:ext>
            </a:extLst>
          </p:cNvPr>
          <p:cNvSpPr txBox="1"/>
          <p:nvPr/>
        </p:nvSpPr>
        <p:spPr>
          <a:xfrm>
            <a:off x="4687014" y="4118104"/>
            <a:ext cx="3512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특수문자 제거</a:t>
            </a:r>
            <a:endParaRPr lang="en-US" altLang="ko-KR" sz="24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날짜</a:t>
            </a:r>
            <a:r>
              <a:rPr lang="en-US" altLang="ko-KR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, </a:t>
            </a:r>
            <a:r>
              <a:rPr lang="ko-KR" altLang="en-US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부대변인 제거</a:t>
            </a:r>
            <a:endParaRPr lang="en-US" altLang="ko-KR" sz="24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BB275281-3E81-43D5-99AA-FA16B93250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48" y="1787857"/>
            <a:ext cx="1292975" cy="107256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A7C64ED-8F7A-4C10-A2DC-C458C898E00C}"/>
              </a:ext>
            </a:extLst>
          </p:cNvPr>
          <p:cNvSpPr/>
          <p:nvPr/>
        </p:nvSpPr>
        <p:spPr>
          <a:xfrm>
            <a:off x="366587" y="1384624"/>
            <a:ext cx="11463463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C3441F8-4B6F-48F9-86F4-FD110FAFD6ED}"/>
              </a:ext>
            </a:extLst>
          </p:cNvPr>
          <p:cNvSpPr/>
          <p:nvPr/>
        </p:nvSpPr>
        <p:spPr>
          <a:xfrm>
            <a:off x="8426191" y="5579657"/>
            <a:ext cx="3248244" cy="502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3933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588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6390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96390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26191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26191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개수 </a:t>
            </a:r>
          </a:p>
        </p:txBody>
      </p:sp>
      <p:grpSp>
        <p:nvGrpSpPr>
          <p:cNvPr id="3" name="그룹 25">
            <a:extLst>
              <a:ext uri="{FF2B5EF4-FFF2-40B4-BE49-F238E27FC236}">
                <a16:creationId xmlns="" xmlns:a16="http://schemas.microsoft.com/office/drawing/2014/main" id="{2B5790D8-D525-4B2E-85D9-7854AF0D6202}"/>
              </a:ext>
            </a:extLst>
          </p:cNvPr>
          <p:cNvGrpSpPr/>
          <p:nvPr/>
        </p:nvGrpSpPr>
        <p:grpSpPr>
          <a:xfrm>
            <a:off x="363541" y="2048854"/>
            <a:ext cx="11431103" cy="3954914"/>
            <a:chOff x="278297" y="1749287"/>
            <a:chExt cx="11330606" cy="4743885"/>
          </a:xfrm>
        </p:grpSpPr>
        <p:pic>
          <p:nvPicPr>
            <p:cNvPr id="27" name="Picture 3" descr="C:\Users\문서\Downloads\2205213-512.png">
              <a:extLst>
                <a:ext uri="{FF2B5EF4-FFF2-40B4-BE49-F238E27FC236}">
                  <a16:creationId xmlns="" xmlns:a16="http://schemas.microsoft.com/office/drawing/2014/main" id="{ABB54578-C756-4F4C-B174-60A149B0A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09534" y="3220277"/>
              <a:ext cx="2575961" cy="2575961"/>
            </a:xfrm>
            <a:prstGeom prst="rect">
              <a:avLst/>
            </a:prstGeom>
            <a:noFill/>
          </p:spPr>
        </p:pic>
        <p:pic>
          <p:nvPicPr>
            <p:cNvPr id="44" name="Picture 3" descr="C:\Users\문서\Downloads\2205213-512.png">
              <a:extLst>
                <a:ext uri="{FF2B5EF4-FFF2-40B4-BE49-F238E27FC236}">
                  <a16:creationId xmlns="" xmlns:a16="http://schemas.microsoft.com/office/drawing/2014/main" id="{E49C09F0-2238-4A33-A66E-009FFA94D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2166" y="1749287"/>
              <a:ext cx="4060206" cy="4060206"/>
            </a:xfrm>
            <a:prstGeom prst="rect">
              <a:avLst/>
            </a:prstGeom>
            <a:noFill/>
          </p:spPr>
        </p:pic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3537559D-5860-4F07-8BE6-F920BFB098FA}"/>
                </a:ext>
              </a:extLst>
            </p:cNvPr>
            <p:cNvSpPr/>
            <p:nvPr/>
          </p:nvSpPr>
          <p:spPr>
            <a:xfrm>
              <a:off x="278297" y="5865574"/>
              <a:ext cx="5148468" cy="627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발언데이터 문서 개수 </a:t>
              </a:r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: </a:t>
              </a:r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highlight>
                    <a:srgbClr val="FFFF00"/>
                  </a:highlight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51,000</a:t>
              </a:r>
              <a:r>
                <a:rPr lang="ko-KR" altLang="en-US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개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5735CDF9-70DD-43FB-8784-F56C9B02AC20}"/>
                </a:ext>
              </a:extLst>
            </p:cNvPr>
            <p:cNvSpPr/>
            <p:nvPr/>
          </p:nvSpPr>
          <p:spPr>
            <a:xfrm>
              <a:off x="6155560" y="5858951"/>
              <a:ext cx="5453343" cy="627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발언데이터 문장 개수 </a:t>
              </a:r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: </a:t>
              </a:r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highlight>
                    <a:srgbClr val="FFFF00"/>
                  </a:highlight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2,400,000</a:t>
              </a:r>
              <a:r>
                <a:rPr lang="ko-KR" altLang="en-US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개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A7C64ED-8F7A-4C10-A2DC-C458C898E00C}"/>
              </a:ext>
            </a:extLst>
          </p:cNvPr>
          <p:cNvSpPr/>
          <p:nvPr/>
        </p:nvSpPr>
        <p:spPr>
          <a:xfrm>
            <a:off x="366587" y="1384624"/>
            <a:ext cx="11463463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55678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53586" y="2343915"/>
            <a:ext cx="5343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분석</a:t>
            </a:r>
          </a:p>
        </p:txBody>
      </p:sp>
    </p:spTree>
    <p:extLst>
      <p:ext uri="{BB962C8B-B14F-4D97-AF65-F5344CB8AC3E}">
        <p14:creationId xmlns="" xmlns:p14="http://schemas.microsoft.com/office/powerpoint/2010/main" val="36889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96390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26191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분석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A7C64ED-8F7A-4C10-A2DC-C458C898E00C}"/>
              </a:ext>
            </a:extLst>
          </p:cNvPr>
          <p:cNvSpPr/>
          <p:nvPr/>
        </p:nvSpPr>
        <p:spPr>
          <a:xfrm>
            <a:off x="366587" y="1384624"/>
            <a:ext cx="11463463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="" xmlns:a16="http://schemas.microsoft.com/office/drawing/2014/main" id="{64E12F3C-1CFD-439B-B188-DCA32D97177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688420926"/>
              </p:ext>
            </p:extLst>
          </p:nvPr>
        </p:nvGraphicFramePr>
        <p:xfrm>
          <a:off x="711200" y="1688029"/>
          <a:ext cx="10452957" cy="4194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D65A97E-1346-43DB-8B31-AED8A6D6B3E6}"/>
              </a:ext>
            </a:extLst>
          </p:cNvPr>
          <p:cNvSpPr/>
          <p:nvPr/>
        </p:nvSpPr>
        <p:spPr>
          <a:xfrm>
            <a:off x="643454" y="5803167"/>
            <a:ext cx="1089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rPr>
              <a:t>Logistic Regression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rPr>
              <a:t>의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rPr>
              <a:t>정확도가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rPr>
              <a:t>가장높아서 선택함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rPr>
              <a:t>.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3614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데이터 분석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A7C64ED-8F7A-4C10-A2DC-C458C898E00C}"/>
              </a:ext>
            </a:extLst>
          </p:cNvPr>
          <p:cNvSpPr/>
          <p:nvPr/>
        </p:nvSpPr>
        <p:spPr>
          <a:xfrm>
            <a:off x="366587" y="1384624"/>
            <a:ext cx="11463463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pSp>
        <p:nvGrpSpPr>
          <p:cNvPr id="4" name="그룹 11">
            <a:extLst>
              <a:ext uri="{FF2B5EF4-FFF2-40B4-BE49-F238E27FC236}">
                <a16:creationId xmlns="" xmlns:a16="http://schemas.microsoft.com/office/drawing/2014/main" id="{FE211272-AC86-4917-B452-5F348B666DE6}"/>
              </a:ext>
            </a:extLst>
          </p:cNvPr>
          <p:cNvGrpSpPr/>
          <p:nvPr/>
        </p:nvGrpSpPr>
        <p:grpSpPr>
          <a:xfrm>
            <a:off x="777669" y="2075543"/>
            <a:ext cx="5086102" cy="3433335"/>
            <a:chOff x="1563757" y="1725937"/>
            <a:chExt cx="7311371" cy="4157844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99CE8EB2-2A21-4108-93CF-116B076EE771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858768" y="3804859"/>
              <a:ext cx="1573844" cy="0"/>
            </a:xfrm>
            <a:prstGeom prst="line">
              <a:avLst/>
            </a:prstGeom>
            <a:ln>
              <a:solidFill>
                <a:srgbClr val="D002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FAEF5B88-A92B-473D-B29C-6616A0146F45}"/>
                </a:ext>
              </a:extLst>
            </p:cNvPr>
            <p:cNvSpPr/>
            <p:nvPr/>
          </p:nvSpPr>
          <p:spPr>
            <a:xfrm>
              <a:off x="1563757" y="2940155"/>
              <a:ext cx="2295011" cy="1729408"/>
            </a:xfrm>
            <a:prstGeom prst="rect">
              <a:avLst/>
            </a:prstGeom>
            <a:solidFill>
              <a:srgbClr val="D0021B"/>
            </a:solidFill>
            <a:ln>
              <a:solidFill>
                <a:srgbClr val="D002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atin typeface="이순신 돋움체 B" panose="02020603020101020101" pitchFamily="18" charset="-127"/>
                  <a:ea typeface="이순신 돋움체 B" panose="02020603020101020101" pitchFamily="18" charset="-127"/>
                </a:rPr>
                <a:t>Logistic</a:t>
              </a:r>
            </a:p>
            <a:p>
              <a:pPr algn="ctr"/>
              <a:r>
                <a:rPr lang="en-US" altLang="ko-KR" sz="2000" b="1" dirty="0">
                  <a:latin typeface="이순신 돋움체 B" panose="02020603020101020101" pitchFamily="18" charset="-127"/>
                  <a:ea typeface="이순신 돋움체 B" panose="02020603020101020101" pitchFamily="18" charset="-127"/>
                </a:rPr>
                <a:t>Regression</a:t>
              </a:r>
              <a:endParaRPr lang="ko-KR" altLang="en-US" sz="20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4EE3BE96-408F-4239-BFB8-128E92228686}"/>
                </a:ext>
              </a:extLst>
            </p:cNvPr>
            <p:cNvGrpSpPr/>
            <p:nvPr/>
          </p:nvGrpSpPr>
          <p:grpSpPr>
            <a:xfrm>
              <a:off x="5432612" y="1725937"/>
              <a:ext cx="3442516" cy="4157844"/>
              <a:chOff x="7143009" y="1727582"/>
              <a:chExt cx="3442516" cy="4157844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2A608175-5187-4E34-B1E4-16CEBD529990}"/>
                  </a:ext>
                </a:extLst>
              </p:cNvPr>
              <p:cNvSpPr/>
              <p:nvPr/>
            </p:nvSpPr>
            <p:spPr>
              <a:xfrm>
                <a:off x="7143009" y="1727582"/>
                <a:ext cx="3442516" cy="4157844"/>
              </a:xfrm>
              <a:prstGeom prst="rect">
                <a:avLst/>
              </a:prstGeom>
              <a:noFill/>
              <a:ln>
                <a:solidFill>
                  <a:srgbClr val="D002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이순신 돋움체 B" panose="02020603020101020101" pitchFamily="18" charset="-127"/>
                  <a:ea typeface="이순신 돋움체 B" panose="02020603020101020101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CE3B8FA-D44B-4289-8421-8F610B5CEFFC}"/>
                  </a:ext>
                </a:extLst>
              </p:cNvPr>
              <p:cNvSpPr/>
              <p:nvPr/>
            </p:nvSpPr>
            <p:spPr>
              <a:xfrm>
                <a:off x="7914607" y="1919739"/>
                <a:ext cx="2097167" cy="1099929"/>
              </a:xfrm>
              <a:prstGeom prst="rect">
                <a:avLst/>
              </a:prstGeom>
              <a:solidFill>
                <a:srgbClr val="D0021B"/>
              </a:solidFill>
              <a:ln>
                <a:solidFill>
                  <a:srgbClr val="D002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latin typeface="이순신 돋움체 B" panose="02020603020101020101" pitchFamily="18" charset="-127"/>
                    <a:ea typeface="이순신 돋움체 B" panose="02020603020101020101" pitchFamily="18" charset="-127"/>
                  </a:rPr>
                  <a:t>TFIDF</a:t>
                </a:r>
                <a:endParaRPr lang="ko-KR" altLang="en-US" sz="2800" b="1" dirty="0">
                  <a:latin typeface="이순신 돋움체 B" panose="02020603020101020101" pitchFamily="18" charset="-127"/>
                  <a:ea typeface="이순신 돋움체 B" panose="0202060302010102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0017DAAF-7A1E-42BF-A203-1786FC0D32F9}"/>
                  </a:ext>
                </a:extLst>
              </p:cNvPr>
              <p:cNvSpPr/>
              <p:nvPr/>
            </p:nvSpPr>
            <p:spPr>
              <a:xfrm>
                <a:off x="7914607" y="4556889"/>
                <a:ext cx="2090574" cy="1099929"/>
              </a:xfrm>
              <a:prstGeom prst="rect">
                <a:avLst/>
              </a:prstGeom>
              <a:solidFill>
                <a:srgbClr val="D03C1B"/>
              </a:solidFill>
              <a:ln>
                <a:solidFill>
                  <a:srgbClr val="D002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이순신 돋움체 B" panose="02020603020101020101" pitchFamily="18" charset="-127"/>
                    <a:ea typeface="이순신 돋움체 B" panose="02020603020101020101" pitchFamily="18" charset="-127"/>
                  </a:rPr>
                  <a:t>Word2Vec</a:t>
                </a:r>
                <a:endParaRPr lang="ko-KR" altLang="en-US" b="1" dirty="0">
                  <a:latin typeface="이순신 돋움체 B" panose="02020603020101020101" pitchFamily="18" charset="-127"/>
                  <a:ea typeface="이순신 돋움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FD9DE92C-6AFC-455B-AE15-17D295A1E19F}"/>
                  </a:ext>
                </a:extLst>
              </p:cNvPr>
              <p:cNvSpPr/>
              <p:nvPr/>
            </p:nvSpPr>
            <p:spPr>
              <a:xfrm>
                <a:off x="7914606" y="3264819"/>
                <a:ext cx="2090574" cy="1099929"/>
              </a:xfrm>
              <a:prstGeom prst="rect">
                <a:avLst/>
              </a:prstGeom>
              <a:solidFill>
                <a:srgbClr val="D03C1B"/>
              </a:solidFill>
              <a:ln>
                <a:solidFill>
                  <a:srgbClr val="D002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latin typeface="이순신 돋움체 B" panose="02020603020101020101" pitchFamily="18" charset="-127"/>
                    <a:ea typeface="이순신 돋움체 B" panose="02020603020101020101" pitchFamily="18" charset="-127"/>
                  </a:rPr>
                  <a:t>DTM</a:t>
                </a:r>
                <a:endParaRPr lang="ko-KR" altLang="en-US" sz="2800" b="1" dirty="0">
                  <a:latin typeface="이순신 돋움체 B" panose="02020603020101020101" pitchFamily="18" charset="-127"/>
                  <a:ea typeface="이순신 돋움체 B" panose="0202060302010102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336F932-BB73-4B0C-9CA6-80553DCC23AF}"/>
              </a:ext>
            </a:extLst>
          </p:cNvPr>
          <p:cNvSpPr txBox="1"/>
          <p:nvPr/>
        </p:nvSpPr>
        <p:spPr>
          <a:xfrm>
            <a:off x="7670463" y="1939529"/>
            <a:ext cx="267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TEST</a:t>
            </a:r>
            <a:r>
              <a:rPr lang="ko-KR" altLang="en-US" b="1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en-US" altLang="ko-KR" b="1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ACCURACY</a:t>
            </a:r>
            <a:endParaRPr lang="ko-KR" altLang="en-US" b="1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27605D9F-243C-4F09-B848-94E3D4D52BDE}"/>
              </a:ext>
            </a:extLst>
          </p:cNvPr>
          <p:cNvSpPr/>
          <p:nvPr/>
        </p:nvSpPr>
        <p:spPr>
          <a:xfrm>
            <a:off x="7631760" y="1921965"/>
            <a:ext cx="2679031" cy="4044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aphicFrame>
        <p:nvGraphicFramePr>
          <p:cNvPr id="26" name="차트 25">
            <a:extLst>
              <a:ext uri="{FF2B5EF4-FFF2-40B4-BE49-F238E27FC236}">
                <a16:creationId xmlns="" xmlns:a16="http://schemas.microsoft.com/office/drawing/2014/main" id="{2ED760D2-3DC3-4F56-B264-F1A31E65A70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363273170"/>
              </p:ext>
            </p:extLst>
          </p:nvPr>
        </p:nvGraphicFramePr>
        <p:xfrm>
          <a:off x="5982125" y="2697719"/>
          <a:ext cx="5847925" cy="276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0492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분석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A7C64ED-8F7A-4C10-A2DC-C458C898E00C}"/>
              </a:ext>
            </a:extLst>
          </p:cNvPr>
          <p:cNvSpPr/>
          <p:nvPr/>
        </p:nvSpPr>
        <p:spPr>
          <a:xfrm>
            <a:off x="366587" y="1384624"/>
            <a:ext cx="11463463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="" xmlns:a16="http://schemas.microsoft.com/office/drawing/2014/main" id="{F0458DF7-C749-4214-B8A4-F5B6945994C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391793136"/>
              </p:ext>
            </p:extLst>
          </p:nvPr>
        </p:nvGraphicFramePr>
        <p:xfrm>
          <a:off x="1335315" y="1660634"/>
          <a:ext cx="9506856" cy="4841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19254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26191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분석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A7C64ED-8F7A-4C10-A2DC-C458C898E00C}"/>
              </a:ext>
            </a:extLst>
          </p:cNvPr>
          <p:cNvSpPr/>
          <p:nvPr/>
        </p:nvSpPr>
        <p:spPr>
          <a:xfrm>
            <a:off x="366587" y="1384624"/>
            <a:ext cx="11463463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69E903-8D1A-4BCA-8C5F-8936B1B76B51}"/>
              </a:ext>
            </a:extLst>
          </p:cNvPr>
          <p:cNvSpPr txBox="1"/>
          <p:nvPr/>
        </p:nvSpPr>
        <p:spPr>
          <a:xfrm>
            <a:off x="643454" y="2367326"/>
            <a:ext cx="673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TFIDF train, test </a:t>
            </a:r>
            <a:r>
              <a:rPr lang="ko-KR" altLang="en-US"/>
              <a:t>내용 추가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37F097BF-2224-416D-8F7D-763861E41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81695444"/>
              </p:ext>
            </p:extLst>
          </p:nvPr>
        </p:nvGraphicFramePr>
        <p:xfrm>
          <a:off x="363541" y="2044448"/>
          <a:ext cx="5490044" cy="30760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2511">
                  <a:extLst>
                    <a:ext uri="{9D8B030D-6E8A-4147-A177-3AD203B41FA5}">
                      <a16:colId xmlns="" xmlns:a16="http://schemas.microsoft.com/office/drawing/2014/main" val="547582775"/>
                    </a:ext>
                  </a:extLst>
                </a:gridCol>
                <a:gridCol w="1372511">
                  <a:extLst>
                    <a:ext uri="{9D8B030D-6E8A-4147-A177-3AD203B41FA5}">
                      <a16:colId xmlns="" xmlns:a16="http://schemas.microsoft.com/office/drawing/2014/main" val="1460798929"/>
                    </a:ext>
                  </a:extLst>
                </a:gridCol>
                <a:gridCol w="1372511">
                  <a:extLst>
                    <a:ext uri="{9D8B030D-6E8A-4147-A177-3AD203B41FA5}">
                      <a16:colId xmlns="" xmlns:a16="http://schemas.microsoft.com/office/drawing/2014/main" val="1278962725"/>
                    </a:ext>
                  </a:extLst>
                </a:gridCol>
                <a:gridCol w="1372511">
                  <a:extLst>
                    <a:ext uri="{9D8B030D-6E8A-4147-A177-3AD203B41FA5}">
                      <a16:colId xmlns="" xmlns:a16="http://schemas.microsoft.com/office/drawing/2014/main" val="2912182458"/>
                    </a:ext>
                  </a:extLst>
                </a:gridCol>
              </a:tblGrid>
              <a:tr h="766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Train Data</a:t>
                      </a:r>
                    </a:p>
                  </a:txBody>
                  <a:tcPr anchor="ctr">
                    <a:solidFill>
                      <a:srgbClr val="D0021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Precision</a:t>
                      </a:r>
                      <a:endParaRPr lang="ko-KR" altLang="en-US" sz="20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>
                    <a:solidFill>
                      <a:srgbClr val="D0021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Recall</a:t>
                      </a:r>
                      <a:endParaRPr lang="ko-KR" altLang="en-US" sz="20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>
                    <a:solidFill>
                      <a:srgbClr val="D0021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f1 score</a:t>
                      </a:r>
                      <a:endParaRPr lang="ko-KR" altLang="en-US" sz="20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>
                    <a:solidFill>
                      <a:srgbClr val="D0021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554271"/>
                  </a:ext>
                </a:extLst>
              </a:tr>
              <a:tr h="1154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보수 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0.96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0.97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0.97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92479481"/>
                  </a:ext>
                </a:extLst>
              </a:tr>
              <a:tr h="1154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진보 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0.97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0.96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0.97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471797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A311F9A0-E181-4E60-9190-8E265B8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66163266"/>
              </p:ext>
            </p:extLst>
          </p:nvPr>
        </p:nvGraphicFramePr>
        <p:xfrm>
          <a:off x="6209840" y="2030130"/>
          <a:ext cx="5490044" cy="30760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2511">
                  <a:extLst>
                    <a:ext uri="{9D8B030D-6E8A-4147-A177-3AD203B41FA5}">
                      <a16:colId xmlns="" xmlns:a16="http://schemas.microsoft.com/office/drawing/2014/main" val="547582775"/>
                    </a:ext>
                  </a:extLst>
                </a:gridCol>
                <a:gridCol w="1372511">
                  <a:extLst>
                    <a:ext uri="{9D8B030D-6E8A-4147-A177-3AD203B41FA5}">
                      <a16:colId xmlns="" xmlns:a16="http://schemas.microsoft.com/office/drawing/2014/main" val="1460798929"/>
                    </a:ext>
                  </a:extLst>
                </a:gridCol>
                <a:gridCol w="1372511">
                  <a:extLst>
                    <a:ext uri="{9D8B030D-6E8A-4147-A177-3AD203B41FA5}">
                      <a16:colId xmlns="" xmlns:a16="http://schemas.microsoft.com/office/drawing/2014/main" val="1278962725"/>
                    </a:ext>
                  </a:extLst>
                </a:gridCol>
                <a:gridCol w="1372511">
                  <a:extLst>
                    <a:ext uri="{9D8B030D-6E8A-4147-A177-3AD203B41FA5}">
                      <a16:colId xmlns="" xmlns:a16="http://schemas.microsoft.com/office/drawing/2014/main" val="2912182458"/>
                    </a:ext>
                  </a:extLst>
                </a:gridCol>
              </a:tblGrid>
              <a:tr h="766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Test Data</a:t>
                      </a:r>
                    </a:p>
                  </a:txBody>
                  <a:tcPr anchor="ctr">
                    <a:solidFill>
                      <a:srgbClr val="D0021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Precision</a:t>
                      </a:r>
                      <a:endParaRPr lang="ko-KR" altLang="en-US" sz="20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>
                    <a:solidFill>
                      <a:srgbClr val="D0021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Recall</a:t>
                      </a:r>
                      <a:endParaRPr lang="ko-KR" altLang="en-US" sz="20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>
                    <a:solidFill>
                      <a:srgbClr val="D0021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f1 score</a:t>
                      </a:r>
                      <a:endParaRPr lang="ko-KR" altLang="en-US" sz="20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>
                    <a:solidFill>
                      <a:srgbClr val="D0021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554271"/>
                  </a:ext>
                </a:extLst>
              </a:tr>
              <a:tr h="1154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보수 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0.94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0.95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0.95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92479481"/>
                  </a:ext>
                </a:extLst>
              </a:tr>
              <a:tr h="1154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진보 성향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0.95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0.94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0.95</a:t>
                      </a:r>
                      <a:endParaRPr lang="ko-KR" altLang="en-US" sz="2400"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47179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F573BE1-FAE7-4543-AFAF-5D3AD7F9F082}"/>
              </a:ext>
            </a:extLst>
          </p:cNvPr>
          <p:cNvSpPr txBox="1"/>
          <p:nvPr/>
        </p:nvSpPr>
        <p:spPr>
          <a:xfrm>
            <a:off x="976096" y="5389189"/>
            <a:ext cx="465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Train Data Accuracy</a:t>
            </a:r>
            <a:r>
              <a:rPr lang="ko-KR" altLang="en-US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:</a:t>
            </a:r>
            <a:r>
              <a:rPr lang="ko-KR" altLang="en-US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240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96.5%</a:t>
            </a:r>
            <a:r>
              <a:rPr lang="ko-KR" altLang="en-US" sz="240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67BA1E-EAFC-4A53-AA5D-E25A5A2C9704}"/>
              </a:ext>
            </a:extLst>
          </p:cNvPr>
          <p:cNvSpPr txBox="1"/>
          <p:nvPr/>
        </p:nvSpPr>
        <p:spPr>
          <a:xfrm>
            <a:off x="6967378" y="5367673"/>
            <a:ext cx="465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Test Data Accuracy</a:t>
            </a:r>
            <a:r>
              <a:rPr lang="ko-KR" altLang="en-US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:</a:t>
            </a:r>
            <a:r>
              <a:rPr lang="ko-KR" altLang="en-US" sz="24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-KR" sz="240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94.7%</a:t>
            </a:r>
            <a:r>
              <a:rPr lang="ko-KR" altLang="en-US" sz="240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495125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53586" y="2343915"/>
            <a:ext cx="6150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UI</a:t>
            </a:r>
            <a:r>
              <a:rPr lang="ko-KR" altLang="en-US" sz="5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시연</a:t>
            </a:r>
            <a:endParaRPr lang="en-US" altLang="ko-KR" sz="50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560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53586" y="2343915"/>
            <a:ext cx="6150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확장 가능성 및 기대 효과</a:t>
            </a:r>
            <a:endParaRPr lang="en-US" altLang="ko-KR" sz="50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2025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588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6390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26191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확장 가능성 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DC5992E-2118-4922-B44B-1A2F3635E3FE}"/>
              </a:ext>
            </a:extLst>
          </p:cNvPr>
          <p:cNvSpPr txBox="1"/>
          <p:nvPr/>
        </p:nvSpPr>
        <p:spPr>
          <a:xfrm>
            <a:off x="1007734" y="2178354"/>
            <a:ext cx="9241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누적 가능한 각 정당 논평 및 발언 데이터</a:t>
            </a:r>
            <a:endParaRPr lang="en-US" altLang="ko-KR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수집된 </a:t>
            </a:r>
            <a:r>
              <a:rPr lang="en-US" altLang="ko-KR" sz="32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DB </a:t>
            </a:r>
            <a:r>
              <a:rPr lang="ko-KR" altLang="en-US" sz="32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기반 과거 정당 내 발언 검색 기능 추가</a:t>
            </a:r>
            <a:endParaRPr lang="en-US" altLang="ko-KR" sz="320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일간 워드클라우드 기반 뉴스 검색 시스템 구현 기능 추가</a:t>
            </a:r>
            <a:endParaRPr lang="en-US" altLang="ko-KR" sz="320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A7C64ED-8F7A-4C10-A2DC-C458C898E00C}"/>
              </a:ext>
            </a:extLst>
          </p:cNvPr>
          <p:cNvSpPr/>
          <p:nvPr/>
        </p:nvSpPr>
        <p:spPr>
          <a:xfrm>
            <a:off x="366587" y="1384624"/>
            <a:ext cx="11463463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31026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8669" y="847158"/>
            <a:ext cx="1719470" cy="691078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0021B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6600" y="854765"/>
            <a:ext cx="7353300" cy="5327374"/>
          </a:xfrm>
          <a:prstGeom prst="rect">
            <a:avLst/>
          </a:prstGeom>
          <a:noFill/>
          <a:ln w="28575"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0021B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8086" y="799572"/>
            <a:ext cx="1800636" cy="66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5777" y="1164844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1</a:t>
            </a:r>
            <a:endParaRPr lang="ko-KR" altLang="en-US" sz="2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1850" y="2542306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2</a:t>
            </a:r>
            <a:endParaRPr lang="ko-KR" altLang="en-US" sz="2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3048" y="1136044"/>
            <a:ext cx="1478290" cy="1359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9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소개</a:t>
            </a:r>
            <a:endParaRPr lang="en-US" altLang="ko-KR" sz="19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오뚝이란</a:t>
            </a: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제작배경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5512" y="2542306"/>
            <a:ext cx="1146468" cy="1359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9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</a:t>
            </a:r>
            <a:endParaRPr lang="en-US" altLang="ko-KR" sz="19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수집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9716" y="1164844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4</a:t>
            </a:r>
            <a:endParaRPr lang="ko-KR" altLang="en-US" sz="2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9717" y="4250791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6</a:t>
            </a:r>
            <a:endParaRPr lang="ko-KR" altLang="en-US" sz="2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17195" y="1130547"/>
            <a:ext cx="884345" cy="482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9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UI</a:t>
            </a:r>
            <a:r>
              <a:rPr lang="ko-KR" altLang="en-US" sz="19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시연</a:t>
            </a:r>
            <a:endParaRPr lang="en-US" altLang="ko-KR" sz="19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30148" y="4213254"/>
            <a:ext cx="1742785" cy="1359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9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자료출처 및 질문</a:t>
            </a:r>
            <a:endParaRPr lang="en-US" altLang="ko-KR" sz="19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자료 출처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질문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75658" y="1446438"/>
            <a:ext cx="1927183" cy="1527922"/>
            <a:chOff x="-1366035" y="2462483"/>
            <a:chExt cx="3085470" cy="2446243"/>
          </a:xfrm>
        </p:grpSpPr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29281" y="3548384"/>
              <a:ext cx="1422395" cy="763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83694" y="4256461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3</a:t>
            </a:r>
            <a:endParaRPr lang="ko-KR" altLang="en-US" sz="2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7B47B1-2855-4021-9D26-30F716DFB20E}"/>
              </a:ext>
            </a:extLst>
          </p:cNvPr>
          <p:cNvSpPr txBox="1"/>
          <p:nvPr/>
        </p:nvSpPr>
        <p:spPr>
          <a:xfrm>
            <a:off x="7127739" y="2542306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5</a:t>
            </a:r>
            <a:endParaRPr lang="ko-KR" altLang="en-US" sz="28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DAAD16C-78C6-44A5-8B7B-869F5DB5822C}"/>
              </a:ext>
            </a:extLst>
          </p:cNvPr>
          <p:cNvSpPr txBox="1"/>
          <p:nvPr/>
        </p:nvSpPr>
        <p:spPr>
          <a:xfrm>
            <a:off x="8038170" y="2488726"/>
            <a:ext cx="2480166" cy="1359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9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확장 가능성 및 기대 효과</a:t>
            </a:r>
            <a:endParaRPr lang="en-US" altLang="ko-KR" sz="19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확장 가능성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기대 효과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A7202C4-932A-49B6-94CB-F2340883D541}"/>
              </a:ext>
            </a:extLst>
          </p:cNvPr>
          <p:cNvSpPr txBox="1"/>
          <p:nvPr/>
        </p:nvSpPr>
        <p:spPr>
          <a:xfrm>
            <a:off x="4510295" y="4250791"/>
            <a:ext cx="2355132" cy="1359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9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분석</a:t>
            </a:r>
            <a:endParaRPr lang="en-US" altLang="ko-KR" sz="19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모형 선택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수치 적용 방법 선택</a:t>
            </a:r>
            <a:endParaRPr lang="ko-KR" altLang="en-US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6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588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6390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26191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기대 효과 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2012A32-8EE4-4811-A331-0F645DC3C464}"/>
              </a:ext>
            </a:extLst>
          </p:cNvPr>
          <p:cNvSpPr txBox="1"/>
          <p:nvPr/>
        </p:nvSpPr>
        <p:spPr>
          <a:xfrm>
            <a:off x="1007735" y="2178354"/>
            <a:ext cx="99650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기존의 언론사 정치적 프레임 제거 </a:t>
            </a:r>
            <a:r>
              <a:rPr lang="en-US" altLang="ko-KR" sz="32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or </a:t>
            </a:r>
            <a:r>
              <a:rPr lang="ko-KR" altLang="en-US" sz="32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실시간 감시</a:t>
            </a:r>
            <a:endParaRPr lang="en-US" altLang="ko-KR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새로운 정치 성향 판단 지표 제시</a:t>
            </a:r>
            <a:endParaRPr lang="en-US" altLang="ko-KR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정치 성향 판단용 보조 수단</a:t>
            </a:r>
            <a:endParaRPr lang="en-US" altLang="ko-KR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A7C64ED-8F7A-4C10-A2DC-C458C898E00C}"/>
              </a:ext>
            </a:extLst>
          </p:cNvPr>
          <p:cNvSpPr/>
          <p:nvPr/>
        </p:nvSpPr>
        <p:spPr>
          <a:xfrm>
            <a:off x="366587" y="1384624"/>
            <a:ext cx="11463463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64134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53586" y="2343915"/>
            <a:ext cx="5343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자료출처 및 질문</a:t>
            </a:r>
          </a:p>
        </p:txBody>
      </p:sp>
    </p:spTree>
    <p:extLst>
      <p:ext uri="{BB962C8B-B14F-4D97-AF65-F5344CB8AC3E}">
        <p14:creationId xmlns="" xmlns:p14="http://schemas.microsoft.com/office/powerpoint/2010/main" val="27687615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9300" y="1366481"/>
            <a:ext cx="103901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네이버 뉴스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더불어 민주당 논평 및 발언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자유한국당 논평 및 발언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통계자료 및 자료수집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http://chunchu.yonsei.ac.kr/news/articleView.html?idxno=20690</a:t>
            </a:r>
          </a:p>
          <a:p>
            <a:pPr marL="342900" indent="-342900">
              <a:buFontTx/>
              <a:buChar char="-"/>
            </a:pP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한겨레 사설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조선일보 사설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경향신문 사설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중앙일보 사설</a:t>
            </a:r>
            <a:endParaRPr lang="en-US" altLang="ko-KR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31920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F9E0CC1-FEB7-4D11-93F8-039D3046E48D}"/>
              </a:ext>
            </a:extLst>
          </p:cNvPr>
          <p:cNvGrpSpPr/>
          <p:nvPr/>
        </p:nvGrpSpPr>
        <p:grpSpPr>
          <a:xfrm>
            <a:off x="4162571" y="218358"/>
            <a:ext cx="7110484" cy="5984304"/>
            <a:chOff x="4184036" y="1629341"/>
            <a:chExt cx="3816424" cy="3087689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926EF8FA-94BD-410E-BBCB-8D8240F8D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824" y="2140970"/>
              <a:ext cx="2060848" cy="25760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DF2A698-0D0E-4C30-9AC8-DDB2BBFD2B4A}"/>
                </a:ext>
              </a:extLst>
            </p:cNvPr>
            <p:cNvSpPr txBox="1"/>
            <p:nvPr/>
          </p:nvSpPr>
          <p:spPr>
            <a:xfrm>
              <a:off x="4184036" y="1629341"/>
              <a:ext cx="3816424" cy="304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5400" b="1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endParaRPr>
            </a:p>
            <a:p>
              <a:pPr algn="ctr"/>
              <a:r>
                <a:rPr lang="en-US" altLang="ko-KR" sz="5400" b="1" dirty="0" smtClean="0">
                  <a:latin typeface="이순신 돋움체 B" panose="02020603020101020101" pitchFamily="18" charset="-127"/>
                  <a:ea typeface="이순신 돋움체 B" panose="02020603020101020101" pitchFamily="18" charset="-127"/>
                </a:rPr>
                <a:t>THANK</a:t>
              </a:r>
              <a:endParaRPr lang="en-US" altLang="ko-KR" sz="54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endParaRPr>
            </a:p>
            <a:p>
              <a:pPr algn="ctr"/>
              <a:endParaRPr lang="en-US" altLang="ko-KR" sz="54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endParaRPr>
            </a:p>
            <a:p>
              <a:pPr algn="ctr"/>
              <a:endParaRPr lang="en-US" altLang="ko-KR" sz="5400" b="1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endParaRPr>
            </a:p>
            <a:p>
              <a:pPr algn="ctr"/>
              <a:endParaRPr lang="en-US" altLang="ko-KR" sz="5400" b="1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endParaRPr>
            </a:p>
            <a:p>
              <a:pPr algn="ctr"/>
              <a:endParaRPr lang="en-US" altLang="ko-KR" sz="54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endParaRPr>
            </a:p>
            <a:p>
              <a:pPr algn="ctr"/>
              <a:r>
                <a:rPr lang="en-US" altLang="ko-KR" sz="5400" b="1" dirty="0">
                  <a:latin typeface="이순신 돋움체 B" panose="02020603020101020101" pitchFamily="18" charset="-127"/>
                  <a:ea typeface="이순신 돋움체 B" panose="02020603020101020101" pitchFamily="18" charset="-127"/>
                </a:rPr>
                <a:t>YOU</a:t>
              </a:r>
              <a:endParaRPr lang="ko-KR" altLang="en-US" sz="54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290325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53586" y="2343915"/>
            <a:ext cx="5343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소개</a:t>
            </a:r>
            <a:endParaRPr lang="ko-KR" altLang="en-US" sz="5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2431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문서\Desktop\382de27eb1cfbbb2d443112cd430da78e00d79dc_s2_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1" y="1314448"/>
            <a:ext cx="11301412" cy="3439607"/>
          </a:xfrm>
          <a:prstGeom prst="rect">
            <a:avLst/>
          </a:prstGeom>
          <a:noFill/>
        </p:spPr>
      </p:pic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F81F76-FDA4-4872-999F-88918F6F4135}"/>
              </a:ext>
            </a:extLst>
          </p:cNvPr>
          <p:cNvSpPr txBox="1"/>
          <p:nvPr/>
        </p:nvSpPr>
        <p:spPr>
          <a:xfrm>
            <a:off x="1315453" y="350317"/>
            <a:ext cx="6144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왜</a:t>
            </a:r>
            <a:r>
              <a:rPr lang="en-US" altLang="ko-KR" sz="600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?</a:t>
            </a:r>
            <a:r>
              <a:rPr lang="ko-KR" altLang="en-US" sz="320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ko-KR" altLang="en-US" sz="320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시작하게 되었는가</a:t>
            </a:r>
            <a:endParaRPr lang="ko-KR" altLang="en-US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321420" y="5281685"/>
            <a:ext cx="2704331" cy="1392072"/>
            <a:chOff x="8056013" y="4544703"/>
            <a:chExt cx="3260055" cy="1883393"/>
          </a:xfrm>
        </p:grpSpPr>
        <p:pic>
          <p:nvPicPr>
            <p:cNvPr id="51" name="Picture 2" descr="koreaì ëí ì´ë¯¸ì§ ê²ìê²°ê³¼">
              <a:extLst>
                <a:ext uri="{FF2B5EF4-FFF2-40B4-BE49-F238E27FC236}">
                  <a16:creationId xmlns="" xmlns:a16="http://schemas.microsoft.com/office/drawing/2014/main" id="{60E64DC1-BA00-4D83-8169-77A6C849E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6013" y="4691507"/>
              <a:ext cx="3260055" cy="1531873"/>
            </a:xfrm>
            <a:prstGeom prst="ellipse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2A608175-5187-4E34-B1E4-16CEBD529990}"/>
                </a:ext>
              </a:extLst>
            </p:cNvPr>
            <p:cNvSpPr/>
            <p:nvPr/>
          </p:nvSpPr>
          <p:spPr>
            <a:xfrm>
              <a:off x="8065827" y="4544703"/>
              <a:ext cx="3166280" cy="1883393"/>
            </a:xfrm>
            <a:prstGeom prst="rect">
              <a:avLst/>
            </a:prstGeom>
            <a:noFill/>
            <a:ln>
              <a:solidFill>
                <a:srgbClr val="D002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99CE8EB2-2A21-4108-93CF-116B076EE771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10479169" y="4864254"/>
            <a:ext cx="581094" cy="253768"/>
          </a:xfrm>
          <a:prstGeom prst="line">
            <a:avLst/>
          </a:prstGeom>
          <a:ln>
            <a:solidFill>
              <a:srgbClr val="D002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=""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36604" y="4787993"/>
            <a:ext cx="6907578" cy="1184190"/>
            <a:chOff x="1036604" y="4787993"/>
            <a:chExt cx="6907578" cy="1184190"/>
          </a:xfrm>
        </p:grpSpPr>
        <p:sp>
          <p:nvSpPr>
            <p:cNvPr id="26" name="직사각형 25"/>
            <p:cNvSpPr/>
            <p:nvPr/>
          </p:nvSpPr>
          <p:spPr>
            <a:xfrm>
              <a:off x="1036604" y="5602851"/>
              <a:ext cx="690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‘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디지털뉴스리포트 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2019’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에 따라 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38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개국 중 최하위의 언론신뢰도로 집계 됨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.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FAEF5B88-A92B-473D-B29C-6616A0146F45}"/>
                </a:ext>
              </a:extLst>
            </p:cNvPr>
            <p:cNvSpPr/>
            <p:nvPr/>
          </p:nvSpPr>
          <p:spPr>
            <a:xfrm>
              <a:off x="1045736" y="4787993"/>
              <a:ext cx="3649093" cy="698409"/>
            </a:xfrm>
            <a:prstGeom prst="rect">
              <a:avLst/>
            </a:prstGeom>
            <a:solidFill>
              <a:srgbClr val="D0021B"/>
            </a:solidFill>
            <a:ln>
              <a:solidFill>
                <a:srgbClr val="D002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이순신 돋움체 B" pitchFamily="18" charset="-127"/>
                  <a:ea typeface="이순신 돋움체 B" pitchFamily="18" charset="-127"/>
                </a:rPr>
                <a:t>한국의 언론신뢰도 </a:t>
              </a:r>
              <a:r>
                <a:rPr lang="en-US" altLang="ko-KR" sz="2800" dirty="0" smtClean="0">
                  <a:latin typeface="이순신 돋움체 B" pitchFamily="18" charset="-127"/>
                  <a:ea typeface="이순신 돋움체 B" pitchFamily="18" charset="-127"/>
                </a:rPr>
                <a:t>22%</a:t>
              </a:r>
              <a:endParaRPr lang="ko-KR" altLang="en-US" sz="2800" dirty="0"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37107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F81F76-FDA4-4872-999F-88918F6F4135}"/>
              </a:ext>
            </a:extLst>
          </p:cNvPr>
          <p:cNvSpPr txBox="1"/>
          <p:nvPr/>
        </p:nvSpPr>
        <p:spPr>
          <a:xfrm>
            <a:off x="1315453" y="350317"/>
            <a:ext cx="6144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왜</a:t>
            </a:r>
            <a:r>
              <a:rPr lang="en-US" altLang="ko-KR" sz="60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?</a:t>
            </a:r>
            <a:r>
              <a:rPr lang="ko-KR" altLang="en-US" sz="32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ko-KR" altLang="en-US" sz="32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언론 신뢰도가 낮은가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50AD1423-9394-4EAA-B0A9-02F81CDBA1DF}"/>
              </a:ext>
            </a:extLst>
          </p:cNvPr>
          <p:cNvGrpSpPr/>
          <p:nvPr/>
        </p:nvGrpSpPr>
        <p:grpSpPr>
          <a:xfrm>
            <a:off x="5104262" y="1412070"/>
            <a:ext cx="7087738" cy="4885898"/>
            <a:chOff x="729948" y="1233501"/>
            <a:chExt cx="7838496" cy="3614225"/>
          </a:xfrm>
        </p:grpSpPr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B4D4D196-4352-4376-9475-58398588729B}"/>
                </a:ext>
              </a:extLst>
            </p:cNvPr>
            <p:cNvGrpSpPr/>
            <p:nvPr/>
          </p:nvGrpSpPr>
          <p:grpSpPr>
            <a:xfrm>
              <a:off x="729948" y="1233501"/>
              <a:ext cx="7838496" cy="3614225"/>
              <a:chOff x="549928" y="1217629"/>
              <a:chExt cx="7838496" cy="333011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="" xmlns:a16="http://schemas.microsoft.com/office/drawing/2014/main" id="{0C29B864-7D26-4D6E-BC8A-D129F592B6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07" t="4326" b="18240"/>
              <a:stretch>
                <a:fillRect/>
              </a:stretch>
            </p:blipFill>
            <p:spPr>
              <a:xfrm>
                <a:off x="549928" y="1217629"/>
                <a:ext cx="7838496" cy="3330117"/>
              </a:xfrm>
              <a:prstGeom prst="rect">
                <a:avLst/>
              </a:prstGeom>
            </p:spPr>
          </p:pic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4D996A71-DE80-47C0-9820-69F34245522B}"/>
                  </a:ext>
                </a:extLst>
              </p:cNvPr>
              <p:cNvSpPr/>
              <p:nvPr/>
            </p:nvSpPr>
            <p:spPr>
              <a:xfrm>
                <a:off x="787146" y="1682204"/>
                <a:ext cx="1338446" cy="2577270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97814FC-17C9-451E-BC3C-B3FF7EE7B414}"/>
                </a:ext>
              </a:extLst>
            </p:cNvPr>
            <p:cNvSpPr txBox="1"/>
            <p:nvPr/>
          </p:nvSpPr>
          <p:spPr>
            <a:xfrm>
              <a:off x="999822" y="3728132"/>
              <a:ext cx="1221105" cy="61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이순신 돋움체 L" pitchFamily="18" charset="-127"/>
                  <a:ea typeface="이순신 돋움체 L" pitchFamily="18" charset="-127"/>
                </a:rPr>
                <a:t>특정 정치 </a:t>
              </a:r>
              <a:endParaRPr lang="en-US" altLang="ko-KR" sz="1200" dirty="0" smtClean="0">
                <a:latin typeface="이순신 돋움체 L" pitchFamily="18" charset="-127"/>
                <a:ea typeface="이순신 돋움체 L" pitchFamily="18" charset="-127"/>
              </a:endParaRPr>
            </a:p>
            <a:p>
              <a:pPr algn="ctr"/>
              <a:r>
                <a:rPr lang="ko-KR" altLang="en-US" sz="1200" dirty="0" smtClean="0">
                  <a:latin typeface="이순신 돋움체 L" pitchFamily="18" charset="-127"/>
                  <a:ea typeface="이순신 돋움체 L" pitchFamily="18" charset="-127"/>
                </a:rPr>
                <a:t>세력에 </a:t>
              </a:r>
              <a:endParaRPr lang="en-US" altLang="ko-KR" sz="1200" dirty="0">
                <a:latin typeface="이순신 돋움체 L" pitchFamily="18" charset="-127"/>
                <a:ea typeface="이순신 돋움체 L" pitchFamily="18" charset="-127"/>
              </a:endParaRPr>
            </a:p>
            <a:p>
              <a:pPr algn="ctr"/>
              <a:r>
                <a:rPr lang="ko-KR" altLang="en-US" sz="1200" dirty="0">
                  <a:latin typeface="이순신 돋움체 L" pitchFamily="18" charset="-127"/>
                  <a:ea typeface="이순신 돋움체 L" pitchFamily="18" charset="-127"/>
                </a:rPr>
                <a:t>편향된 </a:t>
              </a:r>
              <a:endParaRPr lang="en-US" altLang="ko-KR" sz="1200" dirty="0" smtClean="0">
                <a:latin typeface="이순신 돋움체 L" pitchFamily="18" charset="-127"/>
                <a:ea typeface="이순신 돋움체 L" pitchFamily="18" charset="-127"/>
              </a:endParaRPr>
            </a:p>
            <a:p>
              <a:pPr algn="ctr"/>
              <a:r>
                <a:rPr lang="ko-KR" altLang="en-US" sz="1200" dirty="0" smtClean="0">
                  <a:latin typeface="이순신 돋움체 L" pitchFamily="18" charset="-127"/>
                  <a:ea typeface="이순신 돋움체 L" pitchFamily="18" charset="-127"/>
                </a:rPr>
                <a:t>보도태도</a:t>
              </a:r>
              <a:endParaRPr lang="ko-KR" altLang="en-US" sz="1200" dirty="0">
                <a:latin typeface="이순신 돋움체 L" pitchFamily="18" charset="-127"/>
                <a:ea typeface="이순신 돋움체 L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D66CA53-2255-4990-A311-CFE6CEA52491}"/>
              </a:ext>
            </a:extLst>
          </p:cNvPr>
          <p:cNvSpPr txBox="1"/>
          <p:nvPr/>
        </p:nvSpPr>
        <p:spPr>
          <a:xfrm>
            <a:off x="6555581" y="4764816"/>
            <a:ext cx="99456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국민보다는 </a:t>
            </a:r>
            <a:endParaRPr lang="en-US" altLang="ko-KR" sz="1200" dirty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언론사의 </a:t>
            </a:r>
            <a:endParaRPr lang="en-US" altLang="ko-KR" sz="1200" dirty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이익 보호</a:t>
            </a:r>
            <a:endParaRPr lang="en-US" altLang="ko-KR" sz="1200" dirty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하려는 </a:t>
            </a:r>
            <a:endParaRPr lang="en-US" altLang="ko-KR" sz="1200" dirty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보호태도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3580922-CCEB-4A41-928A-B09FAC5EDA7D}"/>
              </a:ext>
            </a:extLst>
          </p:cNvPr>
          <p:cNvSpPr txBox="1"/>
          <p:nvPr/>
        </p:nvSpPr>
        <p:spPr>
          <a:xfrm>
            <a:off x="9515179" y="4782202"/>
            <a:ext cx="1237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부유층과 </a:t>
            </a:r>
            <a:endParaRPr lang="en-US" altLang="ko-KR" sz="1200" dirty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특정 계층 </a:t>
            </a:r>
            <a:endParaRPr lang="en-US" altLang="ko-KR" sz="1200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 smtClean="0">
                <a:latin typeface="이순신 돋움체 L" pitchFamily="18" charset="-127"/>
                <a:ea typeface="이순신 돋움체 L" pitchFamily="18" charset="-127"/>
              </a:rPr>
              <a:t>대변</a:t>
            </a:r>
            <a:endParaRPr lang="ko-KR" altLang="en-US" sz="1200" dirty="0">
              <a:latin typeface="이순신 돋움체 L" pitchFamily="18" charset="-127"/>
              <a:ea typeface="이순신 돋움체 L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4B5ED8E-D5BE-4990-A497-79C22ADEA428}"/>
              </a:ext>
            </a:extLst>
          </p:cNvPr>
          <p:cNvSpPr txBox="1"/>
          <p:nvPr/>
        </p:nvSpPr>
        <p:spPr>
          <a:xfrm>
            <a:off x="7472456" y="4777664"/>
            <a:ext cx="115455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특정 기업이나 </a:t>
            </a:r>
            <a:endParaRPr lang="en-US" altLang="ko-KR" sz="1200" dirty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광고주에 </a:t>
            </a:r>
            <a:endParaRPr lang="en-US" altLang="ko-KR" sz="1200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 smtClean="0">
                <a:latin typeface="이순신 돋움체 L" pitchFamily="18" charset="-127"/>
                <a:ea typeface="이순신 돋움체 L" pitchFamily="18" charset="-127"/>
              </a:rPr>
              <a:t>편향된 </a:t>
            </a:r>
            <a:endParaRPr lang="en-US" altLang="ko-KR" sz="1200" dirty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보도태도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188BE0D-F6E9-4D2D-BD7C-F5C4F2A0B7B9}"/>
              </a:ext>
            </a:extLst>
          </p:cNvPr>
          <p:cNvSpPr txBox="1"/>
          <p:nvPr/>
        </p:nvSpPr>
        <p:spPr>
          <a:xfrm>
            <a:off x="10581500" y="4791991"/>
            <a:ext cx="12371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모름</a:t>
            </a:r>
            <a:r>
              <a:rPr lang="en-US" altLang="ko-KR" sz="1200" dirty="0">
                <a:latin typeface="이순신 돋움체 L" pitchFamily="18" charset="-127"/>
                <a:ea typeface="이순신 돋움체 L" pitchFamily="18" charset="-127"/>
              </a:rPr>
              <a:t>/</a:t>
            </a:r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무응답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9F983B8-CE10-4A7A-B0C3-1267695C2433}"/>
              </a:ext>
            </a:extLst>
          </p:cNvPr>
          <p:cNvSpPr txBox="1"/>
          <p:nvPr/>
        </p:nvSpPr>
        <p:spPr>
          <a:xfrm>
            <a:off x="8534400" y="4795850"/>
            <a:ext cx="110569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기자들의 </a:t>
            </a:r>
            <a:endParaRPr lang="en-US" altLang="ko-KR" sz="1200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 smtClean="0">
                <a:latin typeface="이순신 돋움체 L" pitchFamily="18" charset="-127"/>
                <a:ea typeface="이순신 돋움체 L" pitchFamily="18" charset="-127"/>
              </a:rPr>
              <a:t>전문성 </a:t>
            </a:r>
            <a:endParaRPr lang="en-US" altLang="ko-KR" sz="1200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 smtClean="0">
                <a:latin typeface="이순신 돋움체 L" pitchFamily="18" charset="-127"/>
                <a:ea typeface="이순신 돋움체 L" pitchFamily="18" charset="-127"/>
              </a:rPr>
              <a:t>및 </a:t>
            </a:r>
            <a:endParaRPr lang="en-US" altLang="ko-KR" sz="1200" dirty="0" smtClean="0"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1200" dirty="0" smtClean="0">
                <a:latin typeface="이순신 돋움체 L" pitchFamily="18" charset="-127"/>
                <a:ea typeface="이순신 돋움체 L" pitchFamily="18" charset="-127"/>
              </a:rPr>
              <a:t>자질 </a:t>
            </a:r>
            <a:r>
              <a:rPr lang="ko-KR" altLang="en-US" sz="1200" dirty="0">
                <a:latin typeface="이순신 돋움체 L" pitchFamily="18" charset="-127"/>
                <a:ea typeface="이순신 돋움체 L" pitchFamily="18" charset="-127"/>
              </a:rPr>
              <a:t>부족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0E63E9A-9392-47B7-8B03-087F0F7DA124}"/>
              </a:ext>
            </a:extLst>
          </p:cNvPr>
          <p:cNvSpPr/>
          <p:nvPr/>
        </p:nvSpPr>
        <p:spPr>
          <a:xfrm>
            <a:off x="6660107" y="5759355"/>
            <a:ext cx="4449179" cy="409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8563EC4-40E5-4CEF-AC59-BF7046EF6E6F}"/>
              </a:ext>
            </a:extLst>
          </p:cNvPr>
          <p:cNvGrpSpPr/>
          <p:nvPr/>
        </p:nvGrpSpPr>
        <p:grpSpPr>
          <a:xfrm>
            <a:off x="873472" y="1384557"/>
            <a:ext cx="4042297" cy="4952743"/>
            <a:chOff x="2561843" y="2191480"/>
            <a:chExt cx="5468113" cy="5229955"/>
          </a:xfrm>
        </p:grpSpPr>
        <p:pic>
          <p:nvPicPr>
            <p:cNvPr id="46" name="그림 45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E5843FF5-D743-4A7A-B409-BC539440F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843" y="2191480"/>
              <a:ext cx="5468113" cy="5229955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A2607363-2364-47F0-B352-EB7465121FB5}"/>
                </a:ext>
              </a:extLst>
            </p:cNvPr>
            <p:cNvSpPr/>
            <p:nvPr/>
          </p:nvSpPr>
          <p:spPr>
            <a:xfrm>
              <a:off x="2844800" y="2583699"/>
              <a:ext cx="4902200" cy="846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우리나라 종합일간지 중 </a:t>
              </a:r>
              <a:endParaRPr lang="en-US" altLang="ko-KR" b="1" dirty="0">
                <a:solidFill>
                  <a:schemeClr val="tx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어느 신문을 신뢰 하십니까</a:t>
              </a:r>
              <a:r>
                <a:rPr lang="en-US" altLang="ko-KR" b="1" dirty="0">
                  <a:solidFill>
                    <a:schemeClr val="tx1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?</a:t>
              </a:r>
              <a:endParaRPr lang="ko-KR" altLang="en-US" b="1" dirty="0">
                <a:solidFill>
                  <a:schemeClr val="tx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050AFA2-D4C5-4A82-ADEA-1392E6BB9F80}"/>
              </a:ext>
            </a:extLst>
          </p:cNvPr>
          <p:cNvSpPr/>
          <p:nvPr/>
        </p:nvSpPr>
        <p:spPr>
          <a:xfrm>
            <a:off x="3580418" y="2845873"/>
            <a:ext cx="732300" cy="33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1B6D8BC-26A7-4E16-B9A9-61AC11B52D1C}"/>
              </a:ext>
            </a:extLst>
          </p:cNvPr>
          <p:cNvSpPr/>
          <p:nvPr/>
        </p:nvSpPr>
        <p:spPr>
          <a:xfrm>
            <a:off x="2953032" y="3348785"/>
            <a:ext cx="732300" cy="33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6E0A6DF2-C977-45CB-AF73-47ACC7AAA000}"/>
              </a:ext>
            </a:extLst>
          </p:cNvPr>
          <p:cNvSpPr/>
          <p:nvPr/>
        </p:nvSpPr>
        <p:spPr>
          <a:xfrm>
            <a:off x="2848118" y="3735624"/>
            <a:ext cx="732300" cy="33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31F8F71-9004-4B54-A971-061277B5D00E}"/>
              </a:ext>
            </a:extLst>
          </p:cNvPr>
          <p:cNvSpPr/>
          <p:nvPr/>
        </p:nvSpPr>
        <p:spPr>
          <a:xfrm>
            <a:off x="2848118" y="4184187"/>
            <a:ext cx="732300" cy="33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AD3A47-8904-41E9-81AC-FC83CBE36489}"/>
              </a:ext>
            </a:extLst>
          </p:cNvPr>
          <p:cNvSpPr/>
          <p:nvPr/>
        </p:nvSpPr>
        <p:spPr>
          <a:xfrm>
            <a:off x="2726068" y="4687099"/>
            <a:ext cx="732300" cy="33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E3722BC2-4DFC-41FC-9F59-5A5333C168F5}"/>
              </a:ext>
            </a:extLst>
          </p:cNvPr>
          <p:cNvSpPr/>
          <p:nvPr/>
        </p:nvSpPr>
        <p:spPr>
          <a:xfrm>
            <a:off x="2773011" y="5068183"/>
            <a:ext cx="732300" cy="33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150F7A3-4DB1-4143-8DE2-0F923137BB5B}"/>
              </a:ext>
            </a:extLst>
          </p:cNvPr>
          <p:cNvSpPr/>
          <p:nvPr/>
        </p:nvSpPr>
        <p:spPr>
          <a:xfrm>
            <a:off x="3242434" y="5534768"/>
            <a:ext cx="732300" cy="33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C3441F8-4B6F-48F9-86F4-FD110FAFD6ED}"/>
              </a:ext>
            </a:extLst>
          </p:cNvPr>
          <p:cNvSpPr/>
          <p:nvPr/>
        </p:nvSpPr>
        <p:spPr>
          <a:xfrm>
            <a:off x="5187690" y="1464857"/>
            <a:ext cx="6737609" cy="4770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=""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C3441F8-4B6F-48F9-86F4-FD110FAFD6ED}"/>
              </a:ext>
            </a:extLst>
          </p:cNvPr>
          <p:cNvSpPr/>
          <p:nvPr/>
        </p:nvSpPr>
        <p:spPr>
          <a:xfrm>
            <a:off x="958591" y="1477557"/>
            <a:ext cx="3854710" cy="4770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55479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F81F76-FDA4-4872-999F-88918F6F4135}"/>
              </a:ext>
            </a:extLst>
          </p:cNvPr>
          <p:cNvSpPr txBox="1"/>
          <p:nvPr/>
        </p:nvSpPr>
        <p:spPr>
          <a:xfrm>
            <a:off x="1315453" y="350317"/>
            <a:ext cx="663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왜</a:t>
            </a:r>
            <a:r>
              <a:rPr lang="en-US" altLang="ko-KR" sz="60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?</a:t>
            </a:r>
            <a:r>
              <a:rPr lang="ko-KR" altLang="en-US" sz="32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ko-KR" altLang="en-US" sz="3200" dirty="0" smtClean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같은 주제에 대해 표현이 다른가</a:t>
            </a:r>
            <a:r>
              <a:rPr lang="en-US" altLang="ko-KR" sz="3200" dirty="0" smtClean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?</a:t>
            </a:r>
            <a:endParaRPr lang="ko-KR" altLang="en-US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F003FB2-CA35-42C6-AE88-75B21C014628}"/>
              </a:ext>
            </a:extLst>
          </p:cNvPr>
          <p:cNvGrpSpPr/>
          <p:nvPr/>
        </p:nvGrpSpPr>
        <p:grpSpPr>
          <a:xfrm>
            <a:off x="164465" y="1608521"/>
            <a:ext cx="11863070" cy="4001090"/>
            <a:chOff x="164465" y="1608521"/>
            <a:chExt cx="11863070" cy="4001090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64E1E8A7-8B11-4B0E-9A46-0247087D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65" y="1608521"/>
              <a:ext cx="5931535" cy="1089953"/>
            </a:xfrm>
            <a:prstGeom prst="rect">
              <a:avLst/>
            </a:prstGeom>
          </p:spPr>
        </p:pic>
        <p:pic>
          <p:nvPicPr>
            <p:cNvPr id="13" name="그림 12" descr="실내, 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E6219D0A-7C66-4EE2-8F28-DB6FEDF58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65" y="3150053"/>
              <a:ext cx="5863643" cy="245955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D42FBD5-6BF6-44C3-85B6-98BF8F4F2456}"/>
                </a:ext>
              </a:extLst>
            </p:cNvPr>
            <p:cNvSpPr/>
            <p:nvPr/>
          </p:nvSpPr>
          <p:spPr>
            <a:xfrm>
              <a:off x="545738" y="3494571"/>
              <a:ext cx="1433669" cy="342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891D4C71-483D-48C4-A31D-DD39F0C7488D}"/>
                </a:ext>
              </a:extLst>
            </p:cNvPr>
            <p:cNvSpPr/>
            <p:nvPr/>
          </p:nvSpPr>
          <p:spPr>
            <a:xfrm>
              <a:off x="2212929" y="1982461"/>
              <a:ext cx="1881071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6536FA3F-4EC5-4431-9FAA-40487B7DC9CA}"/>
                </a:ext>
              </a:extLst>
            </p:cNvPr>
            <p:cNvSpPr/>
            <p:nvPr/>
          </p:nvSpPr>
          <p:spPr>
            <a:xfrm>
              <a:off x="3434504" y="3464380"/>
              <a:ext cx="2299321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왼쪽/오른쪽 22">
              <a:extLst>
                <a:ext uri="{FF2B5EF4-FFF2-40B4-BE49-F238E27FC236}">
                  <a16:creationId xmlns="" xmlns:a16="http://schemas.microsoft.com/office/drawing/2014/main" id="{2C708284-E4AB-40A2-AFF0-04F329383B93}"/>
                </a:ext>
              </a:extLst>
            </p:cNvPr>
            <p:cNvSpPr/>
            <p:nvPr/>
          </p:nvSpPr>
          <p:spPr>
            <a:xfrm>
              <a:off x="5830045" y="2860821"/>
              <a:ext cx="667697" cy="451579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개체이(가) 표시된 사진&#10;&#10;자동 생성된 설명">
              <a:extLst>
                <a:ext uri="{FF2B5EF4-FFF2-40B4-BE49-F238E27FC236}">
                  <a16:creationId xmlns="" xmlns:a16="http://schemas.microsoft.com/office/drawing/2014/main" id="{D8FF7E3A-950E-47BE-8944-7EC13BA5F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7742" y="1643637"/>
              <a:ext cx="3449054" cy="428685"/>
            </a:xfrm>
            <a:prstGeom prst="rect">
              <a:avLst/>
            </a:prstGeom>
          </p:spPr>
        </p:pic>
        <p:pic>
          <p:nvPicPr>
            <p:cNvPr id="7" name="그림 6" descr="텍스트, 신문이(가) 표시된 사진&#10;&#10;자동 생성된 설명">
              <a:extLst>
                <a:ext uri="{FF2B5EF4-FFF2-40B4-BE49-F238E27FC236}">
                  <a16:creationId xmlns="" xmlns:a16="http://schemas.microsoft.com/office/drawing/2014/main" id="{C1057EE0-49AC-4941-A352-98ED7FE3A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119" y="2195256"/>
              <a:ext cx="5396416" cy="328391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CB078AEB-66E2-4A4E-B640-A4B4F8D6C7A5}"/>
                </a:ext>
              </a:extLst>
            </p:cNvPr>
            <p:cNvSpPr/>
            <p:nvPr/>
          </p:nvSpPr>
          <p:spPr>
            <a:xfrm>
              <a:off x="8321538" y="1706573"/>
              <a:ext cx="1214348" cy="3306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BD3F451E-07EE-48F5-B687-2B68196B72DC}"/>
                </a:ext>
              </a:extLst>
            </p:cNvPr>
            <p:cNvSpPr/>
            <p:nvPr/>
          </p:nvSpPr>
          <p:spPr>
            <a:xfrm>
              <a:off x="6920735" y="5049046"/>
              <a:ext cx="1728413" cy="3306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5AD8EF6D-0503-4C91-899F-DB3B08339DC1}"/>
                </a:ext>
              </a:extLst>
            </p:cNvPr>
            <p:cNvSpPr/>
            <p:nvPr/>
          </p:nvSpPr>
          <p:spPr>
            <a:xfrm>
              <a:off x="7293278" y="4219770"/>
              <a:ext cx="667381" cy="3306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374086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F81F76-FDA4-4872-999F-88918F6F4135}"/>
              </a:ext>
            </a:extLst>
          </p:cNvPr>
          <p:cNvSpPr txBox="1"/>
          <p:nvPr/>
        </p:nvSpPr>
        <p:spPr>
          <a:xfrm>
            <a:off x="1315452" y="350317"/>
            <a:ext cx="7066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왜</a:t>
            </a:r>
            <a:r>
              <a:rPr lang="en-US" altLang="ko-KR" sz="60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?</a:t>
            </a:r>
            <a:r>
              <a:rPr lang="ko-KR" altLang="en-US" sz="3200" dirty="0">
                <a:highlight>
                  <a:srgbClr val="FFFF00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ko-KR" altLang="en-US" sz="32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같은 주제에 대해서 표현이 </a:t>
            </a:r>
            <a:r>
              <a:rPr lang="ko-KR" altLang="en-US" sz="3200" dirty="0" err="1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다른가</a:t>
            </a:r>
            <a:endParaRPr lang="ko-KR" altLang="en-US" sz="32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83003F47-2CA8-463F-87D2-36253D08C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1392726"/>
              </p:ext>
            </p:extLst>
          </p:nvPr>
        </p:nvGraphicFramePr>
        <p:xfrm>
          <a:off x="218364" y="1351122"/>
          <a:ext cx="11641540" cy="32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761">
                  <a:extLst>
                    <a:ext uri="{9D8B030D-6E8A-4147-A177-3AD203B41FA5}">
                      <a16:colId xmlns="" xmlns:a16="http://schemas.microsoft.com/office/drawing/2014/main" val="2728129406"/>
                    </a:ext>
                  </a:extLst>
                </a:gridCol>
                <a:gridCol w="5657779">
                  <a:extLst>
                    <a:ext uri="{9D8B030D-6E8A-4147-A177-3AD203B41FA5}">
                      <a16:colId xmlns="" xmlns:a16="http://schemas.microsoft.com/office/drawing/2014/main" val="486784897"/>
                    </a:ext>
                  </a:extLst>
                </a:gridCol>
              </a:tblGrid>
              <a:tr h="642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 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保守의 대선 패배 </a:t>
                      </a:r>
                      <a:r>
                        <a:rPr lang="ko-KR" altLang="en-US" sz="2000" b="0" kern="1200" dirty="0" smtClean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이번으로 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끝날 </a:t>
                      </a:r>
                      <a:r>
                        <a:rPr lang="ko-KR" altLang="en-US" sz="2000" b="0" kern="1200" dirty="0" smtClean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것인가</a:t>
                      </a:r>
                      <a:endParaRPr lang="ko-KR" altLang="en-US" sz="2000" b="0" dirty="0">
                        <a:solidFill>
                          <a:srgbClr val="D0021B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자유한국당은 건강한 야당이 될 </a:t>
                      </a:r>
                      <a:r>
                        <a:rPr lang="ko-KR" altLang="en-US" sz="2000" b="0" kern="1200" dirty="0" smtClean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것인가</a:t>
                      </a:r>
                      <a:endParaRPr lang="ko-KR" altLang="en-US" sz="2000" b="0" dirty="0">
                        <a:solidFill>
                          <a:srgbClr val="00487E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3794980"/>
                  </a:ext>
                </a:extLst>
              </a:tr>
              <a:tr h="6420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kern="1200" dirty="0" smtClean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 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文 대통령</a:t>
                      </a:r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, '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노무현 </a:t>
                      </a:r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2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期</a:t>
                      </a:r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' 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아닌 統合</a:t>
                      </a:r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·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協治 </a:t>
                      </a:r>
                      <a:r>
                        <a:rPr lang="ko-KR" altLang="en-US" sz="2000" b="0" kern="1200" dirty="0" smtClean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불가피</a:t>
                      </a: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kern="1200" dirty="0" smtClean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kern="1200" dirty="0" smtClean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문재인 대통령</a:t>
                      </a:r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, 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새로운 역사를 향해 </a:t>
                      </a:r>
                      <a:r>
                        <a:rPr lang="ko-KR" altLang="en-US" sz="2000" b="0" kern="1200" dirty="0" smtClean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행진하라</a:t>
                      </a:r>
                      <a:endParaRPr lang="ko-KR" altLang="en-US" sz="2000" b="0" dirty="0">
                        <a:solidFill>
                          <a:srgbClr val="00487E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8978745"/>
                  </a:ext>
                </a:extLst>
              </a:tr>
              <a:tr h="642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 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패배한 보수</a:t>
                      </a:r>
                      <a:r>
                        <a:rPr lang="en-US" altLang="ko-KR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, </a:t>
                      </a:r>
                      <a:r>
                        <a:rPr lang="ko-KR" altLang="en-US" sz="2000" b="0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뼈 깎는 자성으로 거듭나라</a:t>
                      </a:r>
                      <a:endParaRPr lang="ko-KR" altLang="en-US" sz="2000" b="0" dirty="0">
                        <a:solidFill>
                          <a:srgbClr val="D0021B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한반도 평화를 위한 선제적 조치가 </a:t>
                      </a:r>
                      <a:r>
                        <a:rPr lang="ko-KR" altLang="en-US" sz="2000" b="0" kern="1200" dirty="0" smtClean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필요하다</a:t>
                      </a:r>
                      <a:endParaRPr lang="ko-KR" altLang="en-US" sz="2000" b="0" dirty="0">
                        <a:solidFill>
                          <a:srgbClr val="00487E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0760866"/>
                  </a:ext>
                </a:extLst>
              </a:tr>
              <a:tr h="642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 </a:t>
                      </a:r>
                      <a:r>
                        <a:rPr lang="ko-KR" altLang="en-US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문재인 대통령에게 국민은 협치와 통합 </a:t>
                      </a:r>
                      <a:r>
                        <a:rPr lang="ko-KR" altLang="en-US" sz="2000" b="0" u="none" strike="noStrike" kern="1200" dirty="0" smtClean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요구했다</a:t>
                      </a:r>
                      <a:endParaRPr lang="ko-KR" altLang="en-US" sz="2000" b="0" dirty="0">
                        <a:solidFill>
                          <a:srgbClr val="D0021B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</a:t>
                      </a:r>
                      <a:r>
                        <a:rPr lang="ko-KR" altLang="en-US" sz="2000" b="0" kern="1200" dirty="0" err="1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이낙연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 총리 지명</a:t>
                      </a:r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, 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통합의 첫발 되기를 </a:t>
                      </a:r>
                      <a:r>
                        <a:rPr lang="ko-KR" altLang="en-US" sz="2000" b="0" kern="1200" dirty="0" smtClean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기대한다</a:t>
                      </a:r>
                      <a:endParaRPr lang="ko-KR" altLang="en-US" sz="2000" b="0" dirty="0">
                        <a:solidFill>
                          <a:srgbClr val="00487E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5926673"/>
                  </a:ext>
                </a:extLst>
              </a:tr>
              <a:tr h="642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 </a:t>
                      </a:r>
                      <a:r>
                        <a:rPr lang="ko-KR" altLang="en-US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한</a:t>
                      </a:r>
                      <a:r>
                        <a:rPr lang="en-US" altLang="ko-KR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·</a:t>
                      </a:r>
                      <a:r>
                        <a:rPr lang="ko-KR" altLang="en-US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미 정상회담</a:t>
                      </a:r>
                      <a:r>
                        <a:rPr lang="en-US" altLang="ko-KR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, </a:t>
                      </a:r>
                      <a:r>
                        <a:rPr lang="ko-KR" altLang="en-US" sz="2000" b="0" u="none" strike="noStrike" kern="1200" dirty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철저히 </a:t>
                      </a:r>
                      <a:r>
                        <a:rPr lang="ko-KR" altLang="en-US" sz="2000" b="0" u="none" strike="noStrike" kern="1200" dirty="0" smtClean="0">
                          <a:solidFill>
                            <a:srgbClr val="D0021B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준비해야</a:t>
                      </a:r>
                      <a:endParaRPr lang="ko-KR" altLang="en-US" sz="2000" b="0" dirty="0">
                        <a:solidFill>
                          <a:srgbClr val="D0021B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[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사설</a:t>
                      </a:r>
                      <a:r>
                        <a:rPr lang="en-US" altLang="ko-KR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]</a:t>
                      </a:r>
                      <a:r>
                        <a:rPr lang="ko-KR" altLang="en-US" sz="2000" b="0" kern="1200" dirty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협치와 소통 의지 보여준 문 </a:t>
                      </a:r>
                      <a:r>
                        <a:rPr lang="ko-KR" altLang="en-US" sz="2000" b="0" kern="1200" dirty="0" smtClean="0">
                          <a:solidFill>
                            <a:srgbClr val="00487E"/>
                          </a:solidFill>
                          <a:effectLst/>
                          <a:latin typeface="이순신 돋움체 M" panose="02020603020101020101" pitchFamily="18" charset="-127"/>
                          <a:ea typeface="이순신 돋움체 M" panose="02020603020101020101" pitchFamily="18" charset="-127"/>
                        </a:rPr>
                        <a:t>대통령</a:t>
                      </a:r>
                      <a:endParaRPr lang="ko-KR" altLang="en-US" sz="2000" b="0" dirty="0">
                        <a:solidFill>
                          <a:srgbClr val="00487E"/>
                        </a:solidFill>
                        <a:latin typeface="이순신 돋움체 M" panose="02020603020101020101" pitchFamily="18" charset="-127"/>
                        <a:ea typeface="이순신 돋움체 M" panose="02020603020101020101" pitchFamily="18" charset="-127"/>
                      </a:endParaRPr>
                    </a:p>
                  </a:txBody>
                  <a:tcPr marL="133877" marR="1338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201066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1371" y="4760697"/>
            <a:ext cx="7739811" cy="1461189"/>
            <a:chOff x="1036604" y="4787993"/>
            <a:chExt cx="6907578" cy="1461189"/>
          </a:xfrm>
        </p:grpSpPr>
        <p:sp>
          <p:nvSpPr>
            <p:cNvPr id="19" name="직사각형 18"/>
            <p:cNvSpPr/>
            <p:nvPr/>
          </p:nvSpPr>
          <p:spPr>
            <a:xfrm>
              <a:off x="1036604" y="5602851"/>
              <a:ext cx="6907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정치 성향 판단 기준 보조 수단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언론사 기사 및 사설의 정치 성향 실시간 감시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FAEF5B88-A92B-473D-B29C-6616A0146F45}"/>
                </a:ext>
              </a:extLst>
            </p:cNvPr>
            <p:cNvSpPr/>
            <p:nvPr/>
          </p:nvSpPr>
          <p:spPr>
            <a:xfrm>
              <a:off x="1045736" y="4787993"/>
              <a:ext cx="3649093" cy="698409"/>
            </a:xfrm>
            <a:prstGeom prst="rect">
              <a:avLst/>
            </a:prstGeom>
            <a:solidFill>
              <a:srgbClr val="D0021B"/>
            </a:solidFill>
            <a:ln>
              <a:solidFill>
                <a:srgbClr val="D002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이순신 돋움체 B" pitchFamily="18" charset="-127"/>
                  <a:ea typeface="이순신 돋움체 B" pitchFamily="18" charset="-127"/>
                </a:rPr>
                <a:t>정치 오뚜기의 방향성</a:t>
              </a:r>
              <a:endParaRPr lang="ko-KR" altLang="en-US" sz="2800" dirty="0"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92122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53586" y="2343915"/>
            <a:ext cx="5343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수집 및 전처리</a:t>
            </a:r>
          </a:p>
        </p:txBody>
      </p:sp>
    </p:spTree>
    <p:extLst>
      <p:ext uri="{BB962C8B-B14F-4D97-AF65-F5344CB8AC3E}">
        <p14:creationId xmlns="" xmlns:p14="http://schemas.microsoft.com/office/powerpoint/2010/main" val="38239418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363541" y="538349"/>
            <a:ext cx="559826" cy="559826"/>
          </a:xfrm>
          <a:prstGeom prst="rtTriangle">
            <a:avLst/>
          </a:prstGeom>
          <a:solidFill>
            <a:srgbClr val="D30010"/>
          </a:solidFill>
          <a:ln>
            <a:solidFill>
              <a:srgbClr val="D30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588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6588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6390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96390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26191" y="1384624"/>
            <a:ext cx="3399221" cy="145143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26191" y="1529767"/>
            <a:ext cx="3399221" cy="278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922D75C-CE58-4EA2-917A-2B09872386CC}"/>
              </a:ext>
            </a:extLst>
          </p:cNvPr>
          <p:cNvGrpSpPr/>
          <p:nvPr/>
        </p:nvGrpSpPr>
        <p:grpSpPr>
          <a:xfrm>
            <a:off x="148314" y="2466520"/>
            <a:ext cx="11702498" cy="3290450"/>
            <a:chOff x="148314" y="2466520"/>
            <a:chExt cx="11702498" cy="3290450"/>
          </a:xfrm>
        </p:grpSpPr>
        <p:sp>
          <p:nvSpPr>
            <p:cNvPr id="16" name="직사각형 15"/>
            <p:cNvSpPr/>
            <p:nvPr/>
          </p:nvSpPr>
          <p:spPr>
            <a:xfrm>
              <a:off x="1109846" y="4414481"/>
              <a:ext cx="2028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뉴스데이터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8314" y="5060812"/>
              <a:ext cx="38357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매일정해진 시간에 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10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개씩 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db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에 자동 업데이트하여  웹사이트에 최신 기사 분석용으로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연결함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.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00375" y="4414481"/>
              <a:ext cx="20553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논평</a:t>
              </a:r>
              <a:r>
                <a:rPr lang="ko-KR" altLang="en-US" sz="3600" b="1" dirty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 </a:t>
              </a:r>
              <a:r>
                <a:rPr lang="en-US" altLang="ko-KR" sz="3600" b="1" dirty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·</a:t>
              </a:r>
              <a:r>
                <a:rPr lang="ko-KR" altLang="en-US" sz="3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 발언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21790" y="5018306"/>
              <a:ext cx="33992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2010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년 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월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~  2019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년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8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월 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11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일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26000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개 모음 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endParaRPr>
            </a:p>
            <a:p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30176" y="4414481"/>
              <a:ext cx="20553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논평</a:t>
              </a:r>
              <a:r>
                <a:rPr lang="ko-KR" altLang="en-US" sz="3600" b="1" dirty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 </a:t>
              </a:r>
              <a:r>
                <a:rPr lang="en-US" altLang="ko-KR" sz="3600" b="1" dirty="0">
                  <a:latin typeface="이순신 돋움체 M" panose="02020603020101020101" pitchFamily="18" charset="-127"/>
                  <a:ea typeface="이순신 돋움체 M" panose="02020603020101020101" pitchFamily="18" charset="-127"/>
                </a:rPr>
                <a:t>·</a:t>
              </a:r>
              <a:r>
                <a:rPr lang="ko-KR" altLang="en-US" sz="3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 발언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451591" y="5018306"/>
              <a:ext cx="3399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2010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년 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월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~2019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년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8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월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11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일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25000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이순신 돋움체 M" panose="02020603020101020101" pitchFamily="18" charset="-127"/>
                  <a:ea typeface="이순신 돋움체 M" panose="02020603020101020101" pitchFamily="18" charset="-127"/>
                  <a:cs typeface="Arial" panose="020B0604020202020204" pitchFamily="34" charset="0"/>
                </a:rPr>
                <a:t>개 모음</a:t>
              </a:r>
            </a:p>
          </p:txBody>
        </p:sp>
        <p:pic>
          <p:nvPicPr>
            <p:cNvPr id="1026" name="Picture 2" descr="C:\Users\문서\Desktop\캡처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1822" y="2471738"/>
              <a:ext cx="2235200" cy="900752"/>
            </a:xfrm>
            <a:prstGeom prst="rect">
              <a:avLst/>
            </a:prstGeom>
            <a:noFill/>
          </p:spPr>
        </p:pic>
        <p:pic>
          <p:nvPicPr>
            <p:cNvPr id="1027" name="Picture 3" descr="C:\Users\문서\Desktop\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1850" y="2466520"/>
              <a:ext cx="2717097" cy="900793"/>
            </a:xfrm>
            <a:prstGeom prst="rect">
              <a:avLst/>
            </a:prstGeom>
            <a:noFill/>
          </p:spPr>
        </p:pic>
        <p:pic>
          <p:nvPicPr>
            <p:cNvPr id="1028" name="Picture 4" descr="C:\Users\문서\Desktop\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810998" y="2492829"/>
              <a:ext cx="2713264" cy="889000"/>
            </a:xfrm>
            <a:prstGeom prst="rect">
              <a:avLst/>
            </a:prstGeom>
            <a:noFill/>
          </p:spPr>
        </p:pic>
      </p:grpSp>
      <p:sp>
        <p:nvSpPr>
          <p:cNvPr id="23" name="TextBox 22"/>
          <p:cNvSpPr txBox="1"/>
          <p:nvPr/>
        </p:nvSpPr>
        <p:spPr>
          <a:xfrm>
            <a:off x="1007735" y="451844"/>
            <a:ext cx="53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데이터 수집 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0795378" y="-40944"/>
            <a:ext cx="1437565" cy="1132766"/>
            <a:chOff x="-1366035" y="2462483"/>
            <a:chExt cx="3085470" cy="2446243"/>
          </a:xfrm>
        </p:grpSpPr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C528DBC2-41B2-4161-9F7A-59272F91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=""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0000" y1="35400" x2="50000" y2="35400"/>
                          <a14:backgroundMark x1="32600" y1="56600" x2="37000" y2="66400"/>
                          <a14:backgroundMark x1="37000" y1="66400" x2="47200" y2="69000"/>
                          <a14:backgroundMark x1="47200" y1="69000" x2="57600" y2="67200"/>
                          <a14:backgroundMark x1="57600" y1="67200" x2="66200" y2="60800"/>
                          <a14:backgroundMark x1="66200" y1="60800" x2="54200" y2="56800"/>
                          <a14:backgroundMark x1="54200" y1="56800" x2="33000" y2="58200"/>
                          <a14:backgroundMark x1="26800" y1="48400" x2="27600" y2="58800"/>
                          <a14:backgroundMark x1="27600" y1="58800" x2="33000" y2="67200"/>
                          <a14:backgroundMark x1="33000" y1="67200" x2="42400" y2="71000"/>
                          <a14:backgroundMark x1="42400" y1="71000" x2="63200" y2="68000"/>
                          <a14:backgroundMark x1="63200" y1="68000" x2="72000" y2="62200"/>
                          <a14:backgroundMark x1="72000" y1="62200" x2="69400" y2="52200"/>
                          <a14:backgroundMark x1="69400" y1="52200" x2="48200" y2="51800"/>
                          <a14:backgroundMark x1="48200" y1="51800" x2="58400" y2="52000"/>
                          <a14:backgroundMark x1="58400" y1="52000" x2="68400" y2="50400"/>
                          <a14:backgroundMark x1="68400" y1="50400" x2="46600" y2="52400"/>
                          <a14:backgroundMark x1="46600" y1="52400" x2="27000" y2="48400"/>
                          <a14:backgroundMark x1="29800" y1="49600" x2="50800" y2="51600"/>
                          <a14:backgroundMark x1="50800" y1="51600" x2="61000" y2="51000"/>
                          <a14:backgroundMark x1="61000" y1="51000" x2="71000" y2="51400"/>
                          <a14:backgroundMark x1="71000" y1="51400" x2="69800" y2="60400"/>
                          <a14:backgroundMark x1="69800" y1="60400" x2="69800" y2="60400"/>
                          <a14:backgroundMark x1="59600" y1="48400" x2="59600" y2="48400"/>
                          <a14:backgroundMark x1="50000" y1="50800" x2="63600" y2="45800"/>
                          <a14:backgroundMark x1="63600" y1="45800" x2="65800" y2="45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66035" y="2462483"/>
              <a:ext cx="3085470" cy="244624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51ECAFC-A3F1-45EE-9A69-0305CB29ECB8}"/>
                </a:ext>
              </a:extLst>
            </p:cNvPr>
            <p:cNvSpPr txBox="1"/>
            <p:nvPr/>
          </p:nvSpPr>
          <p:spPr>
            <a:xfrm>
              <a:off x="-458574" y="3489439"/>
              <a:ext cx="1422394" cy="86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D0021B"/>
                  </a:solidFill>
                  <a:latin typeface="이순신 돋움체 B" pitchFamily="18" charset="-127"/>
                  <a:ea typeface="이순신 돋움체 B" pitchFamily="18" charset="-127"/>
                </a:rPr>
                <a:t>정치</a:t>
              </a:r>
              <a:endParaRPr lang="ko-KR" altLang="en-US" dirty="0">
                <a:solidFill>
                  <a:srgbClr val="D0021B"/>
                </a:solidFill>
                <a:latin typeface="이순신 돋움체 B" pitchFamily="18" charset="-127"/>
                <a:ea typeface="이순신 돋움체 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53836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776</Words>
  <Application>Microsoft Office PowerPoint</Application>
  <PresentationFormat>사용자 지정</PresentationFormat>
  <Paragraphs>215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이순신 돋움체 M</vt:lpstr>
      <vt:lpstr>맑은 고딕</vt:lpstr>
      <vt:lpstr>뫼비우스 Bold</vt:lpstr>
      <vt:lpstr>Wingdings</vt:lpstr>
      <vt:lpstr>이순신 돋움체 B</vt:lpstr>
      <vt:lpstr>배달의민족 도현</vt:lpstr>
      <vt:lpstr>이순신 돋움체 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문서</cp:lastModifiedBy>
  <cp:revision>93</cp:revision>
  <dcterms:created xsi:type="dcterms:W3CDTF">2014-11-03T03:59:00Z</dcterms:created>
  <dcterms:modified xsi:type="dcterms:W3CDTF">2019-08-28T03:49:04Z</dcterms:modified>
</cp:coreProperties>
</file>