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9" r:id="rId3"/>
    <p:sldId id="258" r:id="rId4"/>
    <p:sldId id="270" r:id="rId5"/>
    <p:sldId id="257" r:id="rId6"/>
    <p:sldId id="281" r:id="rId7"/>
    <p:sldId id="282" r:id="rId8"/>
    <p:sldId id="283" r:id="rId9"/>
    <p:sldId id="290" r:id="rId10"/>
    <p:sldId id="300" r:id="rId11"/>
    <p:sldId id="294" r:id="rId12"/>
    <p:sldId id="295" r:id="rId13"/>
    <p:sldId id="296" r:id="rId14"/>
    <p:sldId id="297" r:id="rId15"/>
    <p:sldId id="298" r:id="rId16"/>
    <p:sldId id="299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err="1" smtClean="0"/>
              <a:t>공연예매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520942" y="17062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예매상태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61036" y="5170969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발권상태변경됨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85416" y="4436308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발권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37883" y="586609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발권취소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7883" y="517640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발권생성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32732" y="236265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잔여좌석수변경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수행주체로</a:t>
            </a:r>
            <a:r>
              <a:rPr kumimoji="1" lang="ko-KR" altLang="en-US" dirty="0"/>
              <a:t> 이동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17208" y="2402038"/>
            <a:ext cx="900851" cy="58301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2342228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8" y="3317011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예매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832746"/>
            <a:ext cx="564660" cy="63279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329398"/>
            <a:ext cx="882805" cy="15327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예매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571105"/>
            <a:ext cx="3409734" cy="26028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booking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18062" y="4351759"/>
            <a:ext cx="3409734" cy="2221328"/>
            <a:chOff x="1318062" y="4385011"/>
            <a:chExt cx="3409734" cy="2221328"/>
          </a:xfrm>
        </p:grpSpPr>
        <p:sp>
          <p:nvSpPr>
            <p:cNvPr id="40" name="직사각형 39"/>
            <p:cNvSpPr/>
            <p:nvPr/>
          </p:nvSpPr>
          <p:spPr>
            <a:xfrm>
              <a:off x="3415451" y="4756992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7104" y="5732857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4403" y="5092661"/>
              <a:ext cx="882805" cy="880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18062" y="4385011"/>
              <a:ext cx="3409734" cy="22213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937286" y="2199995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잔여좌석수변경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56238" y="2535664"/>
            <a:ext cx="882805" cy="880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공연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9897" y="1828014"/>
            <a:ext cx="3409734" cy="18628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show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7125134" y="4475805"/>
            <a:ext cx="564660" cy="632797"/>
            <a:chOff x="194792" y="1921761"/>
            <a:chExt cx="1300163" cy="1257300"/>
          </a:xfrm>
        </p:grpSpPr>
        <p:sp>
          <p:nvSpPr>
            <p:cNvPr id="73" name="직사각형 7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7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0"/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8256238" y="4369456"/>
            <a:ext cx="882805" cy="1913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발권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9897" y="4026520"/>
            <a:ext cx="3409734" cy="25798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 smtClean="0">
                <a:solidFill>
                  <a:schemeClr val="tx1"/>
                </a:solidFill>
              </a:rPr>
              <a:t>ticketIssuance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7728" y="474301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결제요청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35079" y="568918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H="1" flipV="1">
            <a:off x="4416962" y="1774489"/>
            <a:ext cx="5416344" cy="493741"/>
          </a:xfrm>
          <a:prstGeom prst="bentConnector3">
            <a:avLst>
              <a:gd name="adj1" fmla="val -422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85" idx="3"/>
            <a:endCxn id="43" idx="1"/>
          </p:cNvCxnSpPr>
          <p:nvPr/>
        </p:nvCxnSpPr>
        <p:spPr>
          <a:xfrm flipV="1">
            <a:off x="4518059" y="2679049"/>
            <a:ext cx="2914673" cy="7549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0" idx="3"/>
            <a:endCxn id="45" idx="1"/>
          </p:cNvCxnSpPr>
          <p:nvPr/>
        </p:nvCxnSpPr>
        <p:spPr>
          <a:xfrm>
            <a:off x="4316302" y="5040139"/>
            <a:ext cx="3121581" cy="4526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1" idx="3"/>
            <a:endCxn id="49" idx="1"/>
          </p:cNvCxnSpPr>
          <p:nvPr/>
        </p:nvCxnSpPr>
        <p:spPr>
          <a:xfrm>
            <a:off x="4287955" y="6016004"/>
            <a:ext cx="3149928" cy="166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617208" y="3146373"/>
            <a:ext cx="900851" cy="575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예매확정됨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85" idx="3"/>
            <a:endCxn id="38" idx="1"/>
          </p:cNvCxnSpPr>
          <p:nvPr/>
        </p:nvCxnSpPr>
        <p:spPr>
          <a:xfrm flipH="1">
            <a:off x="1917728" y="3541646"/>
            <a:ext cx="2600331" cy="1517763"/>
          </a:xfrm>
          <a:prstGeom prst="bentConnector5">
            <a:avLst>
              <a:gd name="adj1" fmla="val -17742"/>
              <a:gd name="adj2" fmla="val 47698"/>
              <a:gd name="adj3" fmla="val 10879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8" idx="3"/>
            <a:endCxn id="39" idx="1"/>
          </p:cNvCxnSpPr>
          <p:nvPr/>
        </p:nvCxnSpPr>
        <p:spPr>
          <a:xfrm flipH="1">
            <a:off x="1935079" y="2693544"/>
            <a:ext cx="2582980" cy="3312043"/>
          </a:xfrm>
          <a:prstGeom prst="bentConnector5">
            <a:avLst>
              <a:gd name="adj1" fmla="val -29447"/>
              <a:gd name="adj2" fmla="val 49624"/>
              <a:gd name="adj3" fmla="val 10885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>
            <a:off x="4518059" y="2568849"/>
            <a:ext cx="2914673" cy="21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1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12" y="1188543"/>
            <a:ext cx="7777977" cy="55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smtClean="0"/>
              <a:t>1. </a:t>
            </a:r>
            <a:r>
              <a:rPr kumimoji="1" lang="ko-KR" altLang="en-US" sz="2400" dirty="0" smtClean="0"/>
              <a:t>고객이 공연을 예매한다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400" dirty="0" smtClean="0"/>
              <a:t>2</a:t>
            </a:r>
            <a:r>
              <a:rPr kumimoji="1" lang="en-US" altLang="ko-KR" sz="2000" dirty="0" smtClean="0"/>
              <a:t>. </a:t>
            </a:r>
            <a:r>
              <a:rPr kumimoji="1" lang="ko-KR" altLang="en-US" sz="2200" dirty="0" smtClean="0"/>
              <a:t>공연 </a:t>
            </a:r>
            <a:r>
              <a:rPr kumimoji="1" lang="ko-KR" altLang="en-US" sz="2200" dirty="0" err="1" smtClean="0"/>
              <a:t>잔여좌석이</a:t>
            </a:r>
            <a:r>
              <a:rPr kumimoji="1" lang="ko-KR" altLang="en-US" sz="2200" dirty="0" smtClean="0"/>
              <a:t> 차감된다</a:t>
            </a: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FF0000"/>
                </a:solidFill>
              </a:rPr>
              <a:t>- </a:t>
            </a:r>
            <a:r>
              <a:rPr kumimoji="1" lang="ko-KR" altLang="en-US" sz="2200" dirty="0" smtClean="0">
                <a:solidFill>
                  <a:srgbClr val="FF0000"/>
                </a:solidFill>
              </a:rPr>
              <a:t>잔여 좌석이 예매 수량보다 적을 경우</a:t>
            </a:r>
            <a:r>
              <a:rPr kumimoji="1" lang="en-US" altLang="ko-KR" sz="2200" dirty="0" smtClean="0">
                <a:solidFill>
                  <a:srgbClr val="FF0000"/>
                </a:solidFill>
              </a:rPr>
              <a:t>?</a:t>
            </a:r>
            <a:endParaRPr kumimoji="1"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u="sng" dirty="0" smtClean="0"/>
              <a:t>예매 성공</a:t>
            </a:r>
            <a:r>
              <a:rPr kumimoji="1" lang="ko-KR" altLang="en-US" sz="2200" dirty="0" smtClean="0"/>
              <a:t>으로 상태 변경</a:t>
            </a:r>
            <a:r>
              <a:rPr kumimoji="1" lang="en-US" altLang="ko-KR" sz="2200" dirty="0" smtClean="0"/>
              <a:t/>
            </a:r>
            <a:br>
              <a:rPr kumimoji="1" lang="en-US" altLang="ko-KR" sz="2200" dirty="0" smtClean="0"/>
            </a:b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/>
              <a:t>4. </a:t>
            </a:r>
            <a:r>
              <a:rPr kumimoji="1" lang="ko-KR" altLang="en-US" sz="2200" dirty="0" smtClean="0"/>
              <a:t>예매를 결제한다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 smtClean="0"/>
          </a:p>
        </p:txBody>
      </p:sp>
      <p:sp>
        <p:nvSpPr>
          <p:cNvPr id="8" name="오른쪽 화살표 7"/>
          <p:cNvSpPr/>
          <p:nvPr/>
        </p:nvSpPr>
        <p:spPr>
          <a:xfrm rot="1093983">
            <a:off x="5694218" y="2277686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477116">
            <a:off x="6486408" y="2187883"/>
            <a:ext cx="1181750" cy="191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3432619">
            <a:off x="8381763" y="1771837"/>
            <a:ext cx="484368" cy="1813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573174">
            <a:off x="6588541" y="1693607"/>
            <a:ext cx="1824618" cy="2076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5929226" y="3260840"/>
            <a:ext cx="2173436" cy="864526"/>
          </a:xfrm>
          <a:prstGeom prst="bentConnector3">
            <a:avLst>
              <a:gd name="adj1" fmla="val 997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 – </a:t>
            </a:r>
            <a:r>
              <a:rPr kumimoji="1" lang="en-US" altLang="ko-KR" dirty="0" err="1" smtClean="0"/>
              <a:t>Cnt’d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smtClean="0"/>
              <a:t>4. </a:t>
            </a:r>
            <a:r>
              <a:rPr kumimoji="1" lang="ko-KR" altLang="en-US" sz="2400" dirty="0" smtClean="0"/>
              <a:t>해당 금액 결제 시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u="sng" dirty="0" err="1" smtClean="0"/>
              <a:t>발권가능</a:t>
            </a:r>
            <a:r>
              <a:rPr kumimoji="1" lang="ko-KR" altLang="en-US" sz="2400" dirty="0" smtClean="0"/>
              <a:t> 상태 티켓이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생성된다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  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 smtClean="0"/>
              <a:t>5. </a:t>
            </a:r>
            <a:r>
              <a:rPr kumimoji="1" lang="ko-KR" altLang="en-US" sz="2400" dirty="0" smtClean="0"/>
              <a:t>해당 티켓 발권 시</a:t>
            </a:r>
            <a:r>
              <a:rPr kumimoji="1" lang="en-US" altLang="ko-KR" sz="2400" dirty="0" smtClean="0"/>
              <a:t>,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티켓이 </a:t>
            </a:r>
            <a:r>
              <a:rPr kumimoji="1" lang="ko-KR" altLang="en-US" sz="2400" u="sng" dirty="0" smtClean="0"/>
              <a:t>발권됨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상태로 변경된다</a:t>
            </a:r>
            <a:endParaRPr kumimoji="1" lang="en-US" altLang="ko-KR" sz="2400" dirty="0" smtClean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FF0000"/>
                </a:solidFill>
              </a:rPr>
              <a:t>- </a:t>
            </a:r>
            <a:r>
              <a:rPr kumimoji="1" lang="ko-KR" altLang="en-US" sz="2200" dirty="0" smtClean="0">
                <a:solidFill>
                  <a:srgbClr val="FF0000"/>
                </a:solidFill>
              </a:rPr>
              <a:t>티켓 발권 주체</a:t>
            </a:r>
            <a:r>
              <a:rPr kumimoji="1" lang="en-US" altLang="ko-KR" sz="2200" dirty="0">
                <a:solidFill>
                  <a:srgbClr val="FF0000"/>
                </a:solidFill>
              </a:rPr>
              <a:t>?</a:t>
            </a:r>
            <a:endParaRPr kumimoji="1" lang="en-US" altLang="ko-KR" sz="2200" dirty="0" smtClean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093983">
            <a:off x="5694218" y="2277686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477116">
            <a:off x="6486408" y="2187883"/>
            <a:ext cx="1181750" cy="191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3432619">
            <a:off x="8381763" y="1771837"/>
            <a:ext cx="484368" cy="1813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573174">
            <a:off x="6588541" y="1693607"/>
            <a:ext cx="1824618" cy="2076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702399">
            <a:off x="8546515" y="4335605"/>
            <a:ext cx="1307803" cy="1656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0069669" y="4136883"/>
            <a:ext cx="623189" cy="1548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426061">
            <a:off x="10051534" y="4829051"/>
            <a:ext cx="1175330" cy="2927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780735" y="4507213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5929226" y="3260840"/>
            <a:ext cx="2173436" cy="864526"/>
          </a:xfrm>
          <a:prstGeom prst="bentConnector3">
            <a:avLst>
              <a:gd name="adj1" fmla="val 997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200" dirty="0" smtClean="0"/>
              <a:t>1. </a:t>
            </a:r>
            <a:r>
              <a:rPr kumimoji="1" lang="ko-KR" altLang="en-US" sz="2200" dirty="0" smtClean="0"/>
              <a:t>고객이 </a:t>
            </a:r>
            <a:r>
              <a:rPr kumimoji="1" lang="ko-KR" altLang="en-US" sz="2200" dirty="0" err="1" smtClean="0"/>
              <a:t>마이페이지에서</a:t>
            </a:r>
            <a:r>
              <a:rPr kumimoji="1" lang="en-US" altLang="ko-KR" sz="2200" dirty="0"/>
              <a:t/>
            </a:r>
            <a:br>
              <a:rPr kumimoji="1" lang="en-US" altLang="ko-KR" sz="2200" dirty="0"/>
            </a:br>
            <a:r>
              <a:rPr kumimoji="1" lang="ko-KR" altLang="en-US" sz="2200" dirty="0"/>
              <a:t> </a:t>
            </a:r>
            <a:r>
              <a:rPr kumimoji="1" lang="ko-KR" altLang="en-US" sz="2200" dirty="0" smtClean="0"/>
              <a:t>  예매 현황을 조회한다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/>
              <a:t>2. </a:t>
            </a:r>
            <a:r>
              <a:rPr kumimoji="1" lang="ko-KR" altLang="en-US" sz="2200" dirty="0" smtClean="0"/>
              <a:t>고객이 예매를 취소한다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dirty="0" smtClean="0"/>
              <a:t>잔여 좌석수가 증가한다</a:t>
            </a:r>
            <a:endParaRPr kumimoji="1" lang="en-US" altLang="ko-KR" sz="22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4. </a:t>
            </a:r>
            <a:r>
              <a:rPr kumimoji="1" lang="ko-KR" altLang="en-US" sz="2200" dirty="0" smtClean="0"/>
              <a:t>결제가 취소된다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/>
              <a:t>5</a:t>
            </a:r>
            <a:r>
              <a:rPr kumimoji="1" lang="en-US" altLang="ko-KR" sz="2200" dirty="0" smtClean="0"/>
              <a:t>. </a:t>
            </a:r>
            <a:r>
              <a:rPr kumimoji="1" lang="ko-KR" altLang="en-US" sz="2200" dirty="0" smtClean="0"/>
              <a:t>티켓이 </a:t>
            </a:r>
            <a:r>
              <a:rPr kumimoji="1" lang="ko-KR" altLang="en-US" sz="2200" u="sng" dirty="0" smtClean="0"/>
              <a:t>취소됨</a:t>
            </a:r>
            <a:r>
              <a:rPr kumimoji="1" lang="ko-KR" altLang="en-US" sz="2200" dirty="0" smtClean="0"/>
              <a:t> 상태로 </a:t>
            </a:r>
            <a:r>
              <a:rPr kumimoji="1" lang="en-US" altLang="ko-KR" sz="2200" dirty="0"/>
              <a:t/>
            </a:r>
            <a:br>
              <a:rPr kumimoji="1" lang="en-US" altLang="ko-KR" sz="2200" dirty="0"/>
            </a:br>
            <a:r>
              <a:rPr kumimoji="1" lang="en-US" altLang="ko-KR" sz="2200" dirty="0" smtClean="0"/>
              <a:t>   </a:t>
            </a:r>
            <a:r>
              <a:rPr kumimoji="1" lang="ko-KR" altLang="en-US" sz="2200" dirty="0" smtClean="0"/>
              <a:t>변경된다</a:t>
            </a:r>
            <a:endParaRPr kumimoji="1" lang="en-US" altLang="ko-KR" sz="2200" u="sng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835975" y="1607561"/>
            <a:ext cx="1138844" cy="1883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93983">
            <a:off x="5530175" y="2955984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9883838">
            <a:off x="6476876" y="2378964"/>
            <a:ext cx="1575597" cy="1453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035549" y="2226930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 rot="16200000" flipH="1">
            <a:off x="5856694" y="3978017"/>
            <a:ext cx="2243680" cy="623455"/>
          </a:xfrm>
          <a:prstGeom prst="bentConnector3">
            <a:avLst>
              <a:gd name="adj1" fmla="val 10038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7812491" y="5518794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0210747">
            <a:off x="8517592" y="5092758"/>
            <a:ext cx="1417325" cy="196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644892">
            <a:off x="10135790" y="4480298"/>
            <a:ext cx="714057" cy="2204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업그레이드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요구사항 커버 확인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1325966"/>
            <a:ext cx="7231207" cy="5275073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400" dirty="0"/>
              <a:t>1. </a:t>
            </a:r>
            <a:r>
              <a:rPr kumimoji="1" lang="ko-KR" altLang="en-US" sz="2400" dirty="0"/>
              <a:t>고객이 공연을 예매한다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400" dirty="0" smtClean="0"/>
              <a:t>2-1</a:t>
            </a:r>
            <a:r>
              <a:rPr kumimoji="1" lang="en-US" altLang="ko-KR" sz="2000" dirty="0" smtClean="0"/>
              <a:t>. </a:t>
            </a:r>
            <a:r>
              <a:rPr kumimoji="1" lang="ko-KR" altLang="en-US" sz="2200" dirty="0" err="1" smtClean="0"/>
              <a:t>잔여석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/>
              <a:t>&lt;</a:t>
            </a:r>
            <a:r>
              <a:rPr kumimoji="1" lang="en-US" altLang="ko-KR" sz="2200" dirty="0" smtClean="0"/>
              <a:t> </a:t>
            </a:r>
            <a:r>
              <a:rPr kumimoji="1" lang="ko-KR" altLang="en-US" sz="2200" dirty="0" err="1" smtClean="0"/>
              <a:t>예매수</a:t>
            </a:r>
            <a:r>
              <a:rPr kumimoji="1" lang="en-US" altLang="ko-KR" sz="2200" dirty="0" smtClean="0"/>
              <a:t/>
            </a:r>
            <a:br>
              <a:rPr kumimoji="1" lang="en-US" altLang="ko-KR" sz="2200" dirty="0" smtClean="0"/>
            </a:br>
            <a:r>
              <a:rPr kumimoji="1" lang="ko-KR" altLang="en-US" sz="2200" u="sng" dirty="0" smtClean="0"/>
              <a:t>예매 실패</a:t>
            </a:r>
            <a:r>
              <a:rPr kumimoji="1" lang="ko-KR" altLang="en-US" sz="2200" dirty="0" smtClean="0"/>
              <a:t>로 상태 변경</a:t>
            </a:r>
            <a:endParaRPr kumimoji="1" lang="en-US" altLang="ko-KR" sz="2200" u="sng" dirty="0" smtClean="0"/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2-2. </a:t>
            </a:r>
            <a:r>
              <a:rPr kumimoji="1" lang="ko-KR" altLang="en-US" sz="2200" dirty="0" err="1" smtClean="0"/>
              <a:t>잔여석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 smtClean="0"/>
              <a:t>&gt; </a:t>
            </a:r>
            <a:r>
              <a:rPr kumimoji="1" lang="ko-KR" altLang="en-US" sz="2200" dirty="0" err="1" smtClean="0"/>
              <a:t>예매수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ko-KR" altLang="en-US" sz="2200" u="sng" dirty="0" smtClean="0">
                <a:solidFill>
                  <a:srgbClr val="0070C0"/>
                </a:solidFill>
              </a:rPr>
              <a:t>예매 확정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 상태 변경</a:t>
            </a:r>
            <a:endParaRPr kumimoji="1" lang="en-US" altLang="ko-KR" sz="22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ko-KR" sz="2200" u="sng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확정된 예매</a:t>
            </a:r>
            <a:r>
              <a:rPr kumimoji="1" lang="ko-KR" altLang="en-US" sz="2200" dirty="0" smtClean="0"/>
              <a:t> 건 결제 요청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0070C0"/>
                </a:solidFill>
              </a:rPr>
              <a:t>4. 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고객이 티켓을 발권한다</a:t>
            </a:r>
            <a:endParaRPr kumimoji="1" lang="en-US" altLang="ko-KR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9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14" y="1325966"/>
            <a:ext cx="7231207" cy="527507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-41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400" dirty="0" smtClean="0"/>
              <a:t>비기능 요구사항 </a:t>
            </a:r>
            <a:r>
              <a:rPr kumimoji="1" lang="en-US" altLang="ko-KR" sz="4400" dirty="0" smtClean="0"/>
              <a:t>coverage</a:t>
            </a:r>
            <a:endParaRPr kumimoji="1" lang="ko-KR" altLang="en-US" sz="4400" dirty="0"/>
          </a:p>
        </p:txBody>
      </p:sp>
      <p:sp>
        <p:nvSpPr>
          <p:cNvPr id="2" name="타원 1"/>
          <p:cNvSpPr/>
          <p:nvPr/>
        </p:nvSpPr>
        <p:spPr>
          <a:xfrm>
            <a:off x="6418661" y="39910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170688" y="15951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76517" y="5568528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예매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공연 서비스를 결제 서비스와 격리하여 결제 서비스 장애 시에도 예매할 수 있도록 함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공연 잔여 좌석수가 예매 수량보다 적을 경우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예매 확정 및 결제가 </a:t>
            </a:r>
            <a:r>
              <a:rPr kumimoji="1" lang="ko-KR" altLang="en-US" dirty="0" err="1" smtClean="0"/>
              <a:t>불가하도록</a:t>
            </a:r>
            <a:r>
              <a:rPr kumimoji="1" lang="ko-KR" altLang="en-US" dirty="0" smtClean="0"/>
              <a:t> 함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결제 취소 예매 건은 즉시 티켓 발권이 불가 하도록 함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9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pic>
        <p:nvPicPr>
          <p:cNvPr id="1026" name="Picture 2" descr="https://user-images.githubusercontent.com/59593156/84855670-9e478f80-b09f-11ea-8ddd-64e8828bed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3" y="1690688"/>
            <a:ext cx="10108025" cy="28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조직</a:t>
            </a:r>
            <a:endParaRPr kumimoji="1"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dirty="0" smtClean="0"/>
              <a:t>예매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고객 예매 오류를 최소화 한다</a:t>
            </a:r>
            <a:r>
              <a:rPr kumimoji="1" lang="en-US" altLang="ko-KR" dirty="0" smtClean="0"/>
              <a:t>. (Core)</a:t>
            </a:r>
          </a:p>
          <a:p>
            <a:pPr>
              <a:buFontTx/>
              <a:buChar char="-"/>
            </a:pPr>
            <a:r>
              <a:rPr kumimoji="1" lang="ko-KR" altLang="en-US" dirty="0" smtClean="0"/>
              <a:t>결제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결제 오류를 최소화 한다</a:t>
            </a:r>
            <a:r>
              <a:rPr kumimoji="1" lang="en-US" altLang="ko-KR" dirty="0" smtClean="0"/>
              <a:t>. (</a:t>
            </a:r>
            <a:r>
              <a:rPr lang="en-US" altLang="ko-KR" dirty="0" smtClean="0"/>
              <a:t>Supporting</a:t>
            </a:r>
            <a:r>
              <a:rPr kumimoji="1" lang="en-US" altLang="ko-KR" dirty="0" smtClean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 smtClean="0"/>
              <a:t>공연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공연 잔여 좌석수 오류를 최소화 한다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(</a:t>
            </a:r>
            <a:r>
              <a:rPr lang="en-US" altLang="ko-KR" dirty="0"/>
              <a:t>Supporting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발권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고객 발권 오류를 최소화 한다</a:t>
            </a:r>
            <a:r>
              <a:rPr kumimoji="1" lang="en-US" altLang="ko-KR" dirty="0"/>
              <a:t>. </a:t>
            </a:r>
            <a:r>
              <a:rPr kumimoji="1" lang="en-US" altLang="ko-KR" dirty="0" smtClean="0"/>
              <a:t>(</a:t>
            </a:r>
            <a:r>
              <a:rPr lang="en-US" altLang="ko-KR" dirty="0"/>
              <a:t>Supporting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195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티켓을 예매한다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티켓이 예매되면 예매수량만큼 공연의 잔여좌석수가 감소한다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되면 티켓이 발권가능하다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예매를 취소할 수 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예매를 취소하면 결제가 취소되고 예매수량만큼 공연의 잔여좌석수가 증가한다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취소되면 티켓 발권이 불가능 상태로 변경된다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티켓을 발권한다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티켓 발권은 결제가 취소된 </a:t>
            </a:r>
            <a:r>
              <a:rPr kumimoji="1" lang="ko-KR" altLang="en-US" dirty="0" err="1" smtClean="0"/>
              <a:t>예매건은</a:t>
            </a:r>
            <a:r>
              <a:rPr kumimoji="1" lang="ko-KR" altLang="en-US" dirty="0" smtClean="0"/>
              <a:t> 불가해야한다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 시스템이 수행되지 않더라도 예매는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발권</a:t>
            </a:r>
            <a:r>
              <a:rPr kumimoji="1" lang="ko-KR" altLang="en-US" dirty="0" smtClean="0"/>
              <a:t>시스템이 </a:t>
            </a:r>
            <a:r>
              <a:rPr kumimoji="1" lang="ko-KR" altLang="en-US" dirty="0" err="1" smtClean="0"/>
              <a:t>과중되면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결제를 </a:t>
            </a:r>
            <a:r>
              <a:rPr kumimoji="1" lang="ko-KR" altLang="en-US" dirty="0" smtClean="0"/>
              <a:t>잠시동안 받지 않고 </a:t>
            </a:r>
            <a:r>
              <a:rPr kumimoji="1" lang="ko-KR" altLang="en-US" dirty="0" err="1" smtClean="0"/>
              <a:t>결제취소를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err="1" smtClean="0"/>
              <a:t>마이페이지에서</a:t>
            </a:r>
            <a:r>
              <a:rPr kumimoji="1" lang="ko-KR" altLang="en-US" dirty="0" smtClean="0"/>
              <a:t> 예매 내역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결제 상태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발권 상태 등을 확인할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이벤트스토밍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761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7764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예애취소됨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65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공연잔여좌석수 변경됨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5288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4050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2812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1186" y="246077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22977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39858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56177" y="436432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26841" y="3819394"/>
            <a:ext cx="814952" cy="1257300"/>
            <a:chOff x="194792" y="1921761"/>
            <a:chExt cx="1300163" cy="1257300"/>
          </a:xfrm>
        </p:grpSpPr>
        <p:sp>
          <p:nvSpPr>
            <p:cNvPr id="48" name="직사각형 4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0"/>
            <p:cNvCxnSpPr>
              <a:stCxn id="4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067552" y="363914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잔여좌석수변경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4157" y="23646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발권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17357" y="208240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티켓발권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26796" y="1800114"/>
            <a:ext cx="814952" cy="1257300"/>
            <a:chOff x="194792" y="1921761"/>
            <a:chExt cx="1300163" cy="1257300"/>
          </a:xfrm>
        </p:grpSpPr>
        <p:sp>
          <p:nvSpPr>
            <p:cNvPr id="58" name="직사각형 5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/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5558067" y="24539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가능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77569" y="464633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1522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83724" y="266921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발권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9170" y="40911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13755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896" y="407433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12157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953320" y="1714746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19188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예매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9188" y="215430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8728" y="36632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65683" y="2825573"/>
            <a:ext cx="1274118" cy="1469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85715" y="279567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발권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47378" y="51706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잔여좌석수변경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40313" y="5103017"/>
            <a:ext cx="1274118" cy="1469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공연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514756" y="40146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가능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520563" y="53606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72244" y="2711928"/>
            <a:ext cx="1274118" cy="33896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발권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예매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예매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booking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18062" y="4351759"/>
            <a:ext cx="3409734" cy="2221328"/>
            <a:chOff x="1318062" y="4385011"/>
            <a:chExt cx="3409734" cy="2221328"/>
          </a:xfrm>
        </p:grpSpPr>
        <p:sp>
          <p:nvSpPr>
            <p:cNvPr id="40" name="직사각형 39"/>
            <p:cNvSpPr/>
            <p:nvPr/>
          </p:nvSpPr>
          <p:spPr>
            <a:xfrm>
              <a:off x="3415451" y="4756992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7104" y="5732857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4403" y="5092661"/>
              <a:ext cx="882805" cy="880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18062" y="4385011"/>
              <a:ext cx="3409734" cy="22213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77105" y="1828014"/>
            <a:ext cx="3409734" cy="1823567"/>
            <a:chOff x="5277105" y="1828014"/>
            <a:chExt cx="3409734" cy="1823567"/>
          </a:xfrm>
        </p:grpSpPr>
        <p:sp>
          <p:nvSpPr>
            <p:cNvPr id="56" name="직사각형 55"/>
            <p:cNvSpPr/>
            <p:nvPr/>
          </p:nvSpPr>
          <p:spPr>
            <a:xfrm>
              <a:off x="7374494" y="2199995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잔여좌석수변경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93446" y="2535664"/>
              <a:ext cx="882805" cy="880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공연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77105" y="1828014"/>
              <a:ext cx="3409734" cy="1823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show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277105" y="3906982"/>
            <a:ext cx="3409734" cy="2699357"/>
            <a:chOff x="5277105" y="3906982"/>
            <a:chExt cx="3409734" cy="2699357"/>
          </a:xfrm>
        </p:grpSpPr>
        <p:sp>
          <p:nvSpPr>
            <p:cNvPr id="66" name="직사각형 65"/>
            <p:cNvSpPr/>
            <p:nvPr/>
          </p:nvSpPr>
          <p:spPr>
            <a:xfrm>
              <a:off x="7474652" y="4381256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>
                  <a:solidFill>
                    <a:schemeClr val="tx1"/>
                  </a:solidFill>
                </a:rPr>
                <a:t>발권</a:t>
              </a:r>
              <a:r>
                <a:rPr kumimoji="1" lang="en-US" altLang="ko-KR" sz="1050" b="1" dirty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994352" y="4402595"/>
              <a:ext cx="900851" cy="6327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발권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534070" y="4442092"/>
              <a:ext cx="564660" cy="632797"/>
              <a:chOff x="194792" y="1921761"/>
              <a:chExt cx="1300163" cy="12573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75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20"/>
              <p:cNvCxnSpPr>
                <a:stCxn id="74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/>
            <p:cNvSpPr/>
            <p:nvPr/>
          </p:nvSpPr>
          <p:spPr>
            <a:xfrm>
              <a:off x="5277105" y="3906982"/>
              <a:ext cx="3409734" cy="26993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ticketIssuance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74651" y="5073492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가능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488428" y="5759043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불가능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693446" y="4294640"/>
              <a:ext cx="882805" cy="20377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티켓</a:t>
              </a:r>
              <a:endParaRPr kumimoji="1" lang="en-US" altLang="ko-KR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발권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예매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예매</a:t>
              </a:r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예매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booking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18062" y="4351759"/>
            <a:ext cx="3409734" cy="2221328"/>
            <a:chOff x="1318062" y="4385011"/>
            <a:chExt cx="3409734" cy="2221328"/>
          </a:xfrm>
        </p:grpSpPr>
        <p:sp>
          <p:nvSpPr>
            <p:cNvPr id="40" name="직사각형 39"/>
            <p:cNvSpPr/>
            <p:nvPr/>
          </p:nvSpPr>
          <p:spPr>
            <a:xfrm>
              <a:off x="3415451" y="4756992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7104" y="5732857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 smtClean="0">
                  <a:solidFill>
                    <a:schemeClr val="tx1"/>
                  </a:solidFill>
                </a:rPr>
                <a:t>결제취소됨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4403" y="5092661"/>
              <a:ext cx="882805" cy="880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18062" y="4385011"/>
              <a:ext cx="3409734" cy="22213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1035" y="230237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4080" y="330715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결제취소요청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pay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39897" y="1828014"/>
            <a:ext cx="3571908" cy="1823567"/>
            <a:chOff x="6839897" y="1828014"/>
            <a:chExt cx="3571908" cy="1823567"/>
          </a:xfrm>
        </p:grpSpPr>
        <p:sp>
          <p:nvSpPr>
            <p:cNvPr id="56" name="직사각형 55"/>
            <p:cNvSpPr/>
            <p:nvPr/>
          </p:nvSpPr>
          <p:spPr>
            <a:xfrm>
              <a:off x="8937286" y="2199995"/>
              <a:ext cx="900851" cy="63279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잔여좌석수변경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256238" y="2535664"/>
              <a:ext cx="882805" cy="880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공연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39897" y="1828014"/>
              <a:ext cx="3409734" cy="1823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show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510954" y="2629612"/>
              <a:ext cx="900851" cy="632797"/>
            </a:xfrm>
            <a:prstGeom prst="rect">
              <a:avLst/>
            </a:prstGeom>
            <a:solidFill>
              <a:srgbClr val="D4A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예매상태변경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(booking)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007966" y="244315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잔여좌석수변경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(show)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7212" y="347825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잔여좌석수변경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(show)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14080" y="490156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발권생성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err="1" smtClean="0">
                <a:solidFill>
                  <a:schemeClr val="tx1"/>
                </a:solidFill>
              </a:rPr>
              <a:t>ticketIssuance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0682" y="586844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발권취소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err="1" smtClean="0">
                <a:solidFill>
                  <a:schemeClr val="tx1"/>
                </a:solidFill>
              </a:rPr>
              <a:t>ticketIssuance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9897" y="3939953"/>
            <a:ext cx="3409734" cy="2666386"/>
            <a:chOff x="6839897" y="3939953"/>
            <a:chExt cx="3409734" cy="2666386"/>
          </a:xfrm>
        </p:grpSpPr>
        <p:sp>
          <p:nvSpPr>
            <p:cNvPr id="66" name="직사각형 65"/>
            <p:cNvSpPr/>
            <p:nvPr/>
          </p:nvSpPr>
          <p:spPr>
            <a:xfrm>
              <a:off x="9077863" y="4532972"/>
              <a:ext cx="900851" cy="526437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>
                  <a:solidFill>
                    <a:schemeClr val="tx1"/>
                  </a:solidFill>
                </a:rPr>
                <a:t>발권</a:t>
              </a:r>
              <a:r>
                <a:rPr kumimoji="1" lang="en-US" altLang="ko-KR" sz="1050" b="1" dirty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557144" y="4544894"/>
              <a:ext cx="900851" cy="7595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발권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096862" y="4592305"/>
              <a:ext cx="564660" cy="759583"/>
              <a:chOff x="194792" y="1921761"/>
              <a:chExt cx="1300163" cy="12573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75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20"/>
              <p:cNvCxnSpPr>
                <a:stCxn id="74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/>
            <p:cNvSpPr/>
            <p:nvPr/>
          </p:nvSpPr>
          <p:spPr>
            <a:xfrm>
              <a:off x="6839897" y="3939953"/>
              <a:ext cx="3409734" cy="26663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 smtClean="0">
                  <a:solidFill>
                    <a:schemeClr val="tx1"/>
                  </a:solidFill>
                </a:rPr>
                <a:t>ticketIssuance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108453" y="5179429"/>
              <a:ext cx="900851" cy="520176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가능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108453" y="5812226"/>
              <a:ext cx="900851" cy="520176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발권상태변경됨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불가능</a:t>
              </a:r>
              <a:r>
                <a:rPr kumimoji="1" lang="en-US" altLang="ko-KR" sz="1050" b="1" dirty="0" smtClean="0">
                  <a:solidFill>
                    <a:schemeClr val="tx1"/>
                  </a:solidFill>
                </a:rPr>
                <a:t>)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256238" y="4415311"/>
              <a:ext cx="882805" cy="19170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티켓</a:t>
              </a:r>
              <a:endParaRPr kumimoji="1" lang="en-US" altLang="ko-KR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발권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82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584</Words>
  <Application>Microsoft Office PowerPoint</Application>
  <PresentationFormat>와이드스크린</PresentationFormat>
  <Paragraphs>193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분석/설계</vt:lpstr>
      <vt:lpstr>조직</vt:lpstr>
      <vt:lpstr>시나리오</vt:lpstr>
      <vt:lpstr>비기능적 요구사항</vt:lpstr>
      <vt:lpstr>이벤트스토밍 – Event 도출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(1) – Cnt’d.</vt:lpstr>
      <vt:lpstr>시나리오 Coverage Check (2)</vt:lpstr>
      <vt:lpstr>모델 업그레이드 – 요구사항 커버 확인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102</cp:revision>
  <dcterms:created xsi:type="dcterms:W3CDTF">2020-04-17T09:21:25Z</dcterms:created>
  <dcterms:modified xsi:type="dcterms:W3CDTF">2020-06-17T05:54:20Z</dcterms:modified>
</cp:coreProperties>
</file>