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89" r:id="rId3"/>
    <p:sldId id="258" r:id="rId4"/>
    <p:sldId id="259" r:id="rId5"/>
    <p:sldId id="266" r:id="rId6"/>
    <p:sldId id="270" r:id="rId7"/>
    <p:sldId id="257" r:id="rId8"/>
    <p:sldId id="281" r:id="rId9"/>
    <p:sldId id="282" r:id="rId10"/>
    <p:sldId id="283" r:id="rId11"/>
    <p:sldId id="284" r:id="rId12"/>
    <p:sldId id="285" r:id="rId13"/>
    <p:sldId id="272" r:id="rId14"/>
    <p:sldId id="294" r:id="rId15"/>
    <p:sldId id="273" r:id="rId16"/>
    <p:sldId id="291" r:id="rId17"/>
    <p:sldId id="292" r:id="rId18"/>
    <p:sldId id="295" r:id="rId19"/>
    <p:sldId id="271" r:id="rId20"/>
    <p:sldId id="286" r:id="rId21"/>
    <p:sldId id="279" r:id="rId22"/>
    <p:sldId id="263" r:id="rId23"/>
    <p:sldId id="278" r:id="rId24"/>
    <p:sldId id="264" r:id="rId25"/>
    <p:sldId id="268" r:id="rId26"/>
    <p:sldId id="287" r:id="rId27"/>
    <p:sldId id="288" r:id="rId28"/>
    <p:sldId id="267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A2C1"/>
    <a:srgbClr val="F1A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9"/>
    <p:restoredTop sz="94679"/>
  </p:normalViewPr>
  <p:slideViewPr>
    <p:cSldViewPr snapToGrid="0" snapToObjects="1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2020-06-17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11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2020-06-17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593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2020-06-17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711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2020-06-17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198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2020-06-17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485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2020-06-17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895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2020-06-17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36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2020-06-17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991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2020-06-17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332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2020-06-17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4165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2020-06-17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14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931E1-3547-5F4D-A496-A8982F82D872}" type="datetimeFigureOut">
              <a:rPr kumimoji="1" lang="ko-KR" altLang="en-US" smtClean="0"/>
              <a:t>2020-06-17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256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분석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설계</a:t>
            </a:r>
            <a:endParaRPr kumimoji="1" lang="ko-KR" altLang="en-US" dirty="0"/>
          </a:p>
        </p:txBody>
      </p:sp>
      <p:sp>
        <p:nvSpPr>
          <p:cNvPr id="5" name="부제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 smtClean="0"/>
              <a:t>“</a:t>
            </a:r>
            <a:r>
              <a:rPr kumimoji="1" lang="ko-KR" altLang="en-US" dirty="0" smtClean="0"/>
              <a:t>배달의 민족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MSA </a:t>
            </a:r>
            <a:r>
              <a:rPr kumimoji="1" lang="ko-KR" altLang="en-US" dirty="0" smtClean="0"/>
              <a:t>로 설계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구현하기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2229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Bounded Context</a:t>
            </a:r>
            <a:endParaRPr kumimoji="1"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321906" y="1828014"/>
            <a:ext cx="3409734" cy="2221328"/>
            <a:chOff x="133004" y="1479665"/>
            <a:chExt cx="4921134" cy="4413539"/>
          </a:xfrm>
        </p:grpSpPr>
        <p:sp>
          <p:nvSpPr>
            <p:cNvPr id="8" name="직사각형 7"/>
            <p:cNvSpPr/>
            <p:nvPr/>
          </p:nvSpPr>
          <p:spPr>
            <a:xfrm>
              <a:off x="3160083" y="2218752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주문됨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119170" y="4157690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smtClean="0">
                  <a:solidFill>
                    <a:schemeClr val="tx1"/>
                  </a:solidFill>
                </a:rPr>
                <a:t>주문취소됨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181896" y="2204052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주문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181896" y="4140840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주문취소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503872" y="3178659"/>
              <a:ext cx="814952" cy="1257300"/>
              <a:chOff x="194792" y="1921761"/>
              <a:chExt cx="1300163" cy="1257300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194792" y="1921761"/>
                <a:ext cx="1300163" cy="12573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ko-KR" altLang="en-US" sz="1050" b="1" dirty="0" smtClean="0">
                    <a:solidFill>
                      <a:schemeClr val="tx1"/>
                    </a:solidFill>
                  </a:rPr>
                  <a:t>고객</a:t>
                </a:r>
                <a:endParaRPr kumimoji="1"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타원 2"/>
              <p:cNvSpPr/>
              <p:nvPr/>
            </p:nvSpPr>
            <p:spPr>
              <a:xfrm>
                <a:off x="635000" y="2224372"/>
                <a:ext cx="343696" cy="3463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00"/>
              </a:p>
            </p:txBody>
          </p:sp>
          <p:cxnSp>
            <p:nvCxnSpPr>
              <p:cNvPr id="6" name="직선 연결선[R] 5"/>
              <p:cNvCxnSpPr/>
              <p:nvPr/>
            </p:nvCxnSpPr>
            <p:spPr>
              <a:xfrm>
                <a:off x="651177" y="2666448"/>
                <a:ext cx="3436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[R] 20"/>
              <p:cNvCxnSpPr>
                <a:stCxn id="3" idx="4"/>
              </p:cNvCxnSpPr>
              <p:nvPr/>
            </p:nvCxnSpPr>
            <p:spPr>
              <a:xfrm>
                <a:off x="806848" y="2570731"/>
                <a:ext cx="0" cy="2619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[R] 22"/>
              <p:cNvCxnSpPr/>
              <p:nvPr/>
            </p:nvCxnSpPr>
            <p:spPr>
              <a:xfrm flipH="1">
                <a:off x="658750" y="2810654"/>
                <a:ext cx="152400" cy="1744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[R] 24"/>
              <p:cNvCxnSpPr/>
              <p:nvPr/>
            </p:nvCxnSpPr>
            <p:spPr>
              <a:xfrm>
                <a:off x="823025" y="2791924"/>
                <a:ext cx="156989" cy="2068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직사각형 1"/>
            <p:cNvSpPr/>
            <p:nvPr/>
          </p:nvSpPr>
          <p:spPr>
            <a:xfrm>
              <a:off x="2177153" y="2885690"/>
              <a:ext cx="1274118" cy="17502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 smtClean="0">
                  <a:solidFill>
                    <a:sysClr val="windowText" lastClr="000000"/>
                  </a:solidFill>
                </a:rPr>
                <a:t>주문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33004" y="1479665"/>
              <a:ext cx="4921134" cy="441353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app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661770" y="4622053"/>
            <a:ext cx="2879271" cy="1955703"/>
            <a:chOff x="4819666" y="2076329"/>
            <a:chExt cx="3756799" cy="3816875"/>
          </a:xfrm>
        </p:grpSpPr>
        <p:sp>
          <p:nvSpPr>
            <p:cNvPr id="10" name="직사각형 9"/>
            <p:cNvSpPr/>
            <p:nvPr/>
          </p:nvSpPr>
          <p:spPr>
            <a:xfrm>
              <a:off x="6865705" y="4134956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결제승인됨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318757" y="2604028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결제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286397" y="3190057"/>
              <a:ext cx="1280900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smtClean="0">
                  <a:solidFill>
                    <a:sysClr val="windowText" lastClr="000000"/>
                  </a:solidFill>
                </a:rPr>
                <a:t>결제이력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819666" y="2076329"/>
              <a:ext cx="3756799" cy="38168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smtClean="0">
                  <a:solidFill>
                    <a:schemeClr val="tx1"/>
                  </a:solidFill>
                </a:rPr>
                <a:t>pay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281657" y="2009901"/>
            <a:ext cx="4020876" cy="3835418"/>
            <a:chOff x="8013972" y="1694017"/>
            <a:chExt cx="4305490" cy="4319567"/>
          </a:xfrm>
        </p:grpSpPr>
        <p:sp>
          <p:nvSpPr>
            <p:cNvPr id="12" name="직사각형 11"/>
            <p:cNvSpPr/>
            <p:nvPr/>
          </p:nvSpPr>
          <p:spPr>
            <a:xfrm>
              <a:off x="10783723" y="2334526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배달시작됨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612240" y="4635904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배달취소됨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525288" y="3025799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배달시작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8252578" y="2038943"/>
              <a:ext cx="931480" cy="1130169"/>
              <a:chOff x="194792" y="1921761"/>
              <a:chExt cx="1300163" cy="1257300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194792" y="1921761"/>
                <a:ext cx="1300163" cy="12573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ko-KR" altLang="en-US" sz="1050" b="1" dirty="0" smtClean="0">
                    <a:solidFill>
                      <a:schemeClr val="tx1"/>
                    </a:solidFill>
                  </a:rPr>
                  <a:t>점주</a:t>
                </a:r>
                <a:endParaRPr kumimoji="1"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635000" y="2224372"/>
                <a:ext cx="343696" cy="3463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00"/>
              </a:p>
            </p:txBody>
          </p:sp>
          <p:cxnSp>
            <p:nvCxnSpPr>
              <p:cNvPr id="32" name="직선 연결선[R] 31"/>
              <p:cNvCxnSpPr/>
              <p:nvPr/>
            </p:nvCxnSpPr>
            <p:spPr>
              <a:xfrm>
                <a:off x="651177" y="2666448"/>
                <a:ext cx="3436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[R] 32"/>
              <p:cNvCxnSpPr>
                <a:stCxn id="30" idx="4"/>
              </p:cNvCxnSpPr>
              <p:nvPr/>
            </p:nvCxnSpPr>
            <p:spPr>
              <a:xfrm>
                <a:off x="806848" y="2570731"/>
                <a:ext cx="0" cy="2619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[R] 33"/>
              <p:cNvCxnSpPr/>
              <p:nvPr/>
            </p:nvCxnSpPr>
            <p:spPr>
              <a:xfrm flipH="1">
                <a:off x="658750" y="2810654"/>
                <a:ext cx="152400" cy="1744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[R] 34"/>
              <p:cNvCxnSpPr/>
              <p:nvPr/>
            </p:nvCxnSpPr>
            <p:spPr>
              <a:xfrm>
                <a:off x="823025" y="2791924"/>
                <a:ext cx="156989" cy="2068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직사각형 43"/>
            <p:cNvSpPr/>
            <p:nvPr/>
          </p:nvSpPr>
          <p:spPr>
            <a:xfrm>
              <a:off x="9671502" y="3036126"/>
              <a:ext cx="1274118" cy="17502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 smtClean="0">
                  <a:solidFill>
                    <a:sysClr val="windowText" lastClr="000000"/>
                  </a:solidFill>
                </a:rPr>
                <a:t>주문처리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013972" y="1694017"/>
              <a:ext cx="4305490" cy="431956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store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9974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Policy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괄호 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수행주체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321906" y="1828014"/>
            <a:ext cx="3409734" cy="2221328"/>
            <a:chOff x="133004" y="1479665"/>
            <a:chExt cx="4921134" cy="4413539"/>
          </a:xfrm>
        </p:grpSpPr>
        <p:sp>
          <p:nvSpPr>
            <p:cNvPr id="8" name="직사각형 7"/>
            <p:cNvSpPr/>
            <p:nvPr/>
          </p:nvSpPr>
          <p:spPr>
            <a:xfrm>
              <a:off x="3160083" y="2218752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주문됨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119170" y="4157690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smtClean="0">
                  <a:solidFill>
                    <a:schemeClr val="tx1"/>
                  </a:solidFill>
                </a:rPr>
                <a:t>주문취소됨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181896" y="2204052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주문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181896" y="4140840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주문취소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503872" y="3178659"/>
              <a:ext cx="814952" cy="1257300"/>
              <a:chOff x="194792" y="1921761"/>
              <a:chExt cx="1300163" cy="1257300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194792" y="1921761"/>
                <a:ext cx="1300163" cy="12573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ko-KR" altLang="en-US" sz="1050" b="1" dirty="0" smtClean="0">
                    <a:solidFill>
                      <a:schemeClr val="tx1"/>
                    </a:solidFill>
                  </a:rPr>
                  <a:t>고객</a:t>
                </a:r>
                <a:endParaRPr kumimoji="1"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타원 2"/>
              <p:cNvSpPr/>
              <p:nvPr/>
            </p:nvSpPr>
            <p:spPr>
              <a:xfrm>
                <a:off x="635000" y="2224372"/>
                <a:ext cx="343696" cy="3463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00"/>
              </a:p>
            </p:txBody>
          </p:sp>
          <p:cxnSp>
            <p:nvCxnSpPr>
              <p:cNvPr id="6" name="직선 연결선[R] 5"/>
              <p:cNvCxnSpPr/>
              <p:nvPr/>
            </p:nvCxnSpPr>
            <p:spPr>
              <a:xfrm>
                <a:off x="651177" y="2666448"/>
                <a:ext cx="3436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[R] 20"/>
              <p:cNvCxnSpPr>
                <a:stCxn id="3" idx="4"/>
              </p:cNvCxnSpPr>
              <p:nvPr/>
            </p:nvCxnSpPr>
            <p:spPr>
              <a:xfrm>
                <a:off x="806848" y="2570731"/>
                <a:ext cx="0" cy="2619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[R] 22"/>
              <p:cNvCxnSpPr/>
              <p:nvPr/>
            </p:nvCxnSpPr>
            <p:spPr>
              <a:xfrm flipH="1">
                <a:off x="658750" y="2810654"/>
                <a:ext cx="152400" cy="1744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[R] 24"/>
              <p:cNvCxnSpPr/>
              <p:nvPr/>
            </p:nvCxnSpPr>
            <p:spPr>
              <a:xfrm>
                <a:off x="823025" y="2791924"/>
                <a:ext cx="156989" cy="2068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직사각형 1"/>
            <p:cNvSpPr/>
            <p:nvPr/>
          </p:nvSpPr>
          <p:spPr>
            <a:xfrm>
              <a:off x="2177153" y="2885690"/>
              <a:ext cx="1274118" cy="17502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 smtClean="0">
                  <a:solidFill>
                    <a:sysClr val="windowText" lastClr="000000"/>
                  </a:solidFill>
                </a:rPr>
                <a:t>주문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33004" y="1479665"/>
              <a:ext cx="4921134" cy="441353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app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661770" y="4622053"/>
            <a:ext cx="2879271" cy="1955703"/>
            <a:chOff x="4819666" y="2076329"/>
            <a:chExt cx="3756799" cy="3816875"/>
          </a:xfrm>
        </p:grpSpPr>
        <p:sp>
          <p:nvSpPr>
            <p:cNvPr id="10" name="직사각형 9"/>
            <p:cNvSpPr/>
            <p:nvPr/>
          </p:nvSpPr>
          <p:spPr>
            <a:xfrm>
              <a:off x="6865705" y="4134956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결제승인됨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318757" y="2604028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결제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286397" y="3190057"/>
              <a:ext cx="1280900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smtClean="0">
                  <a:solidFill>
                    <a:sysClr val="windowText" lastClr="000000"/>
                  </a:solidFill>
                </a:rPr>
                <a:t>결제이력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819666" y="2076329"/>
              <a:ext cx="3756799" cy="38168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smtClean="0">
                  <a:solidFill>
                    <a:schemeClr val="tx1"/>
                  </a:solidFill>
                </a:rPr>
                <a:t>pay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281657" y="2009901"/>
            <a:ext cx="4020876" cy="3835418"/>
            <a:chOff x="8013972" y="1694017"/>
            <a:chExt cx="4305490" cy="4319567"/>
          </a:xfrm>
        </p:grpSpPr>
        <p:sp>
          <p:nvSpPr>
            <p:cNvPr id="12" name="직사각형 11"/>
            <p:cNvSpPr/>
            <p:nvPr/>
          </p:nvSpPr>
          <p:spPr>
            <a:xfrm>
              <a:off x="10783723" y="2334526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배달시작됨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612240" y="4635904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배달취소됨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525288" y="3025799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배달시작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8252578" y="2038943"/>
              <a:ext cx="931480" cy="1130169"/>
              <a:chOff x="194792" y="1921761"/>
              <a:chExt cx="1300163" cy="1257300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194792" y="1921761"/>
                <a:ext cx="1300163" cy="12573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ko-KR" altLang="en-US" sz="1050" b="1" dirty="0" smtClean="0">
                    <a:solidFill>
                      <a:schemeClr val="tx1"/>
                    </a:solidFill>
                  </a:rPr>
                  <a:t>점주</a:t>
                </a:r>
                <a:endParaRPr kumimoji="1"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635000" y="2224372"/>
                <a:ext cx="343696" cy="3463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00"/>
              </a:p>
            </p:txBody>
          </p:sp>
          <p:cxnSp>
            <p:nvCxnSpPr>
              <p:cNvPr id="32" name="직선 연결선[R] 31"/>
              <p:cNvCxnSpPr/>
              <p:nvPr/>
            </p:nvCxnSpPr>
            <p:spPr>
              <a:xfrm>
                <a:off x="651177" y="2666448"/>
                <a:ext cx="3436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[R] 32"/>
              <p:cNvCxnSpPr>
                <a:stCxn id="30" idx="4"/>
              </p:cNvCxnSpPr>
              <p:nvPr/>
            </p:nvCxnSpPr>
            <p:spPr>
              <a:xfrm>
                <a:off x="806848" y="2570731"/>
                <a:ext cx="0" cy="2619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[R] 33"/>
              <p:cNvCxnSpPr/>
              <p:nvPr/>
            </p:nvCxnSpPr>
            <p:spPr>
              <a:xfrm flipH="1">
                <a:off x="658750" y="2810654"/>
                <a:ext cx="152400" cy="1744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[R] 34"/>
              <p:cNvCxnSpPr/>
              <p:nvPr/>
            </p:nvCxnSpPr>
            <p:spPr>
              <a:xfrm>
                <a:off x="823025" y="2791924"/>
                <a:ext cx="156989" cy="2068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직사각형 43"/>
            <p:cNvSpPr/>
            <p:nvPr/>
          </p:nvSpPr>
          <p:spPr>
            <a:xfrm>
              <a:off x="9671502" y="3036126"/>
              <a:ext cx="1274118" cy="17502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 smtClean="0">
                  <a:solidFill>
                    <a:sysClr val="windowText" lastClr="000000"/>
                  </a:solidFill>
                </a:rPr>
                <a:t>주문처리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013972" y="1694017"/>
              <a:ext cx="4305490" cy="431956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store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4189481" y="2385539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결제요청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(app)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090615" y="5405718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요리시작</a:t>
            </a:r>
            <a:endParaRPr kumimoji="1"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50" b="1" dirty="0" smtClean="0">
                <a:solidFill>
                  <a:schemeClr val="tx1"/>
                </a:solidFill>
              </a:rPr>
              <a:t>(store)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128148" y="3694998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배달취소</a:t>
            </a:r>
            <a:endParaRPr kumimoji="1"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50" b="1" dirty="0" smtClean="0">
                <a:solidFill>
                  <a:schemeClr val="tx1"/>
                </a:solidFill>
              </a:rPr>
              <a:t>(store)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849144" y="3378599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주문상태변경</a:t>
            </a:r>
            <a:endParaRPr kumimoji="1"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50" b="1" dirty="0" smtClean="0">
                <a:solidFill>
                  <a:schemeClr val="tx1"/>
                </a:solidFill>
              </a:rPr>
              <a:t>(app)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663118" y="5283505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주문상태변경</a:t>
            </a:r>
            <a:endParaRPr kumimoji="1"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50" b="1" dirty="0" smtClean="0">
                <a:solidFill>
                  <a:schemeClr val="tx1"/>
                </a:solidFill>
              </a:rPr>
              <a:t>(app)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546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6120" cy="1325563"/>
          </a:xfrm>
        </p:spPr>
        <p:txBody>
          <a:bodyPr/>
          <a:lstStyle/>
          <a:p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Policy </a:t>
            </a:r>
            <a:r>
              <a:rPr kumimoji="1" lang="ko-KR" altLang="en-US" dirty="0" smtClean="0"/>
              <a:t>를 수행주체로 이동</a:t>
            </a:r>
            <a:endParaRPr kumimoji="1"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419295" y="1854616"/>
            <a:ext cx="900851" cy="75097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주문됨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90948" y="3012731"/>
            <a:ext cx="900851" cy="75097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smtClean="0">
                <a:solidFill>
                  <a:schemeClr val="tx1"/>
                </a:solidFill>
              </a:rPr>
              <a:t>주문취소됨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48658" y="1845836"/>
            <a:ext cx="900851" cy="7509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주문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048658" y="3002666"/>
            <a:ext cx="900851" cy="7509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주문취소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578871" y="2427962"/>
            <a:ext cx="564660" cy="750977"/>
            <a:chOff x="194792" y="1921761"/>
            <a:chExt cx="1300163" cy="1257300"/>
          </a:xfrm>
        </p:grpSpPr>
        <p:sp>
          <p:nvSpPr>
            <p:cNvPr id="19" name="직사각형 18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고객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/>
            </a:p>
          </p:txBody>
        </p:sp>
        <p:cxnSp>
          <p:nvCxnSpPr>
            <p:cNvPr id="6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/>
            <p:cNvCxnSpPr>
              <a:stCxn id="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2738247" y="2252974"/>
            <a:ext cx="882805" cy="10453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smtClean="0">
                <a:solidFill>
                  <a:sysClr val="windowText" lastClr="000000"/>
                </a:solidFill>
              </a:rPr>
              <a:t>주문</a:t>
            </a:r>
            <a:endParaRPr kumimoji="1"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21906" y="1413164"/>
            <a:ext cx="4218500" cy="263617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app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661770" y="4622053"/>
            <a:ext cx="2879271" cy="1955703"/>
            <a:chOff x="4819666" y="2076329"/>
            <a:chExt cx="3756799" cy="3816875"/>
          </a:xfrm>
        </p:grpSpPr>
        <p:sp>
          <p:nvSpPr>
            <p:cNvPr id="10" name="직사각형 9"/>
            <p:cNvSpPr/>
            <p:nvPr/>
          </p:nvSpPr>
          <p:spPr>
            <a:xfrm>
              <a:off x="6865705" y="4134956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결제승인됨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318757" y="2604028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결제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286397" y="3190057"/>
              <a:ext cx="1280900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smtClean="0">
                  <a:solidFill>
                    <a:sysClr val="windowText" lastClr="000000"/>
                  </a:solidFill>
                </a:rPr>
                <a:t>결제이력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819666" y="2076329"/>
              <a:ext cx="3756799" cy="38168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smtClean="0">
                  <a:solidFill>
                    <a:schemeClr val="tx1"/>
                  </a:solidFill>
                </a:rPr>
                <a:t>pay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281657" y="2009901"/>
            <a:ext cx="4020876" cy="3835418"/>
            <a:chOff x="8013972" y="1694017"/>
            <a:chExt cx="4305490" cy="4319567"/>
          </a:xfrm>
        </p:grpSpPr>
        <p:sp>
          <p:nvSpPr>
            <p:cNvPr id="12" name="직사각형 11"/>
            <p:cNvSpPr/>
            <p:nvPr/>
          </p:nvSpPr>
          <p:spPr>
            <a:xfrm>
              <a:off x="10783723" y="2334526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배달시작됨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848850" y="4649945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배달취소됨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525289" y="3025799"/>
              <a:ext cx="1300163" cy="86733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배달시작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8252578" y="2038943"/>
              <a:ext cx="931480" cy="1130169"/>
              <a:chOff x="194792" y="1921761"/>
              <a:chExt cx="1300163" cy="1257300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194792" y="1921761"/>
                <a:ext cx="1300163" cy="12573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ko-KR" altLang="en-US" sz="1050" b="1" dirty="0" smtClean="0">
                    <a:solidFill>
                      <a:schemeClr val="tx1"/>
                    </a:solidFill>
                  </a:rPr>
                  <a:t>점주</a:t>
                </a:r>
                <a:endParaRPr kumimoji="1"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635000" y="2224372"/>
                <a:ext cx="343696" cy="3463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00"/>
              </a:p>
            </p:txBody>
          </p:sp>
          <p:cxnSp>
            <p:nvCxnSpPr>
              <p:cNvPr id="32" name="직선 연결선[R] 31"/>
              <p:cNvCxnSpPr/>
              <p:nvPr/>
            </p:nvCxnSpPr>
            <p:spPr>
              <a:xfrm>
                <a:off x="651177" y="2666448"/>
                <a:ext cx="3436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[R] 32"/>
              <p:cNvCxnSpPr>
                <a:stCxn id="30" idx="4"/>
              </p:cNvCxnSpPr>
              <p:nvPr/>
            </p:nvCxnSpPr>
            <p:spPr>
              <a:xfrm>
                <a:off x="806848" y="2570731"/>
                <a:ext cx="0" cy="2619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[R] 33"/>
              <p:cNvCxnSpPr/>
              <p:nvPr/>
            </p:nvCxnSpPr>
            <p:spPr>
              <a:xfrm flipH="1">
                <a:off x="658750" y="2810654"/>
                <a:ext cx="152400" cy="1744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[R] 34"/>
              <p:cNvCxnSpPr/>
              <p:nvPr/>
            </p:nvCxnSpPr>
            <p:spPr>
              <a:xfrm>
                <a:off x="823025" y="2791924"/>
                <a:ext cx="156989" cy="2068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직사각형 43"/>
            <p:cNvSpPr/>
            <p:nvPr/>
          </p:nvSpPr>
          <p:spPr>
            <a:xfrm>
              <a:off x="9671502" y="2164851"/>
              <a:ext cx="1274118" cy="35011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 smtClean="0">
                  <a:solidFill>
                    <a:sysClr val="windowText" lastClr="000000"/>
                  </a:solidFill>
                </a:rPr>
                <a:t>주문처리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013972" y="1694017"/>
              <a:ext cx="4305490" cy="431956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store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4067382" y="2263654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결제요청</a:t>
            </a:r>
            <a:endParaRPr kumimoji="1" lang="en-US" altLang="ko-KR" sz="105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019374" y="4031090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요리시작</a:t>
            </a:r>
            <a:endParaRPr kumimoji="1" lang="en-US" altLang="ko-KR" sz="1050" b="1" dirty="0" smtClean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039803" y="4742516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배달취소</a:t>
            </a:r>
            <a:endParaRPr kumimoji="1" lang="en-US" altLang="ko-KR" sz="1050" b="1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661173" y="1439785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주문상태변경</a:t>
            </a:r>
            <a:endParaRPr kumimoji="1" lang="en-US" altLang="ko-KR" sz="1050" b="1" dirty="0" smtClean="0">
              <a:solidFill>
                <a:schemeClr val="tx1"/>
              </a:solidFill>
            </a:endParaRPr>
          </a:p>
        </p:txBody>
      </p:sp>
      <p:cxnSp>
        <p:nvCxnSpPr>
          <p:cNvPr id="22" name="꺾인 연결선[E] 21"/>
          <p:cNvCxnSpPr>
            <a:stCxn id="38" idx="2"/>
            <a:endCxn id="16" idx="0"/>
          </p:cNvCxnSpPr>
          <p:nvPr/>
        </p:nvCxnSpPr>
        <p:spPr>
          <a:xfrm rot="5400000">
            <a:off x="2532168" y="2906797"/>
            <a:ext cx="1995986" cy="197529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[E] 44"/>
          <p:cNvCxnSpPr>
            <a:stCxn id="12" idx="0"/>
            <a:endCxn id="41" idx="3"/>
          </p:cNvCxnSpPr>
          <p:nvPr/>
        </p:nvCxnSpPr>
        <p:spPr>
          <a:xfrm rot="16200000" flipV="1">
            <a:off x="7107505" y="210703"/>
            <a:ext cx="822436" cy="3913398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[E] 45"/>
          <p:cNvCxnSpPr>
            <a:stCxn id="13" idx="3"/>
            <a:endCxn id="41" idx="3"/>
          </p:cNvCxnSpPr>
          <p:nvPr/>
        </p:nvCxnSpPr>
        <p:spPr>
          <a:xfrm flipH="1" flipV="1">
            <a:off x="5562024" y="1756184"/>
            <a:ext cx="4581328" cy="3436525"/>
          </a:xfrm>
          <a:prstGeom prst="bentConnector3">
            <a:avLst>
              <a:gd name="adj1" fmla="val -4990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/>
          <p:cNvCxnSpPr>
            <a:stCxn id="10" idx="3"/>
            <a:endCxn id="39" idx="1"/>
          </p:cNvCxnSpPr>
          <p:nvPr/>
        </p:nvCxnSpPr>
        <p:spPr>
          <a:xfrm flipV="1">
            <a:off x="4226353" y="4347489"/>
            <a:ext cx="2793021" cy="165148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/>
          <p:cNvCxnSpPr>
            <a:stCxn id="14" idx="3"/>
            <a:endCxn id="40" idx="1"/>
          </p:cNvCxnSpPr>
          <p:nvPr/>
        </p:nvCxnSpPr>
        <p:spPr>
          <a:xfrm>
            <a:off x="4291799" y="3388220"/>
            <a:ext cx="2748004" cy="1670695"/>
          </a:xfrm>
          <a:prstGeom prst="bentConnector3">
            <a:avLst>
              <a:gd name="adj1" fmla="val 58757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370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774032" y="-70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 smtClean="0"/>
              <a:t>기능 요구사항 </a:t>
            </a:r>
            <a:r>
              <a:rPr kumimoji="1" lang="en-US" altLang="ko-KR" dirty="0" smtClean="0"/>
              <a:t>coverage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04" y="1488537"/>
            <a:ext cx="9463111" cy="53569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29625" y="1828583"/>
            <a:ext cx="347186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ko-KR" altLang="en-US" dirty="0" smtClean="0"/>
              <a:t>요구사항별로 모든 나래이션이 가능한지 검증함</a:t>
            </a:r>
            <a:endParaRPr kumimoji="1" lang="en-US" altLang="ko-KR" dirty="0" smtClean="0"/>
          </a:p>
          <a:p>
            <a:pPr marL="342900" indent="-342900">
              <a:buFontTx/>
              <a:buAutoNum type="arabicPeriod"/>
            </a:pPr>
            <a:r>
              <a:rPr kumimoji="1" lang="ko-KR" altLang="en-US" dirty="0" smtClean="0"/>
              <a:t>기능 요구사항별로 패스 표시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2157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774032" y="-70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 smtClean="0"/>
              <a:t>기능 요구사항 </a:t>
            </a:r>
            <a:r>
              <a:rPr kumimoji="1" lang="en-US" altLang="ko-KR" dirty="0" smtClean="0"/>
              <a:t>coverage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012" y="1188543"/>
            <a:ext cx="7777977" cy="559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09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859" y="1363288"/>
            <a:ext cx="6695164" cy="481367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시나리오 </a:t>
            </a:r>
            <a:r>
              <a:rPr kumimoji="1" lang="en-US" altLang="ko-KR" dirty="0" smtClean="0"/>
              <a:t>Coverage Check (1)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38195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400" dirty="0" smtClean="0"/>
              <a:t>1. </a:t>
            </a:r>
            <a:r>
              <a:rPr kumimoji="1" lang="ko-KR" altLang="en-US" sz="2400" dirty="0" smtClean="0"/>
              <a:t>고객이 공연을 예매한다</a:t>
            </a:r>
            <a:endParaRPr kumimoji="1" lang="en-US" altLang="ko-KR" sz="2400" dirty="0" smtClean="0"/>
          </a:p>
          <a:p>
            <a:pPr marL="514350" indent="-514350">
              <a:buFont typeface="+mj-lt"/>
              <a:buAutoNum type="arabicPeriod"/>
            </a:pPr>
            <a:endParaRPr kumimoji="1" lang="en-US" altLang="ko-KR" sz="2200" dirty="0" smtClean="0"/>
          </a:p>
          <a:p>
            <a:pPr marL="0" indent="0">
              <a:buNone/>
            </a:pPr>
            <a:r>
              <a:rPr kumimoji="1" lang="en-US" altLang="ko-KR" sz="2400" dirty="0" smtClean="0"/>
              <a:t>2</a:t>
            </a:r>
            <a:r>
              <a:rPr kumimoji="1" lang="en-US" altLang="ko-KR" sz="2000" dirty="0" smtClean="0"/>
              <a:t>. </a:t>
            </a:r>
            <a:r>
              <a:rPr kumimoji="1" lang="ko-KR" altLang="en-US" sz="2200" dirty="0" smtClean="0"/>
              <a:t>공연 </a:t>
            </a:r>
            <a:r>
              <a:rPr kumimoji="1" lang="ko-KR" altLang="en-US" sz="2200" dirty="0" err="1" smtClean="0"/>
              <a:t>잔여좌석이</a:t>
            </a:r>
            <a:r>
              <a:rPr kumimoji="1" lang="ko-KR" altLang="en-US" sz="2200" dirty="0" smtClean="0"/>
              <a:t> 차감된다</a:t>
            </a:r>
            <a:endParaRPr kumimoji="1" lang="en-US" altLang="ko-KR" sz="2200" dirty="0" smtClean="0"/>
          </a:p>
          <a:p>
            <a:pPr marL="0" indent="0">
              <a:buNone/>
            </a:pPr>
            <a:r>
              <a:rPr kumimoji="1" lang="en-US" altLang="ko-KR" sz="2200" dirty="0" smtClean="0">
                <a:solidFill>
                  <a:srgbClr val="FF0000"/>
                </a:solidFill>
              </a:rPr>
              <a:t>- </a:t>
            </a:r>
            <a:r>
              <a:rPr kumimoji="1" lang="ko-KR" altLang="en-US" sz="2200" dirty="0" smtClean="0">
                <a:solidFill>
                  <a:srgbClr val="FF0000"/>
                </a:solidFill>
              </a:rPr>
              <a:t>잔여 좌석이 예매 수량보다 적을 경우</a:t>
            </a:r>
            <a:r>
              <a:rPr kumimoji="1" lang="en-US" altLang="ko-KR" sz="2200" dirty="0" smtClean="0">
                <a:solidFill>
                  <a:srgbClr val="FF0000"/>
                </a:solidFill>
              </a:rPr>
              <a:t>?</a:t>
            </a:r>
            <a:endParaRPr kumimoji="1" lang="en-US" altLang="ko-KR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ko-KR" sz="2200" dirty="0" smtClean="0"/>
          </a:p>
          <a:p>
            <a:pPr marL="0" indent="0">
              <a:buNone/>
            </a:pPr>
            <a:r>
              <a:rPr kumimoji="1" lang="en-US" altLang="ko-KR" sz="2200" dirty="0" smtClean="0"/>
              <a:t>3. </a:t>
            </a:r>
            <a:r>
              <a:rPr kumimoji="1" lang="ko-KR" altLang="en-US" sz="2200" u="sng" dirty="0" smtClean="0"/>
              <a:t>예매 성공</a:t>
            </a:r>
            <a:r>
              <a:rPr kumimoji="1" lang="ko-KR" altLang="en-US" sz="2200" dirty="0" smtClean="0"/>
              <a:t>으로 상태 변경</a:t>
            </a:r>
            <a:r>
              <a:rPr kumimoji="1" lang="en-US" altLang="ko-KR" sz="2200" dirty="0" smtClean="0"/>
              <a:t/>
            </a:r>
            <a:br>
              <a:rPr kumimoji="1" lang="en-US" altLang="ko-KR" sz="2200" dirty="0" smtClean="0"/>
            </a:br>
            <a:endParaRPr kumimoji="1" lang="en-US" altLang="ko-KR" sz="2200" dirty="0"/>
          </a:p>
          <a:p>
            <a:pPr marL="0" indent="0">
              <a:buNone/>
            </a:pPr>
            <a:r>
              <a:rPr kumimoji="1" lang="en-US" altLang="ko-KR" sz="2200" dirty="0" smtClean="0"/>
              <a:t>4. </a:t>
            </a:r>
            <a:r>
              <a:rPr kumimoji="1" lang="ko-KR" altLang="en-US" sz="2200" dirty="0" smtClean="0"/>
              <a:t>예매를 결제한다</a:t>
            </a:r>
            <a:endParaRPr kumimoji="1" lang="en-US" altLang="ko-KR" sz="2200" dirty="0" smtClean="0"/>
          </a:p>
          <a:p>
            <a:pPr marL="0" indent="0">
              <a:buNone/>
            </a:pPr>
            <a:endParaRPr kumimoji="1" lang="en-US" altLang="ko-KR" sz="2200" dirty="0"/>
          </a:p>
          <a:p>
            <a:pPr marL="0" indent="0">
              <a:buNone/>
            </a:pPr>
            <a:endParaRPr kumimoji="1" lang="en-US" altLang="ko-KR" sz="2200" dirty="0" smtClean="0"/>
          </a:p>
        </p:txBody>
      </p:sp>
      <p:sp>
        <p:nvSpPr>
          <p:cNvPr id="8" name="오른쪽 화살표 7"/>
          <p:cNvSpPr/>
          <p:nvPr/>
        </p:nvSpPr>
        <p:spPr>
          <a:xfrm rot="1093983">
            <a:off x="5694218" y="2277686"/>
            <a:ext cx="640080" cy="19119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20477116">
            <a:off x="6486408" y="2187883"/>
            <a:ext cx="1181750" cy="1918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13432619">
            <a:off x="8381763" y="1771837"/>
            <a:ext cx="484368" cy="18137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rot="10573174">
            <a:off x="6588541" y="1693607"/>
            <a:ext cx="1824618" cy="20766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14"/>
          <p:cNvCxnSpPr/>
          <p:nvPr/>
        </p:nvCxnSpPr>
        <p:spPr>
          <a:xfrm rot="16200000" flipH="1">
            <a:off x="5929226" y="3260840"/>
            <a:ext cx="2173436" cy="864526"/>
          </a:xfrm>
          <a:prstGeom prst="bentConnector3">
            <a:avLst>
              <a:gd name="adj1" fmla="val 99721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85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859" y="1363288"/>
            <a:ext cx="6695164" cy="481367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시나리오 </a:t>
            </a:r>
            <a:r>
              <a:rPr kumimoji="1" lang="en-US" altLang="ko-KR" dirty="0" smtClean="0"/>
              <a:t>Coverage Check (1</a:t>
            </a:r>
            <a:r>
              <a:rPr kumimoji="1" lang="en-US" altLang="ko-KR" dirty="0" smtClean="0"/>
              <a:t>) – </a:t>
            </a:r>
            <a:r>
              <a:rPr kumimoji="1" lang="en-US" altLang="ko-KR" dirty="0" err="1" smtClean="0"/>
              <a:t>Cnt’d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38195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400" dirty="0" smtClean="0"/>
              <a:t>4. </a:t>
            </a:r>
            <a:r>
              <a:rPr kumimoji="1" lang="ko-KR" altLang="en-US" sz="2400" dirty="0" smtClean="0"/>
              <a:t>해당 금액 결제 시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en-US" altLang="ko-KR" sz="2400" dirty="0" smtClean="0"/>
              <a:t>   </a:t>
            </a:r>
            <a:r>
              <a:rPr kumimoji="1" lang="ko-KR" altLang="en-US" sz="2400" u="sng" dirty="0" err="1" smtClean="0"/>
              <a:t>발권가능</a:t>
            </a:r>
            <a:r>
              <a:rPr kumimoji="1" lang="ko-KR" altLang="en-US" sz="2400" dirty="0" smtClean="0"/>
              <a:t> 상태 티켓이</a:t>
            </a:r>
            <a:r>
              <a:rPr kumimoji="1" lang="en-US" altLang="ko-KR" sz="2400" dirty="0" smtClean="0"/>
              <a:t/>
            </a:r>
            <a:br>
              <a:rPr kumimoji="1" lang="en-US" altLang="ko-KR" sz="2400" dirty="0" smtClean="0"/>
            </a:br>
            <a:r>
              <a:rPr kumimoji="1" lang="en-US" altLang="ko-KR" sz="2400" dirty="0" smtClean="0"/>
              <a:t>   </a:t>
            </a:r>
            <a:r>
              <a:rPr kumimoji="1" lang="ko-KR" altLang="en-US" sz="2400" dirty="0" smtClean="0"/>
              <a:t>생성된다</a:t>
            </a:r>
            <a:r>
              <a:rPr kumimoji="1" lang="en-US" altLang="ko-KR" sz="2400" dirty="0" smtClean="0"/>
              <a:t/>
            </a:r>
            <a:br>
              <a:rPr kumimoji="1" lang="en-US" altLang="ko-KR" sz="2400" dirty="0" smtClean="0"/>
            </a:br>
            <a:r>
              <a:rPr kumimoji="1" lang="en-US" altLang="ko-KR" sz="2400" dirty="0" smtClean="0"/>
              <a:t>   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sz="2400" dirty="0" smtClean="0"/>
              <a:t>5. </a:t>
            </a:r>
            <a:r>
              <a:rPr kumimoji="1" lang="ko-KR" altLang="en-US" sz="2400" dirty="0" smtClean="0"/>
              <a:t>해당 티켓 발권 시</a:t>
            </a:r>
            <a:r>
              <a:rPr kumimoji="1" lang="en-US" altLang="ko-KR" sz="2400" dirty="0" smtClean="0"/>
              <a:t>,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en-US" altLang="ko-KR" sz="2400" dirty="0" smtClean="0"/>
              <a:t>   </a:t>
            </a:r>
            <a:r>
              <a:rPr kumimoji="1" lang="ko-KR" altLang="en-US" sz="2400" dirty="0" smtClean="0"/>
              <a:t>티켓이 </a:t>
            </a:r>
            <a:r>
              <a:rPr kumimoji="1" lang="ko-KR" altLang="en-US" sz="2400" u="sng" dirty="0" smtClean="0"/>
              <a:t>발권됨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en-US" altLang="ko-KR" sz="2400" dirty="0" smtClean="0"/>
              <a:t>   </a:t>
            </a:r>
            <a:r>
              <a:rPr kumimoji="1" lang="ko-KR" altLang="en-US" sz="2400" dirty="0" smtClean="0"/>
              <a:t>상태로 변경된다</a:t>
            </a:r>
            <a:endParaRPr kumimoji="1" lang="en-US" altLang="ko-KR" sz="2400" dirty="0" smtClean="0"/>
          </a:p>
          <a:p>
            <a:pPr marL="0" indent="0">
              <a:buNone/>
            </a:pPr>
            <a:r>
              <a:rPr kumimoji="1" lang="en-US" altLang="ko-KR" sz="2200" dirty="0" smtClean="0">
                <a:solidFill>
                  <a:srgbClr val="FF0000"/>
                </a:solidFill>
              </a:rPr>
              <a:t>- </a:t>
            </a:r>
            <a:r>
              <a:rPr kumimoji="1" lang="ko-KR" altLang="en-US" sz="2200" dirty="0" smtClean="0">
                <a:solidFill>
                  <a:srgbClr val="FF0000"/>
                </a:solidFill>
              </a:rPr>
              <a:t>티켓 발권 주체</a:t>
            </a:r>
            <a:r>
              <a:rPr kumimoji="1" lang="en-US" altLang="ko-KR" sz="2200" dirty="0">
                <a:solidFill>
                  <a:srgbClr val="FF0000"/>
                </a:solidFill>
              </a:rPr>
              <a:t>?</a:t>
            </a:r>
            <a:endParaRPr kumimoji="1" lang="en-US" altLang="ko-KR" sz="2200" dirty="0" smtClean="0">
              <a:solidFill>
                <a:srgbClr val="FF0000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 rot="1093983">
            <a:off x="5694218" y="2277686"/>
            <a:ext cx="640080" cy="19119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 rot="20477116">
            <a:off x="6486408" y="2187883"/>
            <a:ext cx="1181750" cy="1918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13432619">
            <a:off x="8381763" y="1771837"/>
            <a:ext cx="484368" cy="18137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10573174">
            <a:off x="6588541" y="1693607"/>
            <a:ext cx="1824618" cy="20766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20702399">
            <a:off x="8546515" y="4335605"/>
            <a:ext cx="1307803" cy="16564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10069669" y="4136883"/>
            <a:ext cx="623189" cy="15485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18426061">
            <a:off x="10051534" y="4829051"/>
            <a:ext cx="1175330" cy="29276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7780735" y="4507213"/>
            <a:ext cx="550429" cy="21441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꺾인 연결선 16"/>
          <p:cNvCxnSpPr/>
          <p:nvPr/>
        </p:nvCxnSpPr>
        <p:spPr>
          <a:xfrm rot="16200000" flipH="1">
            <a:off x="5929226" y="3260840"/>
            <a:ext cx="2173436" cy="864526"/>
          </a:xfrm>
          <a:prstGeom prst="bentConnector3">
            <a:avLst>
              <a:gd name="adj1" fmla="val 99721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10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859" y="1363288"/>
            <a:ext cx="6695164" cy="481367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시나리오 </a:t>
            </a:r>
            <a:r>
              <a:rPr kumimoji="1" lang="en-US" altLang="ko-KR" dirty="0" smtClean="0"/>
              <a:t>Coverage Check </a:t>
            </a:r>
            <a:r>
              <a:rPr kumimoji="1" lang="en-US" altLang="ko-KR" dirty="0" smtClean="0"/>
              <a:t>(2)</a:t>
            </a:r>
            <a:endParaRPr kumimoji="1"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381952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ko-KR" sz="2200" dirty="0" smtClean="0"/>
              <a:t>1. </a:t>
            </a:r>
            <a:r>
              <a:rPr kumimoji="1" lang="ko-KR" altLang="en-US" sz="2200" dirty="0" smtClean="0"/>
              <a:t>고객이 </a:t>
            </a:r>
            <a:r>
              <a:rPr kumimoji="1" lang="ko-KR" altLang="en-US" sz="2200" dirty="0" err="1" smtClean="0"/>
              <a:t>마이페이지에서</a:t>
            </a:r>
            <a:r>
              <a:rPr kumimoji="1" lang="en-US" altLang="ko-KR" sz="2200" dirty="0"/>
              <a:t/>
            </a:r>
            <a:br>
              <a:rPr kumimoji="1" lang="en-US" altLang="ko-KR" sz="2200" dirty="0"/>
            </a:br>
            <a:r>
              <a:rPr kumimoji="1" lang="ko-KR" altLang="en-US" sz="2200" dirty="0"/>
              <a:t> </a:t>
            </a:r>
            <a:r>
              <a:rPr kumimoji="1" lang="ko-KR" altLang="en-US" sz="2200" dirty="0" smtClean="0"/>
              <a:t>  예매 현황을 조회한다</a:t>
            </a:r>
            <a:endParaRPr kumimoji="1" lang="en-US" altLang="ko-KR" sz="2200" dirty="0" smtClean="0"/>
          </a:p>
          <a:p>
            <a:pPr marL="0" indent="0">
              <a:buNone/>
            </a:pPr>
            <a:endParaRPr kumimoji="1" lang="en-US" altLang="ko-KR" sz="2200" dirty="0"/>
          </a:p>
          <a:p>
            <a:pPr marL="0" indent="0">
              <a:buNone/>
            </a:pPr>
            <a:r>
              <a:rPr kumimoji="1" lang="en-US" altLang="ko-KR" sz="2200" dirty="0" smtClean="0"/>
              <a:t>2. </a:t>
            </a:r>
            <a:r>
              <a:rPr kumimoji="1" lang="ko-KR" altLang="en-US" sz="2200" dirty="0" smtClean="0"/>
              <a:t>고객이 예매를 취소한다</a:t>
            </a:r>
            <a:endParaRPr kumimoji="1" lang="en-US" altLang="ko-KR" sz="2200" dirty="0" smtClean="0"/>
          </a:p>
          <a:p>
            <a:pPr marL="0" indent="0">
              <a:buNone/>
            </a:pPr>
            <a:endParaRPr kumimoji="1" lang="en-US" altLang="ko-KR" sz="2200" dirty="0" smtClean="0"/>
          </a:p>
          <a:p>
            <a:pPr marL="0" indent="0">
              <a:buNone/>
            </a:pPr>
            <a:r>
              <a:rPr kumimoji="1" lang="en-US" altLang="ko-KR" sz="2200" dirty="0" smtClean="0"/>
              <a:t>3. </a:t>
            </a:r>
            <a:r>
              <a:rPr kumimoji="1" lang="ko-KR" altLang="en-US" sz="2200" dirty="0" smtClean="0"/>
              <a:t>잔여 좌석수가 증가한다</a:t>
            </a:r>
            <a:endParaRPr kumimoji="1" lang="en-US" altLang="ko-KR" sz="2200" dirty="0" smtClean="0"/>
          </a:p>
          <a:p>
            <a:pPr marL="514350" indent="-514350">
              <a:buFont typeface="+mj-lt"/>
              <a:buAutoNum type="arabicPeriod"/>
            </a:pPr>
            <a:endParaRPr kumimoji="1" lang="en-US" altLang="ko-KR" sz="2200" dirty="0" smtClean="0"/>
          </a:p>
          <a:p>
            <a:pPr marL="0" indent="0">
              <a:buNone/>
            </a:pPr>
            <a:r>
              <a:rPr kumimoji="1" lang="en-US" altLang="ko-KR" sz="2200" dirty="0" smtClean="0"/>
              <a:t>4. </a:t>
            </a:r>
            <a:r>
              <a:rPr kumimoji="1" lang="ko-KR" altLang="en-US" sz="2200" dirty="0" smtClean="0"/>
              <a:t>결제가 취소된다</a:t>
            </a:r>
            <a:endParaRPr kumimoji="1" lang="en-US" altLang="ko-KR" sz="2200" dirty="0" smtClean="0"/>
          </a:p>
          <a:p>
            <a:pPr marL="0" indent="0">
              <a:buNone/>
            </a:pPr>
            <a:endParaRPr kumimoji="1" lang="en-US" altLang="ko-KR" sz="2200" dirty="0"/>
          </a:p>
          <a:p>
            <a:pPr marL="0" indent="0">
              <a:buNone/>
            </a:pPr>
            <a:r>
              <a:rPr kumimoji="1" lang="en-US" altLang="ko-KR" sz="2200" dirty="0"/>
              <a:t>5</a:t>
            </a:r>
            <a:r>
              <a:rPr kumimoji="1" lang="en-US" altLang="ko-KR" sz="2200" dirty="0" smtClean="0"/>
              <a:t>. </a:t>
            </a:r>
            <a:r>
              <a:rPr kumimoji="1" lang="ko-KR" altLang="en-US" sz="2200" dirty="0" smtClean="0"/>
              <a:t>티켓이 </a:t>
            </a:r>
            <a:r>
              <a:rPr kumimoji="1" lang="ko-KR" altLang="en-US" sz="2200" u="sng" dirty="0" smtClean="0"/>
              <a:t>취소됨</a:t>
            </a:r>
            <a:r>
              <a:rPr kumimoji="1" lang="ko-KR" altLang="en-US" sz="2200" dirty="0" smtClean="0"/>
              <a:t> 상태로 </a:t>
            </a:r>
            <a:r>
              <a:rPr kumimoji="1" lang="en-US" altLang="ko-KR" sz="2200" dirty="0"/>
              <a:t/>
            </a:r>
            <a:br>
              <a:rPr kumimoji="1" lang="en-US" altLang="ko-KR" sz="2200" dirty="0"/>
            </a:br>
            <a:r>
              <a:rPr kumimoji="1" lang="en-US" altLang="ko-KR" sz="2200" dirty="0" smtClean="0"/>
              <a:t>   </a:t>
            </a:r>
            <a:r>
              <a:rPr kumimoji="1" lang="ko-KR" altLang="en-US" sz="2200" dirty="0" smtClean="0"/>
              <a:t>변경된다</a:t>
            </a:r>
            <a:endParaRPr kumimoji="1" lang="en-US" altLang="ko-KR" sz="2200" u="sng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9835975" y="1607561"/>
            <a:ext cx="1138844" cy="18837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1093983">
            <a:off x="5530175" y="2955984"/>
            <a:ext cx="640080" cy="19119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19883838">
            <a:off x="6476876" y="2378964"/>
            <a:ext cx="1575597" cy="14535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8035549" y="2226930"/>
            <a:ext cx="550429" cy="21441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꺾인 연결선 12"/>
          <p:cNvCxnSpPr/>
          <p:nvPr/>
        </p:nvCxnSpPr>
        <p:spPr>
          <a:xfrm rot="16200000" flipH="1">
            <a:off x="5856694" y="3978017"/>
            <a:ext cx="2243680" cy="623455"/>
          </a:xfrm>
          <a:prstGeom prst="bentConnector3">
            <a:avLst>
              <a:gd name="adj1" fmla="val 100387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오른쪽 화살표 19"/>
          <p:cNvSpPr/>
          <p:nvPr/>
        </p:nvSpPr>
        <p:spPr>
          <a:xfrm>
            <a:off x="7812491" y="5518794"/>
            <a:ext cx="550429" cy="21441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20210747">
            <a:off x="8517592" y="5092758"/>
            <a:ext cx="1417325" cy="19656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 rot="19644892">
            <a:off x="10135790" y="4480298"/>
            <a:ext cx="714057" cy="22049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51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모델 </a:t>
            </a:r>
            <a:r>
              <a:rPr kumimoji="1" lang="ko-KR" altLang="en-US" dirty="0" smtClean="0"/>
              <a:t>업그레이드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요구사항 커버 확인</a:t>
            </a:r>
            <a:endParaRPr kumimoji="1"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452437" y="1767681"/>
            <a:ext cx="39195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en-US" altLang="ko-KR" dirty="0" smtClean="0">
              <a:solidFill>
                <a:srgbClr val="00B05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724" y="1325966"/>
            <a:ext cx="7231207" cy="5275073"/>
          </a:xfrm>
          <a:prstGeom prst="rect">
            <a:avLst/>
          </a:prstGeom>
        </p:spPr>
      </p:pic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381952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ko-KR" sz="2400" dirty="0"/>
              <a:t>1. </a:t>
            </a:r>
            <a:r>
              <a:rPr kumimoji="1" lang="ko-KR" altLang="en-US" sz="2400" dirty="0"/>
              <a:t>고객이 공연을 예매한다</a:t>
            </a:r>
            <a:endParaRPr kumimoji="1" lang="en-US" altLang="ko-KR" sz="2400" dirty="0"/>
          </a:p>
          <a:p>
            <a:pPr marL="514350" indent="-514350">
              <a:buFont typeface="+mj-lt"/>
              <a:buAutoNum type="arabicPeriod"/>
            </a:pPr>
            <a:endParaRPr kumimoji="1" lang="en-US" altLang="ko-KR" sz="2200" dirty="0"/>
          </a:p>
          <a:p>
            <a:pPr marL="0" indent="0">
              <a:buNone/>
            </a:pPr>
            <a:r>
              <a:rPr kumimoji="1" lang="en-US" altLang="ko-KR" sz="2400" dirty="0" smtClean="0"/>
              <a:t>2-1</a:t>
            </a:r>
            <a:r>
              <a:rPr kumimoji="1" lang="en-US" altLang="ko-KR" sz="2000" dirty="0" smtClean="0"/>
              <a:t>. </a:t>
            </a:r>
            <a:r>
              <a:rPr kumimoji="1" lang="ko-KR" altLang="en-US" sz="2200" dirty="0" err="1" smtClean="0"/>
              <a:t>잔여석</a:t>
            </a:r>
            <a:r>
              <a:rPr kumimoji="1" lang="ko-KR" altLang="en-US" sz="2200" dirty="0" smtClean="0"/>
              <a:t> </a:t>
            </a:r>
            <a:r>
              <a:rPr kumimoji="1" lang="en-US" altLang="ko-KR" sz="2200" dirty="0"/>
              <a:t>&lt;</a:t>
            </a:r>
            <a:r>
              <a:rPr kumimoji="1" lang="en-US" altLang="ko-KR" sz="2200" dirty="0" smtClean="0"/>
              <a:t> </a:t>
            </a:r>
            <a:r>
              <a:rPr kumimoji="1" lang="ko-KR" altLang="en-US" sz="2200" dirty="0" err="1" smtClean="0"/>
              <a:t>예매수</a:t>
            </a:r>
            <a:r>
              <a:rPr kumimoji="1" lang="en-US" altLang="ko-KR" sz="2200" dirty="0" smtClean="0"/>
              <a:t/>
            </a:r>
            <a:br>
              <a:rPr kumimoji="1" lang="en-US" altLang="ko-KR" sz="2200" dirty="0" smtClean="0"/>
            </a:br>
            <a:r>
              <a:rPr kumimoji="1" lang="ko-KR" altLang="en-US" sz="2200" u="sng" dirty="0" smtClean="0"/>
              <a:t>예매 실패</a:t>
            </a:r>
            <a:r>
              <a:rPr kumimoji="1" lang="ko-KR" altLang="en-US" sz="2200" dirty="0" smtClean="0"/>
              <a:t>로 상태 변경</a:t>
            </a:r>
            <a:endParaRPr kumimoji="1" lang="en-US" altLang="ko-KR" sz="2200" u="sng" dirty="0" smtClean="0"/>
          </a:p>
          <a:p>
            <a:pPr marL="0" indent="0">
              <a:buNone/>
            </a:pPr>
            <a:endParaRPr kumimoji="1" lang="en-US" altLang="ko-KR" sz="2200" dirty="0" smtClean="0"/>
          </a:p>
          <a:p>
            <a:pPr marL="0" indent="0">
              <a:buNone/>
            </a:pPr>
            <a:r>
              <a:rPr kumimoji="1" lang="en-US" altLang="ko-KR" sz="2200" dirty="0" smtClean="0"/>
              <a:t>2-2. </a:t>
            </a:r>
            <a:r>
              <a:rPr kumimoji="1" lang="ko-KR" altLang="en-US" sz="2200" dirty="0" err="1" smtClean="0"/>
              <a:t>잔여석</a:t>
            </a:r>
            <a:r>
              <a:rPr kumimoji="1" lang="ko-KR" altLang="en-US" sz="2200" dirty="0" smtClean="0"/>
              <a:t> </a:t>
            </a:r>
            <a:r>
              <a:rPr kumimoji="1" lang="en-US" altLang="ko-KR" sz="2200" dirty="0" smtClean="0"/>
              <a:t>&gt; </a:t>
            </a:r>
            <a:r>
              <a:rPr kumimoji="1" lang="ko-KR" altLang="en-US" sz="2200" dirty="0" err="1" smtClean="0"/>
              <a:t>예매수</a:t>
            </a:r>
            <a:endParaRPr kumimoji="1" lang="en-US" altLang="ko-KR" sz="2200" dirty="0"/>
          </a:p>
          <a:p>
            <a:pPr marL="0" indent="0">
              <a:buNone/>
            </a:pPr>
            <a:r>
              <a:rPr kumimoji="1" lang="ko-KR" altLang="en-US" sz="2200" u="sng" dirty="0" smtClean="0">
                <a:solidFill>
                  <a:srgbClr val="0070C0"/>
                </a:solidFill>
              </a:rPr>
              <a:t>예매 확정</a:t>
            </a:r>
            <a:r>
              <a:rPr kumimoji="1" lang="ko-KR" altLang="en-US" sz="2200" dirty="0" smtClean="0">
                <a:solidFill>
                  <a:srgbClr val="0070C0"/>
                </a:solidFill>
              </a:rPr>
              <a:t> 상태 변경</a:t>
            </a:r>
            <a:endParaRPr kumimoji="1" lang="en-US" altLang="ko-KR" sz="2200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kumimoji="1" lang="en-US" altLang="ko-KR" sz="2200" u="sng" dirty="0" smtClean="0"/>
          </a:p>
          <a:p>
            <a:pPr marL="0" indent="0">
              <a:buNone/>
            </a:pPr>
            <a:r>
              <a:rPr kumimoji="1" lang="en-US" altLang="ko-KR" sz="2200" dirty="0" smtClean="0"/>
              <a:t>3. </a:t>
            </a:r>
            <a:r>
              <a:rPr kumimoji="1" lang="ko-KR" altLang="en-US" sz="2200" dirty="0" smtClean="0">
                <a:solidFill>
                  <a:srgbClr val="0070C0"/>
                </a:solidFill>
              </a:rPr>
              <a:t>확정된 예매</a:t>
            </a:r>
            <a:r>
              <a:rPr kumimoji="1" lang="ko-KR" altLang="en-US" sz="2200" dirty="0" smtClean="0"/>
              <a:t> 건 결제 요청</a:t>
            </a:r>
            <a:endParaRPr kumimoji="1" lang="en-US" altLang="ko-KR" sz="2200" dirty="0" smtClean="0"/>
          </a:p>
          <a:p>
            <a:pPr marL="0" indent="0">
              <a:buNone/>
            </a:pPr>
            <a:endParaRPr kumimoji="1" lang="en-US" altLang="ko-KR" sz="2200" dirty="0"/>
          </a:p>
          <a:p>
            <a:pPr marL="0" indent="0">
              <a:buNone/>
            </a:pPr>
            <a:r>
              <a:rPr kumimoji="1" lang="en-US" altLang="ko-KR" sz="2200" dirty="0" smtClean="0">
                <a:solidFill>
                  <a:srgbClr val="0070C0"/>
                </a:solidFill>
              </a:rPr>
              <a:t>4. </a:t>
            </a:r>
            <a:r>
              <a:rPr kumimoji="1" lang="ko-KR" altLang="en-US" sz="2200" dirty="0" smtClean="0">
                <a:solidFill>
                  <a:srgbClr val="0070C0"/>
                </a:solidFill>
              </a:rPr>
              <a:t>고객이 티켓을 발권한다</a:t>
            </a:r>
            <a:endParaRPr kumimoji="1" lang="en-US" altLang="ko-KR" sz="2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150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114" y="1325966"/>
            <a:ext cx="7231207" cy="5275073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838200" y="-411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4400" dirty="0" smtClean="0"/>
              <a:t>비기능 요구사항 </a:t>
            </a:r>
            <a:r>
              <a:rPr kumimoji="1" lang="en-US" altLang="ko-KR" sz="4400" dirty="0" smtClean="0"/>
              <a:t>coverage</a:t>
            </a:r>
            <a:endParaRPr kumimoji="1" lang="ko-KR" altLang="en-US" sz="4400" dirty="0"/>
          </a:p>
        </p:txBody>
      </p:sp>
      <p:sp>
        <p:nvSpPr>
          <p:cNvPr id="2" name="타원 1"/>
          <p:cNvSpPr/>
          <p:nvPr/>
        </p:nvSpPr>
        <p:spPr>
          <a:xfrm>
            <a:off x="6418661" y="3991052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1</a:t>
            </a:r>
            <a:endParaRPr kumimoji="1"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6170688" y="1595182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2</a:t>
            </a:r>
            <a:endParaRPr kumimoji="1"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8676517" y="5568528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3</a:t>
            </a:r>
            <a:endParaRPr kumimoji="1"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6643" y="1860630"/>
            <a:ext cx="34718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ko-KR" altLang="en-US" dirty="0" smtClean="0"/>
              <a:t>예매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공연 서비스를 결제 서비스와 격리하여 결제 서비스 장애 시에도 예매할 수 있도록 함</a:t>
            </a:r>
            <a:endParaRPr kumimoji="1" lang="ko-KR" altLang="en-US" dirty="0"/>
          </a:p>
          <a:p>
            <a:pPr marL="342900" indent="-342900">
              <a:buAutoNum type="arabicPeriod"/>
            </a:pPr>
            <a:endParaRPr kumimoji="1" lang="en-US" altLang="ko-KR" dirty="0" smtClean="0"/>
          </a:p>
          <a:p>
            <a:pPr marL="342900" indent="-342900">
              <a:buAutoNum type="arabicPeriod"/>
            </a:pPr>
            <a:r>
              <a:rPr kumimoji="1" lang="ko-KR" altLang="en-US" dirty="0" smtClean="0"/>
              <a:t>공연 잔여 좌석수가 예매 수량보다 적을 경우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예매 확정 및 결제가 </a:t>
            </a:r>
            <a:r>
              <a:rPr kumimoji="1" lang="ko-KR" altLang="en-US" dirty="0" err="1" smtClean="0"/>
              <a:t>불가하도록</a:t>
            </a:r>
            <a:r>
              <a:rPr kumimoji="1" lang="ko-KR" altLang="en-US" dirty="0" smtClean="0"/>
              <a:t> 함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endParaRPr kumimoji="1" lang="en-US" altLang="ko-KR" dirty="0" smtClean="0"/>
          </a:p>
          <a:p>
            <a:pPr marL="342900" indent="-342900">
              <a:buAutoNum type="arabicPeriod"/>
            </a:pPr>
            <a:r>
              <a:rPr kumimoji="1" lang="ko-KR" altLang="en-US" dirty="0" smtClean="0"/>
              <a:t>결제 취소 예매 건은 즉시 티켓 발권이 불가 하도록 함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607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조직</a:t>
            </a:r>
            <a:endParaRPr kumimoji="1"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kumimoji="1" lang="ko-KR" altLang="en-US" dirty="0" smtClean="0"/>
              <a:t>예매</a:t>
            </a:r>
            <a:endParaRPr kumimoji="1" lang="en-US" altLang="ko-KR" dirty="0" smtClean="0"/>
          </a:p>
          <a:p>
            <a:pPr>
              <a:buFontTx/>
              <a:buChar char="-"/>
            </a:pPr>
            <a:r>
              <a:rPr kumimoji="1" lang="ko-KR" altLang="en-US" dirty="0" smtClean="0"/>
              <a:t>결제</a:t>
            </a:r>
            <a:endParaRPr kumimoji="1" lang="en-US" altLang="ko-KR" dirty="0" smtClean="0"/>
          </a:p>
          <a:p>
            <a:pPr>
              <a:buFontTx/>
              <a:buChar char="-"/>
            </a:pPr>
            <a:r>
              <a:rPr kumimoji="1" lang="ko-KR" altLang="en-US" dirty="0" smtClean="0"/>
              <a:t>공연</a:t>
            </a:r>
            <a:endParaRPr kumimoji="1" lang="en-US" altLang="ko-KR" dirty="0" smtClean="0"/>
          </a:p>
          <a:p>
            <a:pPr>
              <a:buFontTx/>
              <a:buChar char="-"/>
            </a:pPr>
            <a:r>
              <a:rPr kumimoji="1" lang="ko-KR" altLang="en-US" dirty="0" smtClean="0"/>
              <a:t>발권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41950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헥사고날 아키텍처 </a:t>
            </a:r>
            <a:endParaRPr kumimoji="1" lang="ko-KR" altLang="en-US" dirty="0"/>
          </a:p>
        </p:txBody>
      </p:sp>
      <p:sp>
        <p:nvSpPr>
          <p:cNvPr id="4" name="원통[C] 3"/>
          <p:cNvSpPr/>
          <p:nvPr/>
        </p:nvSpPr>
        <p:spPr>
          <a:xfrm rot="5400000">
            <a:off x="5843828" y="-3904684"/>
            <a:ext cx="481263" cy="11190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92636" y="1488434"/>
            <a:ext cx="341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bg1"/>
                </a:solidFill>
              </a:rPr>
              <a:t>분산 이벤트 스트림</a:t>
            </a:r>
            <a:r>
              <a:rPr kumimoji="1" lang="en-US" altLang="ko-KR" dirty="0" smtClean="0">
                <a:solidFill>
                  <a:schemeClr val="bg1"/>
                </a:solidFill>
              </a:rPr>
              <a:t> (Kafka)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3504708" y="2529224"/>
            <a:ext cx="2708548" cy="1663247"/>
            <a:chOff x="3680661" y="2117559"/>
            <a:chExt cx="3218594" cy="1941094"/>
          </a:xfrm>
        </p:grpSpPr>
        <p:sp>
          <p:nvSpPr>
            <p:cNvPr id="7" name="육각형[H] 6"/>
            <p:cNvSpPr/>
            <p:nvPr/>
          </p:nvSpPr>
          <p:spPr>
            <a:xfrm>
              <a:off x="4134852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pay</a:t>
              </a:r>
              <a:endParaRPr kumimoji="1" lang="ko-KR" altLang="en-US" dirty="0"/>
            </a:p>
          </p:txBody>
        </p:sp>
        <p:sp>
          <p:nvSpPr>
            <p:cNvPr id="11" name="육각형[H] 10"/>
            <p:cNvSpPr/>
            <p:nvPr/>
          </p:nvSpPr>
          <p:spPr>
            <a:xfrm>
              <a:off x="46391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pay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80661" y="2326103"/>
              <a:ext cx="1269834" cy="356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smtClean="0"/>
                <a:t>REST Adaptor</a:t>
              </a:r>
              <a:endParaRPr kumimoji="1" lang="ko-KR" altLang="en-US" sz="105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864038" y="2821465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smtClean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육각형[H] 5"/>
          <p:cNvSpPr/>
          <p:nvPr/>
        </p:nvSpPr>
        <p:spPr>
          <a:xfrm>
            <a:off x="897233" y="2568904"/>
            <a:ext cx="1916663" cy="1623567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app</a:t>
            </a:r>
            <a:endParaRPr kumimoji="1" lang="ko-KR" altLang="en-US" sz="1200" dirty="0"/>
          </a:p>
        </p:txBody>
      </p:sp>
      <p:sp>
        <p:nvSpPr>
          <p:cNvPr id="10" name="육각형[H] 9"/>
          <p:cNvSpPr/>
          <p:nvPr/>
        </p:nvSpPr>
        <p:spPr>
          <a:xfrm>
            <a:off x="1322786" y="2904352"/>
            <a:ext cx="1073934" cy="962735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>
                <a:solidFill>
                  <a:schemeClr val="tx1"/>
                </a:solidFill>
              </a:rPr>
              <a:t>app</a:t>
            </a:r>
            <a:endParaRPr kumimoji="1"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1794" y="3155096"/>
            <a:ext cx="1025768" cy="29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REST Adaptor</a:t>
            </a:r>
            <a:r>
              <a:rPr kumimoji="1" lang="ko-KR" altLang="en-US" sz="1000" dirty="0" smtClean="0"/>
              <a:t> </a:t>
            </a:r>
            <a:endParaRPr kumimoji="1"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332313" y="2707200"/>
            <a:ext cx="1067859" cy="343835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Kafka Listener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93987" y="3217846"/>
            <a:ext cx="864927" cy="4200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Kafka </a:t>
            </a:r>
            <a:r>
              <a:rPr kumimoji="1" lang="en-US" altLang="ko-KR" sz="1000" dirty="0" err="1" smtClean="0">
                <a:solidFill>
                  <a:schemeClr val="tx1"/>
                </a:solidFill>
              </a:rPr>
              <a:t>publiser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5" idx="0"/>
          </p:cNvCxnSpPr>
          <p:nvPr/>
        </p:nvCxnSpPr>
        <p:spPr>
          <a:xfrm flipH="1" flipV="1">
            <a:off x="2716789" y="1931200"/>
            <a:ext cx="9662" cy="12866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24" idx="0"/>
          </p:cNvCxnSpPr>
          <p:nvPr/>
        </p:nvCxnSpPr>
        <p:spPr>
          <a:xfrm flipH="1">
            <a:off x="866243" y="1949213"/>
            <a:ext cx="16718" cy="75798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9631535" y="2789744"/>
            <a:ext cx="2197219" cy="1650927"/>
            <a:chOff x="9621288" y="2336911"/>
            <a:chExt cx="2570747" cy="1941094"/>
          </a:xfrm>
        </p:grpSpPr>
        <p:sp>
          <p:nvSpPr>
            <p:cNvPr id="9" name="육각형[H] 8"/>
            <p:cNvSpPr/>
            <p:nvPr/>
          </p:nvSpPr>
          <p:spPr>
            <a:xfrm>
              <a:off x="9898013" y="2336911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customer</a:t>
              </a:r>
              <a:endParaRPr kumimoji="1" lang="ko-KR" altLang="en-US" dirty="0"/>
            </a:p>
          </p:txBody>
        </p:sp>
        <p:sp>
          <p:nvSpPr>
            <p:cNvPr id="13" name="육각형[H] 12"/>
            <p:cNvSpPr/>
            <p:nvPr/>
          </p:nvSpPr>
          <p:spPr>
            <a:xfrm>
              <a:off x="10402337" y="2731948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c</a:t>
              </a:r>
              <a:r>
                <a:rPr kumimoji="1" lang="en-US" altLang="ko-KR" sz="1400" dirty="0" smtClean="0">
                  <a:solidFill>
                    <a:schemeClr val="tx1"/>
                  </a:solidFill>
                </a:rPr>
                <a:t>ustomer</a:t>
              </a:r>
            </a:p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(python)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621288" y="2515941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 smtClean="0">
                  <a:solidFill>
                    <a:schemeClr val="tx1"/>
                  </a:solidFill>
                </a:rPr>
                <a:t>이벤트 </a:t>
              </a:r>
              <a:endParaRPr kumimoji="1"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200" dirty="0" smtClean="0">
                  <a:solidFill>
                    <a:schemeClr val="tx1"/>
                  </a:solidFill>
                </a:rPr>
                <a:t>리스너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6770788" y="2529224"/>
            <a:ext cx="2484059" cy="1719275"/>
            <a:chOff x="6635414" y="2117559"/>
            <a:chExt cx="2986061" cy="1941094"/>
          </a:xfrm>
        </p:grpSpPr>
        <p:sp>
          <p:nvSpPr>
            <p:cNvPr id="8" name="육각형[H] 7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/>
                <a:t>store</a:t>
              </a:r>
              <a:endParaRPr kumimoji="1" lang="ko-KR" altLang="en-US" sz="1400" dirty="0"/>
            </a:p>
          </p:txBody>
        </p:sp>
        <p:sp>
          <p:nvSpPr>
            <p:cNvPr id="12" name="육각형[H] 11"/>
            <p:cNvSpPr/>
            <p:nvPr/>
          </p:nvSpPr>
          <p:spPr>
            <a:xfrm>
              <a:off x="74204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store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35414" y="2337257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586258" y="2739723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꺾인 연결선[E] 46"/>
          <p:cNvCxnSpPr>
            <a:stCxn id="53" idx="3"/>
            <a:endCxn id="16" idx="1"/>
          </p:cNvCxnSpPr>
          <p:nvPr/>
        </p:nvCxnSpPr>
        <p:spPr>
          <a:xfrm flipV="1">
            <a:off x="3127585" y="2860841"/>
            <a:ext cx="377123" cy="106809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262658" y="3718910"/>
            <a:ext cx="864927" cy="4200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REST Invoker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stCxn id="19" idx="0"/>
          </p:cNvCxnSpPr>
          <p:nvPr/>
        </p:nvCxnSpPr>
        <p:spPr>
          <a:xfrm flipH="1" flipV="1">
            <a:off x="5773036" y="1949213"/>
            <a:ext cx="4636" cy="118316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22" idx="0"/>
          </p:cNvCxnSpPr>
          <p:nvPr/>
        </p:nvCxnSpPr>
        <p:spPr>
          <a:xfrm>
            <a:off x="7182549" y="1931320"/>
            <a:ext cx="18830" cy="7924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endCxn id="40" idx="0"/>
          </p:cNvCxnSpPr>
          <p:nvPr/>
        </p:nvCxnSpPr>
        <p:spPr>
          <a:xfrm flipH="1">
            <a:off x="10073936" y="1946153"/>
            <a:ext cx="2316" cy="99585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1" idx="0"/>
          </p:cNvCxnSpPr>
          <p:nvPr/>
        </p:nvCxnSpPr>
        <p:spPr>
          <a:xfrm flipH="1" flipV="1">
            <a:off x="8821379" y="1966308"/>
            <a:ext cx="2878" cy="111398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원통[C] 67"/>
          <p:cNvSpPr/>
          <p:nvPr/>
        </p:nvSpPr>
        <p:spPr>
          <a:xfrm>
            <a:off x="1368088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smtClean="0"/>
              <a:t>mongo</a:t>
            </a:r>
            <a:endParaRPr kumimoji="1" lang="ko-KR" altLang="en-US" sz="1200" dirty="0"/>
          </a:p>
        </p:txBody>
      </p:sp>
      <p:sp>
        <p:nvSpPr>
          <p:cNvPr id="69" name="원통[C] 68"/>
          <p:cNvSpPr/>
          <p:nvPr/>
        </p:nvSpPr>
        <p:spPr>
          <a:xfrm>
            <a:off x="4353896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 smtClean="0"/>
              <a:t>mysql</a:t>
            </a:r>
            <a:endParaRPr kumimoji="1" lang="ko-KR" altLang="en-US" sz="1200" dirty="0"/>
          </a:p>
        </p:txBody>
      </p:sp>
      <p:sp>
        <p:nvSpPr>
          <p:cNvPr id="70" name="원통[C] 69"/>
          <p:cNvSpPr/>
          <p:nvPr/>
        </p:nvSpPr>
        <p:spPr>
          <a:xfrm>
            <a:off x="7460236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 smtClean="0"/>
              <a:t>mysql</a:t>
            </a:r>
            <a:endParaRPr kumimoji="1"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1524002" y="406423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cxnSp>
        <p:nvCxnSpPr>
          <p:cNvPr id="72" name="꺾인 연결선[E] 71"/>
          <p:cNvCxnSpPr>
            <a:stCxn id="71" idx="2"/>
            <a:endCxn id="68" idx="0"/>
          </p:cNvCxnSpPr>
          <p:nvPr/>
        </p:nvCxnSpPr>
        <p:spPr>
          <a:xfrm rot="5400000">
            <a:off x="1739520" y="445039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4515856" y="405621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cxnSp>
        <p:nvCxnSpPr>
          <p:cNvPr id="76" name="꺾인 연결선[E] 75"/>
          <p:cNvCxnSpPr/>
          <p:nvPr/>
        </p:nvCxnSpPr>
        <p:spPr>
          <a:xfrm rot="5400000">
            <a:off x="4731374" y="444237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7644062" y="4024135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cxnSp>
        <p:nvCxnSpPr>
          <p:cNvPr id="79" name="꺾인 연결선[E] 78"/>
          <p:cNvCxnSpPr/>
          <p:nvPr/>
        </p:nvCxnSpPr>
        <p:spPr>
          <a:xfrm rot="5400000">
            <a:off x="7859580" y="4410289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067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구현</a:t>
            </a:r>
            <a:endParaRPr kumimoji="1" lang="ko-KR" altLang="en-US" dirty="0"/>
          </a:p>
        </p:txBody>
      </p:sp>
      <p:sp>
        <p:nvSpPr>
          <p:cNvPr id="5" name="부제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915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dirty="0" smtClean="0"/>
              <a:t>구현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장애의 격리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05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지속적 개선</a:t>
            </a:r>
            <a:endParaRPr kumimoji="1" lang="ko-KR" altLang="en-US" dirty="0"/>
          </a:p>
        </p:txBody>
      </p:sp>
      <p:sp>
        <p:nvSpPr>
          <p:cNvPr id="5" name="부제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 smtClean="0"/>
              <a:t>간섭없는 개발 조직의 추가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9302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73251" y="1972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mtClean="0"/>
              <a:t>마케팅팀의 </a:t>
            </a:r>
            <a:r>
              <a:rPr kumimoji="1" lang="ko-KR" altLang="en-US" dirty="0" smtClean="0"/>
              <a:t>추가 </a:t>
            </a:r>
            <a:endParaRPr kumimoji="1"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052367" y="1707524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 smtClean="0"/>
              <a:t>마케팅팀</a:t>
            </a:r>
            <a:endParaRPr kumimoji="1"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739498" y="1730210"/>
            <a:ext cx="1178517" cy="48031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mtClean="0">
                <a:solidFill>
                  <a:schemeClr val="accent1">
                    <a:lumMod val="75000"/>
                  </a:schemeClr>
                </a:solidFill>
              </a:rPr>
              <a:t>상점시스템팀</a:t>
            </a:r>
            <a:endParaRPr kumimoji="1"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69899" y="1730210"/>
            <a:ext cx="1178517" cy="48031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주문결제팀</a:t>
            </a:r>
            <a:endParaRPr kumimoji="1"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30433" y="346590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CEO</a:t>
            </a:r>
            <a:endParaRPr kumimoji="1"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4543812" y="2074236"/>
            <a:ext cx="5796366" cy="4069678"/>
            <a:chOff x="1069382" y="961438"/>
            <a:chExt cx="7873140" cy="5866938"/>
          </a:xfrm>
        </p:grpSpPr>
        <p:sp>
          <p:nvSpPr>
            <p:cNvPr id="9" name="직사각형 8"/>
            <p:cNvSpPr/>
            <p:nvPr/>
          </p:nvSpPr>
          <p:spPr>
            <a:xfrm>
              <a:off x="1069383" y="5480024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DBA 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69382" y="3927611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Backend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69382" y="961438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PO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4" y="2695036"/>
              <a:ext cx="920097" cy="912736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2" y="2650352"/>
              <a:ext cx="920097" cy="91273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05444" y="2693595"/>
              <a:ext cx="920097" cy="912736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1" y="1336351"/>
              <a:ext cx="920097" cy="91273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3" y="4205325"/>
              <a:ext cx="920097" cy="912736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4156218"/>
              <a:ext cx="920097" cy="912736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20664" y="4200903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2" y="5697832"/>
              <a:ext cx="920097" cy="91273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5653147"/>
              <a:ext cx="920097" cy="912736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20664" y="5697831"/>
              <a:ext cx="920097" cy="912736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1" y="1291666"/>
              <a:ext cx="920097" cy="912736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3457" y="1264897"/>
              <a:ext cx="920097" cy="912736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1069382" y="2440402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UI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31" y="2553170"/>
            <a:ext cx="920097" cy="91273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290833" y="5248849"/>
            <a:ext cx="62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CTO</a:t>
            </a:r>
            <a:endParaRPr kumimoji="1"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331" y="4336113"/>
            <a:ext cx="920097" cy="912736"/>
          </a:xfrm>
          <a:prstGeom prst="rect">
            <a:avLst/>
          </a:prstGeom>
        </p:spPr>
      </p:pic>
      <p:sp>
        <p:nvSpPr>
          <p:cNvPr id="30" name="타원형 설명선[O] 29"/>
          <p:cNvSpPr/>
          <p:nvPr/>
        </p:nvSpPr>
        <p:spPr>
          <a:xfrm>
            <a:off x="9689309" y="377875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KPI: </a:t>
            </a:r>
            <a:r>
              <a:rPr kumimoji="1" lang="ko-KR" altLang="en-US" dirty="0" smtClean="0"/>
              <a:t>신규고객유입률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46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시나리오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마케팅 팀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우수고객에게 쿠폰을 발행한다</a:t>
            </a:r>
            <a:endParaRPr kumimoji="1" lang="en-US" altLang="ko-KR" dirty="0" smtClean="0"/>
          </a:p>
          <a:p>
            <a:r>
              <a:rPr kumimoji="1" lang="ko-KR" altLang="en-US" dirty="0" smtClean="0"/>
              <a:t>자주 주문하는 상품에 대한 유사 제품을 홍보한다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04583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63" y="0"/>
            <a:ext cx="110388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54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헥사고날 아키텍처 </a:t>
            </a:r>
            <a:endParaRPr kumimoji="1" lang="ko-KR" altLang="en-US" dirty="0"/>
          </a:p>
        </p:txBody>
      </p:sp>
      <p:sp>
        <p:nvSpPr>
          <p:cNvPr id="4" name="원통[C] 3"/>
          <p:cNvSpPr/>
          <p:nvPr/>
        </p:nvSpPr>
        <p:spPr>
          <a:xfrm rot="5400000">
            <a:off x="5843828" y="-3904684"/>
            <a:ext cx="481263" cy="11190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92636" y="1488434"/>
            <a:ext cx="341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bg1"/>
                </a:solidFill>
              </a:rPr>
              <a:t>분산 이벤트 스트림</a:t>
            </a:r>
            <a:r>
              <a:rPr kumimoji="1" lang="en-US" altLang="ko-KR" dirty="0" smtClean="0">
                <a:solidFill>
                  <a:schemeClr val="bg1"/>
                </a:solidFill>
              </a:rPr>
              <a:t> (Kafka)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3504708" y="2529224"/>
            <a:ext cx="2708548" cy="1663247"/>
            <a:chOff x="3680661" y="2117559"/>
            <a:chExt cx="3218594" cy="1941094"/>
          </a:xfrm>
        </p:grpSpPr>
        <p:sp>
          <p:nvSpPr>
            <p:cNvPr id="7" name="육각형[H] 6"/>
            <p:cNvSpPr/>
            <p:nvPr/>
          </p:nvSpPr>
          <p:spPr>
            <a:xfrm>
              <a:off x="4134852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pay</a:t>
              </a:r>
              <a:endParaRPr kumimoji="1" lang="ko-KR" altLang="en-US" dirty="0"/>
            </a:p>
          </p:txBody>
        </p:sp>
        <p:sp>
          <p:nvSpPr>
            <p:cNvPr id="11" name="육각형[H] 10"/>
            <p:cNvSpPr/>
            <p:nvPr/>
          </p:nvSpPr>
          <p:spPr>
            <a:xfrm>
              <a:off x="46391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pay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80661" y="2326103"/>
              <a:ext cx="1269834" cy="356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smtClean="0"/>
                <a:t>REST Adaptor</a:t>
              </a:r>
              <a:endParaRPr kumimoji="1" lang="ko-KR" altLang="en-US" sz="105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864038" y="2821465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smtClean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육각형[H] 5"/>
          <p:cNvSpPr/>
          <p:nvPr/>
        </p:nvSpPr>
        <p:spPr>
          <a:xfrm>
            <a:off x="897233" y="2568904"/>
            <a:ext cx="1916663" cy="1623567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app</a:t>
            </a:r>
            <a:endParaRPr kumimoji="1" lang="ko-KR" altLang="en-US" sz="1200" dirty="0"/>
          </a:p>
        </p:txBody>
      </p:sp>
      <p:sp>
        <p:nvSpPr>
          <p:cNvPr id="10" name="육각형[H] 9"/>
          <p:cNvSpPr/>
          <p:nvPr/>
        </p:nvSpPr>
        <p:spPr>
          <a:xfrm>
            <a:off x="1322786" y="2904352"/>
            <a:ext cx="1073934" cy="962735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>
                <a:solidFill>
                  <a:schemeClr val="tx1"/>
                </a:solidFill>
              </a:rPr>
              <a:t>app</a:t>
            </a:r>
            <a:endParaRPr kumimoji="1"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1794" y="3155096"/>
            <a:ext cx="1025768" cy="29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REST Adaptor</a:t>
            </a:r>
            <a:r>
              <a:rPr kumimoji="1" lang="ko-KR" altLang="en-US" sz="1000" dirty="0" smtClean="0"/>
              <a:t> </a:t>
            </a:r>
            <a:endParaRPr kumimoji="1"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332313" y="2707200"/>
            <a:ext cx="1067859" cy="343835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Kafka Listener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93987" y="3217846"/>
            <a:ext cx="864927" cy="4200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Kafka </a:t>
            </a:r>
            <a:r>
              <a:rPr kumimoji="1" lang="en-US" altLang="ko-KR" sz="1000" dirty="0" err="1" smtClean="0">
                <a:solidFill>
                  <a:schemeClr val="tx1"/>
                </a:solidFill>
              </a:rPr>
              <a:t>publiser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5" idx="0"/>
          </p:cNvCxnSpPr>
          <p:nvPr/>
        </p:nvCxnSpPr>
        <p:spPr>
          <a:xfrm flipH="1" flipV="1">
            <a:off x="2716789" y="1931200"/>
            <a:ext cx="9662" cy="12866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24" idx="0"/>
          </p:cNvCxnSpPr>
          <p:nvPr/>
        </p:nvCxnSpPr>
        <p:spPr>
          <a:xfrm flipH="1">
            <a:off x="866243" y="1949213"/>
            <a:ext cx="16718" cy="75798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9631535" y="2789744"/>
            <a:ext cx="2197219" cy="1650927"/>
            <a:chOff x="9621288" y="2336911"/>
            <a:chExt cx="2570747" cy="1941094"/>
          </a:xfrm>
        </p:grpSpPr>
        <p:sp>
          <p:nvSpPr>
            <p:cNvPr id="9" name="육각형[H] 8"/>
            <p:cNvSpPr/>
            <p:nvPr/>
          </p:nvSpPr>
          <p:spPr>
            <a:xfrm>
              <a:off x="9898013" y="2336911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customer</a:t>
              </a:r>
              <a:endParaRPr kumimoji="1" lang="ko-KR" altLang="en-US" dirty="0"/>
            </a:p>
          </p:txBody>
        </p:sp>
        <p:sp>
          <p:nvSpPr>
            <p:cNvPr id="13" name="육각형[H] 12"/>
            <p:cNvSpPr/>
            <p:nvPr/>
          </p:nvSpPr>
          <p:spPr>
            <a:xfrm>
              <a:off x="10402337" y="2731948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c</a:t>
              </a:r>
              <a:r>
                <a:rPr kumimoji="1" lang="en-US" altLang="ko-KR" sz="1400" dirty="0" smtClean="0">
                  <a:solidFill>
                    <a:schemeClr val="tx1"/>
                  </a:solidFill>
                </a:rPr>
                <a:t>ustomer</a:t>
              </a:r>
            </a:p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(python)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621288" y="2515941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 smtClean="0">
                  <a:solidFill>
                    <a:schemeClr val="tx1"/>
                  </a:solidFill>
                </a:rPr>
                <a:t>이벤트 </a:t>
              </a:r>
              <a:endParaRPr kumimoji="1"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200" dirty="0" smtClean="0">
                  <a:solidFill>
                    <a:schemeClr val="tx1"/>
                  </a:solidFill>
                </a:rPr>
                <a:t>리스너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6770788" y="2529224"/>
            <a:ext cx="2484059" cy="1719275"/>
            <a:chOff x="6635414" y="2117559"/>
            <a:chExt cx="2986061" cy="1941094"/>
          </a:xfrm>
        </p:grpSpPr>
        <p:sp>
          <p:nvSpPr>
            <p:cNvPr id="8" name="육각형[H] 7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/>
                <a:t>store</a:t>
              </a:r>
              <a:endParaRPr kumimoji="1" lang="ko-KR" altLang="en-US" sz="1400" dirty="0"/>
            </a:p>
          </p:txBody>
        </p:sp>
        <p:sp>
          <p:nvSpPr>
            <p:cNvPr id="12" name="육각형[H] 11"/>
            <p:cNvSpPr/>
            <p:nvPr/>
          </p:nvSpPr>
          <p:spPr>
            <a:xfrm>
              <a:off x="74204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store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35414" y="2337257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586258" y="2739723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꺾인 연결선[E] 46"/>
          <p:cNvCxnSpPr>
            <a:stCxn id="53" idx="3"/>
            <a:endCxn id="16" idx="1"/>
          </p:cNvCxnSpPr>
          <p:nvPr/>
        </p:nvCxnSpPr>
        <p:spPr>
          <a:xfrm flipV="1">
            <a:off x="3127585" y="2860841"/>
            <a:ext cx="377123" cy="106809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262658" y="3718910"/>
            <a:ext cx="864927" cy="4200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REST Invoker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stCxn id="19" idx="0"/>
          </p:cNvCxnSpPr>
          <p:nvPr/>
        </p:nvCxnSpPr>
        <p:spPr>
          <a:xfrm flipH="1" flipV="1">
            <a:off x="5773036" y="1949213"/>
            <a:ext cx="4636" cy="118316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22" idx="0"/>
          </p:cNvCxnSpPr>
          <p:nvPr/>
        </p:nvCxnSpPr>
        <p:spPr>
          <a:xfrm>
            <a:off x="7182549" y="1931320"/>
            <a:ext cx="18830" cy="7924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endCxn id="40" idx="0"/>
          </p:cNvCxnSpPr>
          <p:nvPr/>
        </p:nvCxnSpPr>
        <p:spPr>
          <a:xfrm flipH="1">
            <a:off x="10073936" y="1946153"/>
            <a:ext cx="2316" cy="99585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1" idx="0"/>
          </p:cNvCxnSpPr>
          <p:nvPr/>
        </p:nvCxnSpPr>
        <p:spPr>
          <a:xfrm flipH="1" flipV="1">
            <a:off x="8821379" y="1966308"/>
            <a:ext cx="2878" cy="111398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원통[C] 67"/>
          <p:cNvSpPr/>
          <p:nvPr/>
        </p:nvSpPr>
        <p:spPr>
          <a:xfrm>
            <a:off x="1368088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smtClean="0"/>
              <a:t>mongo</a:t>
            </a:r>
            <a:endParaRPr kumimoji="1" lang="ko-KR" altLang="en-US" sz="1200" dirty="0"/>
          </a:p>
        </p:txBody>
      </p:sp>
      <p:sp>
        <p:nvSpPr>
          <p:cNvPr id="69" name="원통[C] 68"/>
          <p:cNvSpPr/>
          <p:nvPr/>
        </p:nvSpPr>
        <p:spPr>
          <a:xfrm>
            <a:off x="4353896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 smtClean="0"/>
              <a:t>mysql</a:t>
            </a:r>
            <a:endParaRPr kumimoji="1" lang="ko-KR" altLang="en-US" sz="1200" dirty="0"/>
          </a:p>
        </p:txBody>
      </p:sp>
      <p:sp>
        <p:nvSpPr>
          <p:cNvPr id="70" name="원통[C] 69"/>
          <p:cNvSpPr/>
          <p:nvPr/>
        </p:nvSpPr>
        <p:spPr>
          <a:xfrm>
            <a:off x="7460236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 smtClean="0"/>
              <a:t>mysql</a:t>
            </a:r>
            <a:endParaRPr kumimoji="1"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1524002" y="406423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cxnSp>
        <p:nvCxnSpPr>
          <p:cNvPr id="72" name="꺾인 연결선[E] 71"/>
          <p:cNvCxnSpPr>
            <a:stCxn id="71" idx="2"/>
            <a:endCxn id="68" idx="0"/>
          </p:cNvCxnSpPr>
          <p:nvPr/>
        </p:nvCxnSpPr>
        <p:spPr>
          <a:xfrm rot="5400000">
            <a:off x="1739520" y="445039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4515856" y="405621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cxnSp>
        <p:nvCxnSpPr>
          <p:cNvPr id="76" name="꺾인 연결선[E] 75"/>
          <p:cNvCxnSpPr/>
          <p:nvPr/>
        </p:nvCxnSpPr>
        <p:spPr>
          <a:xfrm rot="5400000">
            <a:off x="4731374" y="444237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7644062" y="4024135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cxnSp>
        <p:nvCxnSpPr>
          <p:cNvPr id="79" name="꺾인 연결선[E] 78"/>
          <p:cNvCxnSpPr/>
          <p:nvPr/>
        </p:nvCxnSpPr>
        <p:spPr>
          <a:xfrm rot="5400000">
            <a:off x="7859580" y="4410289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/>
          <p:cNvGrpSpPr/>
          <p:nvPr/>
        </p:nvGrpSpPr>
        <p:grpSpPr>
          <a:xfrm>
            <a:off x="8672661" y="4521347"/>
            <a:ext cx="2484059" cy="1719275"/>
            <a:chOff x="6635414" y="2117559"/>
            <a:chExt cx="2986061" cy="1941094"/>
          </a:xfrm>
        </p:grpSpPr>
        <p:sp>
          <p:nvSpPr>
            <p:cNvPr id="92" name="육각형[H] 91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/>
                <a:t>store</a:t>
              </a:r>
              <a:endParaRPr kumimoji="1" lang="ko-KR" altLang="en-US" sz="1400" dirty="0"/>
            </a:p>
          </p:txBody>
        </p:sp>
        <p:sp>
          <p:nvSpPr>
            <p:cNvPr id="93" name="육각형[H] 92"/>
            <p:cNvSpPr/>
            <p:nvPr/>
          </p:nvSpPr>
          <p:spPr>
            <a:xfrm>
              <a:off x="7291540" y="2512596"/>
              <a:ext cx="1620530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Recommendation</a:t>
              </a:r>
            </a:p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(python)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6635414" y="2337257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586258" y="2739723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6" name="직선 화살표 연결선 95"/>
          <p:cNvCxnSpPr/>
          <p:nvPr/>
        </p:nvCxnSpPr>
        <p:spPr>
          <a:xfrm flipH="1">
            <a:off x="9103252" y="1966308"/>
            <a:ext cx="4941" cy="274963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flipH="1" flipV="1">
            <a:off x="10691573" y="1931200"/>
            <a:ext cx="34557" cy="314121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원통[C] 97"/>
          <p:cNvSpPr/>
          <p:nvPr/>
        </p:nvSpPr>
        <p:spPr>
          <a:xfrm>
            <a:off x="9390021" y="6153144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Filesystem</a:t>
            </a:r>
            <a:endParaRPr kumimoji="1" lang="ko-KR" alt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8655222" y="2247358"/>
            <a:ext cx="3173531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dirty="0" smtClean="0"/>
              <a:t>마케팅팀</a:t>
            </a:r>
            <a:endParaRPr kumimoji="1" lang="en-US" altLang="ko-KR" dirty="0" smtClean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 smtClean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 smtClean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 smtClean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 smtClean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 smtClean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 smtClean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 smtClean="0"/>
          </a:p>
          <a:p>
            <a:pPr algn="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4389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마케팅 </a:t>
            </a:r>
            <a:r>
              <a:rPr kumimoji="1" lang="en-US" altLang="ko-KR" dirty="0" smtClean="0"/>
              <a:t>BC </a:t>
            </a:r>
            <a:r>
              <a:rPr kumimoji="1" lang="ko-KR" altLang="en-US" dirty="0" smtClean="0"/>
              <a:t>추가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8094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시나리오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고객이 티켓을 예매한다</a:t>
            </a:r>
            <a:r>
              <a:rPr kumimoji="1" lang="en-US" altLang="ko-K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고객이 결제한다</a:t>
            </a:r>
            <a:r>
              <a:rPr kumimoji="1" lang="en-US" altLang="ko-K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티켓이 예매되면 예매수량만큼 공연의 잔여좌석수가 감소한다</a:t>
            </a:r>
            <a:r>
              <a:rPr kumimoji="1" lang="en-US" altLang="ko-K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결제가 되면 티켓이 발권가능하다</a:t>
            </a:r>
            <a:r>
              <a:rPr kumimoji="1" lang="en-US" altLang="ko-K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고객은 예매를 취소할 수 있다</a:t>
            </a:r>
            <a:r>
              <a:rPr kumimoji="1" lang="en-US" altLang="ko-K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예매를 취소하면 결제가 취소되고 예매수량만큼 공연의 잔여좌석수가 증가한다</a:t>
            </a:r>
            <a:r>
              <a:rPr kumimoji="1" lang="en-US" altLang="ko-K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결제가 취소되면 티켓 발권이 불가능 상태로 변경된다</a:t>
            </a:r>
            <a:r>
              <a:rPr kumimoji="1" lang="en-US" altLang="ko-K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고객은 티켓을 발권한다</a:t>
            </a:r>
            <a:r>
              <a:rPr kumimoji="1"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938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창업시기 조직구조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Horizontal </a:t>
            </a:r>
            <a:endParaRPr kumimoji="1"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1162373" y="1892166"/>
            <a:ext cx="5765370" cy="4325398"/>
            <a:chOff x="1503333" y="1142306"/>
            <a:chExt cx="7873142" cy="5879797"/>
          </a:xfrm>
        </p:grpSpPr>
        <p:sp>
          <p:nvSpPr>
            <p:cNvPr id="22" name="직사각형 21"/>
            <p:cNvSpPr/>
            <p:nvPr/>
          </p:nvSpPr>
          <p:spPr>
            <a:xfrm>
              <a:off x="1503333" y="1142306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mtClean="0"/>
                <a:t>Business</a:t>
              </a:r>
              <a:endParaRPr kumimoji="1"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503336" y="5673751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/>
                <a:t>DBA </a:t>
              </a:r>
              <a:endParaRPr kumimoji="1"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503335" y="4121338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/>
                <a:t>Backend Developer</a:t>
              </a:r>
              <a:endParaRPr kumimoji="1"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503334" y="2568925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/>
                <a:t>UI Developer</a:t>
              </a:r>
              <a:endParaRPr kumimoji="1" lang="ko-KR" altLang="en-US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6" y="2837748"/>
              <a:ext cx="920097" cy="91273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1438381"/>
              <a:ext cx="920097" cy="912736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7279824" y="1710083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mtClean="0"/>
                <a:t>CEO</a:t>
              </a:r>
              <a:endParaRPr kumimoji="1" lang="ko-KR" altLang="en-US" dirty="0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5" y="4348037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4" y="5840544"/>
              <a:ext cx="920097" cy="912736"/>
            </a:xfrm>
            <a:prstGeom prst="rect">
              <a:avLst/>
            </a:prstGeom>
          </p:spPr>
        </p:pic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006" y="4250420"/>
            <a:ext cx="673772" cy="671443"/>
          </a:xfrm>
          <a:prstGeom prst="rect">
            <a:avLst/>
          </a:prstGeom>
        </p:spPr>
      </p:pic>
      <p:sp>
        <p:nvSpPr>
          <p:cNvPr id="25" name="타원형 설명선[O] 24"/>
          <p:cNvSpPr/>
          <p:nvPr/>
        </p:nvSpPr>
        <p:spPr>
          <a:xfrm>
            <a:off x="7830216" y="1587171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서비스 이익률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신규고객창출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상점 친화 이미지</a:t>
            </a:r>
            <a:r>
              <a:rPr kumimoji="1" lang="ko-KR" altLang="en-US" dirty="0"/>
              <a:t> </a:t>
            </a:r>
            <a:r>
              <a:rPr kumimoji="1" lang="en-US" altLang="ko-KR" dirty="0" smtClean="0"/>
              <a:t>….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  <p:sp>
        <p:nvSpPr>
          <p:cNvPr id="26" name="타원형 설명선[O] 25"/>
          <p:cNvSpPr/>
          <p:nvPr/>
        </p:nvSpPr>
        <p:spPr>
          <a:xfrm>
            <a:off x="7733654" y="2735503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예쁘고 편리한 </a:t>
            </a:r>
            <a:r>
              <a:rPr kumimoji="1" lang="en-US" altLang="ko-KR" dirty="0" smtClean="0"/>
              <a:t>UI</a:t>
            </a:r>
            <a:endParaRPr kumimoji="1" lang="ko-KR" altLang="en-US" dirty="0"/>
          </a:p>
        </p:txBody>
      </p:sp>
      <p:sp>
        <p:nvSpPr>
          <p:cNvPr id="27" name="타원형 설명선[O] 26"/>
          <p:cNvSpPr/>
          <p:nvPr/>
        </p:nvSpPr>
        <p:spPr>
          <a:xfrm>
            <a:off x="7901799" y="3810839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안정된 서버 시스템</a:t>
            </a:r>
            <a:endParaRPr kumimoji="1" lang="ko-KR" altLang="en-US" dirty="0"/>
          </a:p>
        </p:txBody>
      </p:sp>
      <p:sp>
        <p:nvSpPr>
          <p:cNvPr id="28" name="타원형 설명선[O] 27"/>
          <p:cNvSpPr/>
          <p:nvPr/>
        </p:nvSpPr>
        <p:spPr>
          <a:xfrm>
            <a:off x="7901798" y="4940748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안정된 데이터베이스 시스템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12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7739498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mtClean="0"/>
              <a:t>상점시스템팀</a:t>
            </a:r>
            <a:endParaRPr kumimoji="1"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369899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 smtClean="0"/>
              <a:t>주문결제팀</a:t>
            </a:r>
            <a:endParaRPr kumimoji="1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조직구조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Vertical</a:t>
            </a:r>
            <a:endParaRPr kumimoji="1"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30433" y="346590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CEO</a:t>
            </a:r>
            <a:endParaRPr kumimoji="1"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543812" y="2074236"/>
            <a:ext cx="5796366" cy="4069678"/>
            <a:chOff x="1069382" y="961438"/>
            <a:chExt cx="7873140" cy="5866938"/>
          </a:xfrm>
        </p:grpSpPr>
        <p:sp>
          <p:nvSpPr>
            <p:cNvPr id="5" name="직사각형 4"/>
            <p:cNvSpPr/>
            <p:nvPr/>
          </p:nvSpPr>
          <p:spPr>
            <a:xfrm>
              <a:off x="1069383" y="5480024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DBA 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069382" y="3927611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Backend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069382" y="961438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PO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4" y="2695036"/>
              <a:ext cx="920097" cy="912736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2" y="2650352"/>
              <a:ext cx="920097" cy="91273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1" y="1336351"/>
              <a:ext cx="920097" cy="91273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3" y="4205325"/>
              <a:ext cx="920097" cy="912736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4156218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2" y="5697832"/>
              <a:ext cx="920097" cy="91273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5653147"/>
              <a:ext cx="920097" cy="912736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1" y="1291666"/>
              <a:ext cx="920097" cy="912736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1069382" y="2440402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UI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31" y="2553170"/>
            <a:ext cx="920097" cy="91273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290833" y="5248849"/>
            <a:ext cx="62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CTO</a:t>
            </a:r>
            <a:endParaRPr kumimoji="1"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331" y="4336113"/>
            <a:ext cx="920097" cy="912736"/>
          </a:xfrm>
          <a:prstGeom prst="rect">
            <a:avLst/>
          </a:prstGeom>
        </p:spPr>
      </p:pic>
      <p:sp>
        <p:nvSpPr>
          <p:cNvPr id="4" name="타원형 설명선[O] 3"/>
          <p:cNvSpPr/>
          <p:nvPr/>
        </p:nvSpPr>
        <p:spPr>
          <a:xfrm>
            <a:off x="6286857" y="381961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24</a:t>
            </a:r>
            <a:r>
              <a:rPr kumimoji="1" lang="ko-KR" altLang="en-US" dirty="0" smtClean="0"/>
              <a:t>시간 주문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결제</a:t>
            </a:r>
            <a:endParaRPr kumimoji="1" lang="ko-KR" altLang="en-US" dirty="0"/>
          </a:p>
        </p:txBody>
      </p:sp>
      <p:sp>
        <p:nvSpPr>
          <p:cNvPr id="31" name="타원형 설명선[O] 30"/>
          <p:cNvSpPr/>
          <p:nvPr/>
        </p:nvSpPr>
        <p:spPr>
          <a:xfrm>
            <a:off x="7997654" y="365125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입점상인의 편익대변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105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비기능적 요구사항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977563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트랜잭션</a:t>
            </a:r>
            <a:endParaRPr kumimoji="1" lang="en-US" altLang="ko-KR" dirty="0" smtClean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 smtClean="0"/>
              <a:t>티켓 발권은 결제가 취소된 </a:t>
            </a:r>
            <a:r>
              <a:rPr kumimoji="1" lang="ko-KR" altLang="en-US" dirty="0" err="1" smtClean="0"/>
              <a:t>예매건은</a:t>
            </a:r>
            <a:r>
              <a:rPr kumimoji="1" lang="ko-KR" altLang="en-US" dirty="0" smtClean="0"/>
              <a:t> 불가해야한다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ko-KR" altLang="en-US" dirty="0">
                <a:sym typeface="Wingdings"/>
              </a:rPr>
              <a:t> </a:t>
            </a:r>
            <a:r>
              <a:rPr kumimoji="1" lang="en-US" altLang="ko-KR" dirty="0">
                <a:sym typeface="Wingdings"/>
              </a:rPr>
              <a:t>Sync </a:t>
            </a:r>
            <a:r>
              <a:rPr kumimoji="1" lang="ko-KR" altLang="en-US" dirty="0">
                <a:sym typeface="Wingdings"/>
              </a:rPr>
              <a:t>호출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장애격리</a:t>
            </a:r>
            <a:endParaRPr kumimoji="1"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 smtClean="0"/>
              <a:t>결제 시스템이 수행되지 않더라도 예매는 </a:t>
            </a:r>
            <a:r>
              <a:rPr kumimoji="1" lang="en-US" altLang="ko-KR" dirty="0" smtClean="0"/>
              <a:t>365</a:t>
            </a:r>
            <a:r>
              <a:rPr kumimoji="1" lang="ko-KR" altLang="en-US" dirty="0" smtClean="0"/>
              <a:t>일 </a:t>
            </a:r>
            <a:r>
              <a:rPr kumimoji="1" lang="en-US" altLang="ko-KR" dirty="0" smtClean="0"/>
              <a:t>24</a:t>
            </a:r>
            <a:r>
              <a:rPr kumimoji="1" lang="ko-KR" altLang="en-US" dirty="0" smtClean="0"/>
              <a:t>시간 받을 수 있어야 한다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>
                <a:sym typeface="Wingdings"/>
              </a:rPr>
              <a:t> </a:t>
            </a:r>
            <a:r>
              <a:rPr kumimoji="1" lang="en-US" altLang="ko-KR" dirty="0" err="1" smtClean="0">
                <a:sym typeface="Wingdings"/>
              </a:rPr>
              <a:t>Async</a:t>
            </a:r>
            <a:r>
              <a:rPr kumimoji="1" lang="en-US" altLang="ko-KR" dirty="0" smtClean="0">
                <a:sym typeface="Wingdings"/>
              </a:rPr>
              <a:t> (event-driven), Eventual Consistency</a:t>
            </a:r>
            <a:endParaRPr kumimoji="1"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 smtClean="0"/>
              <a:t>발권시스템이 </a:t>
            </a:r>
            <a:r>
              <a:rPr kumimoji="1" lang="ko-KR" altLang="en-US" dirty="0" err="1" smtClean="0"/>
              <a:t>과중되면</a:t>
            </a:r>
            <a:r>
              <a:rPr kumimoji="1" lang="ko-KR" altLang="en-US" dirty="0" smtClean="0"/>
              <a:t> 결제를 잠시동안 받지 않고 </a:t>
            </a:r>
            <a:r>
              <a:rPr kumimoji="1" lang="ko-KR" altLang="en-US" dirty="0" err="1" smtClean="0"/>
              <a:t>결제취소를</a:t>
            </a:r>
            <a:r>
              <a:rPr kumimoji="1" lang="ko-KR" altLang="en-US" dirty="0" smtClean="0"/>
              <a:t> 잠시후에 하도록 유도한다 </a:t>
            </a:r>
            <a:r>
              <a:rPr kumimoji="1" lang="ko-KR" altLang="en-US" dirty="0" smtClean="0">
                <a:sym typeface="Wingdings"/>
              </a:rPr>
              <a:t> </a:t>
            </a:r>
            <a:r>
              <a:rPr kumimoji="1" lang="en-US" altLang="ko-KR" dirty="0" smtClean="0">
                <a:sym typeface="Wingdings"/>
              </a:rPr>
              <a:t>Circuit breaker, fallback</a:t>
            </a:r>
            <a:endParaRPr kumimoji="1"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성능</a:t>
            </a:r>
            <a:endParaRPr kumimoji="1"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 smtClean="0"/>
              <a:t>고객이 </a:t>
            </a:r>
            <a:r>
              <a:rPr kumimoji="1" lang="ko-KR" altLang="en-US" dirty="0" err="1" smtClean="0"/>
              <a:t>마이페이지에서</a:t>
            </a:r>
            <a:r>
              <a:rPr kumimoji="1" lang="ko-KR" altLang="en-US" dirty="0" smtClean="0"/>
              <a:t> 예매 내역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결제 상태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발권 상태 등을 확인할 수 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ko-KR" altLang="en-US" dirty="0" smtClean="0">
                <a:sym typeface="Wingdings"/>
              </a:rPr>
              <a:t> </a:t>
            </a:r>
            <a:r>
              <a:rPr kumimoji="1" lang="en-US" altLang="ko-KR" dirty="0" smtClean="0">
                <a:sym typeface="Wingdings"/>
              </a:rPr>
              <a:t>CQRS</a:t>
            </a:r>
            <a:endParaRPr kumimoji="1" lang="en-US" altLang="ko-KR" dirty="0" smtClean="0"/>
          </a:p>
          <a:p>
            <a:pPr lvl="2"/>
            <a:endParaRPr kumimoji="1" lang="en-US" altLang="ko-KR" dirty="0" smtClean="0"/>
          </a:p>
          <a:p>
            <a:endParaRPr kumimoji="1" lang="en-US" altLang="ko-KR" dirty="0" smtClean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56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err="1" smtClean="0"/>
              <a:t>이벤트스토밍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Event </a:t>
            </a:r>
            <a:r>
              <a:rPr kumimoji="1" lang="ko-KR" altLang="en-US" dirty="0" smtClean="0"/>
              <a:t>도출</a:t>
            </a:r>
            <a:endParaRPr kumimoji="1"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576126" y="265567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예야됨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47764" y="265567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예애취소됨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76526" y="265567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공연잔여좌석수 변경됨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305288" y="265567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결제됨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834050" y="265567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결제취소됨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362812" y="265567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발권상태변경됨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17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Actor, Command</a:t>
            </a:r>
            <a:endParaRPr kumimoji="1"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248696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예매됨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41186" y="246077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결제됨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81896" y="2204052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예매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491335" y="1921761"/>
            <a:ext cx="814952" cy="1257300"/>
            <a:chOff x="194792" y="1921761"/>
            <a:chExt cx="1300163" cy="1257300"/>
          </a:xfrm>
        </p:grpSpPr>
        <p:sp>
          <p:nvSpPr>
            <p:cNvPr id="19" name="직사각형 18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고객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/>
            <p:cNvCxnSpPr>
              <a:stCxn id="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직사각형 42"/>
          <p:cNvSpPr/>
          <p:nvPr/>
        </p:nvSpPr>
        <p:spPr>
          <a:xfrm>
            <a:off x="2222977" y="464661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939858" y="464661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결제취소됨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156177" y="4364324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예매취소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526841" y="3819394"/>
            <a:ext cx="814952" cy="1257300"/>
            <a:chOff x="194792" y="1921761"/>
            <a:chExt cx="1300163" cy="1257300"/>
          </a:xfrm>
        </p:grpSpPr>
        <p:sp>
          <p:nvSpPr>
            <p:cNvPr id="48" name="직사각형 47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고객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50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20"/>
            <p:cNvCxnSpPr>
              <a:stCxn id="49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직사각형 53"/>
          <p:cNvSpPr/>
          <p:nvPr/>
        </p:nvSpPr>
        <p:spPr>
          <a:xfrm>
            <a:off x="3170287" y="362543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잔여좌석수변경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284157" y="236469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발권상태변경됨</a:t>
            </a:r>
            <a:r>
              <a:rPr kumimoji="1"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sz="1200" b="1" dirty="0" smtClean="0">
                <a:solidFill>
                  <a:schemeClr val="tx1"/>
                </a:solidFill>
              </a:rPr>
              <a:t>발권</a:t>
            </a:r>
            <a:r>
              <a:rPr kumimoji="1" lang="en-US" altLang="ko-KR" sz="1200" b="1" dirty="0" smtClean="0">
                <a:solidFill>
                  <a:schemeClr val="tx1"/>
                </a:solidFill>
              </a:rPr>
              <a:t>)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217357" y="2082405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티켓발권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7526796" y="1800114"/>
            <a:ext cx="814952" cy="1257300"/>
            <a:chOff x="194792" y="1921761"/>
            <a:chExt cx="1300163" cy="1257300"/>
          </a:xfrm>
        </p:grpSpPr>
        <p:sp>
          <p:nvSpPr>
            <p:cNvPr id="58" name="직사각형 57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고객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0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[R] 20"/>
            <p:cNvCxnSpPr>
              <a:stCxn id="59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직사각형 63"/>
          <p:cNvSpPr/>
          <p:nvPr/>
        </p:nvSpPr>
        <p:spPr>
          <a:xfrm>
            <a:off x="5558067" y="245393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발권상태변경됨</a:t>
            </a:r>
            <a:r>
              <a:rPr kumimoji="1"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sz="1200" b="1" dirty="0" smtClean="0">
                <a:solidFill>
                  <a:schemeClr val="tx1"/>
                </a:solidFill>
              </a:rPr>
              <a:t>가능</a:t>
            </a:r>
            <a:r>
              <a:rPr kumimoji="1" lang="en-US" altLang="ko-KR" sz="1200" b="1" dirty="0" smtClean="0">
                <a:solidFill>
                  <a:schemeClr val="tx1"/>
                </a:solidFill>
              </a:rPr>
              <a:t>)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577569" y="464633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발권상태변경됨</a:t>
            </a:r>
            <a:r>
              <a:rPr kumimoji="1"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sz="1200" b="1" dirty="0" smtClean="0">
                <a:solidFill>
                  <a:schemeClr val="tx1"/>
                </a:solidFill>
              </a:rPr>
              <a:t>취소</a:t>
            </a:r>
            <a:r>
              <a:rPr kumimoji="1" lang="en-US" altLang="ko-KR" sz="1200" b="1" dirty="0" smtClean="0">
                <a:solidFill>
                  <a:schemeClr val="tx1"/>
                </a:solidFill>
              </a:rPr>
              <a:t>)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01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Aggregate</a:t>
            </a:r>
            <a:endParaRPr kumimoji="1"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160083" y="221875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예매됨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783723" y="233452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배달시작됨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612240" y="4635904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배달취소됨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19170" y="415769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예매취소됨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81896" y="2204052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예매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525288" y="3025799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배달시작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1896" y="4140840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예매취소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03872" y="3178659"/>
            <a:ext cx="814952" cy="1257300"/>
            <a:chOff x="194792" y="1921761"/>
            <a:chExt cx="1300163" cy="1257300"/>
          </a:xfrm>
        </p:grpSpPr>
        <p:sp>
          <p:nvSpPr>
            <p:cNvPr id="19" name="직사각형 18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고객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/>
            <p:cNvCxnSpPr>
              <a:stCxn id="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8252578" y="2038943"/>
            <a:ext cx="931480" cy="1130169"/>
            <a:chOff x="194792" y="1921761"/>
            <a:chExt cx="1300163" cy="1257300"/>
          </a:xfrm>
        </p:grpSpPr>
        <p:sp>
          <p:nvSpPr>
            <p:cNvPr id="30" name="직사각형 29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고객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32" name="직선 연결선[R] 31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[R] 32"/>
            <p:cNvCxnSpPr>
              <a:stCxn id="30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33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2177153" y="2885690"/>
            <a:ext cx="1274118" cy="17502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예매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671502" y="3036126"/>
            <a:ext cx="1274118" cy="17502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주문처리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713136" y="223345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결제됨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672223" y="417239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결제취소됨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734949" y="2218752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결제요청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34949" y="4155540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결제취소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730206" y="2900390"/>
            <a:ext cx="1274118" cy="17502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결제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804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1645</TotalTime>
  <Words>695</Words>
  <Application>Microsoft Office PowerPoint</Application>
  <PresentationFormat>와이드스크린</PresentationFormat>
  <Paragraphs>292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Arial</vt:lpstr>
      <vt:lpstr>Wingdings</vt:lpstr>
      <vt:lpstr>Office 테마</vt:lpstr>
      <vt:lpstr>분석/설계</vt:lpstr>
      <vt:lpstr>조직</vt:lpstr>
      <vt:lpstr>시나리오</vt:lpstr>
      <vt:lpstr>창업시기 조직구조 – Horizontal </vt:lpstr>
      <vt:lpstr>조직구조 – Vertical</vt:lpstr>
      <vt:lpstr>비기능적 요구사항</vt:lpstr>
      <vt:lpstr>이벤트스토밍 – Event 도출</vt:lpstr>
      <vt:lpstr>이벤트스토밍 – Actor, Command</vt:lpstr>
      <vt:lpstr>이벤트스토밍 – Aggregate</vt:lpstr>
      <vt:lpstr>이벤트스토밍 – Bounded Context</vt:lpstr>
      <vt:lpstr>이벤트스토밍 – Policy (괄호 - 수행주체)</vt:lpstr>
      <vt:lpstr>이벤트스토밍 – Policy 를 수행주체로 이동</vt:lpstr>
      <vt:lpstr>PowerPoint 프레젠테이션</vt:lpstr>
      <vt:lpstr>PowerPoint 프레젠테이션</vt:lpstr>
      <vt:lpstr>시나리오 Coverage Check (1)</vt:lpstr>
      <vt:lpstr>시나리오 Coverage Check (1) – Cnt’d.</vt:lpstr>
      <vt:lpstr>시나리오 Coverage Check (2)</vt:lpstr>
      <vt:lpstr>모델 업그레이드 – 요구사항 커버 확인</vt:lpstr>
      <vt:lpstr>PowerPoint 프레젠테이션</vt:lpstr>
      <vt:lpstr>헥사고날 아키텍처 </vt:lpstr>
      <vt:lpstr>구현</vt:lpstr>
      <vt:lpstr>PowerPoint 프레젠테이션</vt:lpstr>
      <vt:lpstr>지속적 개선</vt:lpstr>
      <vt:lpstr>PowerPoint 프레젠테이션</vt:lpstr>
      <vt:lpstr>시나리오 – 마케팅 팀</vt:lpstr>
      <vt:lpstr>PowerPoint 프레젠테이션</vt:lpstr>
      <vt:lpstr>헥사고날 아키텍처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창업시기 시나리오</dc:title>
  <dc:creator>Microsoft Office 사용자</dc:creator>
  <cp:lastModifiedBy>SKCC</cp:lastModifiedBy>
  <cp:revision>47</cp:revision>
  <dcterms:created xsi:type="dcterms:W3CDTF">2020-04-17T09:21:25Z</dcterms:created>
  <dcterms:modified xsi:type="dcterms:W3CDTF">2020-06-17T05:39:42Z</dcterms:modified>
</cp:coreProperties>
</file>