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函数式编程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纯函数</a:t>
            </a:r>
          </a:p>
          <a:p>
            <a:pPr/>
            <a:r>
              <a:t>柯里化</a:t>
            </a:r>
          </a:p>
          <a:p>
            <a:pPr/>
            <a:r>
              <a:t>函数组合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函数组合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h(g(f(x))) 转化成 compose(h,g,f)(x)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函数组合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var compose = function(f, g) {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return function(x) {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f(g(x));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};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var first = arr =&gt; arr[0];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var reverse = arr =&gt; arr.reverse();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var last = compose(first, reverse);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last([1,2,3,4,5]);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91024" y="1858463"/>
            <a:ext cx="12310535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function compose(...funcs) {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if (funcs.length === 0) {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return arg =&gt; arg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} else {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const last = funcs[funcs.length - 1]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const rest = funcs.slice(0, -1)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return (...args) =&gt;</a:t>
            </a:r>
          </a:p>
          <a:p>
            <a:pPr lvl="5"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rest.reduceRight(</a:t>
            </a:r>
          </a:p>
          <a:p>
            <a:pPr lvl="5"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(composed, f) =&gt; f(composed), last(…args)</a:t>
            </a:r>
          </a:p>
          <a:p>
            <a:pPr lvl="5"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)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三个概念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Store</a:t>
            </a:r>
          </a:p>
          <a:p>
            <a:pPr/>
            <a:r>
              <a:t>Reducer</a:t>
            </a:r>
          </a:p>
          <a:p>
            <a:pPr/>
            <a:r>
              <a:t>Action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三个基本原则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xfrm>
            <a:off x="952500" y="2508688"/>
            <a:ext cx="11099800" cy="4736224"/>
          </a:xfrm>
          <a:prstGeom prst="rect">
            <a:avLst/>
          </a:prstGeom>
        </p:spPr>
        <p:txBody>
          <a:bodyPr anchor="t"/>
          <a:lstStyle/>
          <a:p>
            <a:pPr/>
            <a:r>
              <a:t>整个应用只有唯一一个可信数据源(也就是一个应用只有一个 Store 实例)</a:t>
            </a:r>
          </a:p>
          <a:p>
            <a:pPr/>
            <a:r>
              <a:t>State 只能通过触发 Action 来更改</a:t>
            </a:r>
          </a:p>
          <a:p>
            <a:pPr/>
            <a:r>
              <a:t>State 的更改 必须写成纯函数(Reducer)，也就是每次更改总是返回一个新的 State</a:t>
            </a:r>
          </a:p>
        </p:txBody>
      </p:sp>
      <p:pic>
        <p:nvPicPr>
          <p:cNvPr id="17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1732" y="7340709"/>
            <a:ext cx="11901336" cy="2008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经典示意图</a:t>
            </a:r>
          </a:p>
        </p:txBody>
      </p:sp>
      <p:pic>
        <p:nvPicPr>
          <p:cNvPr id="174" name="redux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336800" y="2694003"/>
            <a:ext cx="8667730" cy="6500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Actions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xfrm>
            <a:off x="952500" y="2590800"/>
            <a:ext cx="11099800" cy="6823846"/>
          </a:xfrm>
          <a:prstGeom prst="rect">
            <a:avLst/>
          </a:prstGeom>
        </p:spPr>
        <p:txBody>
          <a:bodyPr anchor="t"/>
          <a:lstStyle/>
          <a:p>
            <a:pPr/>
            <a:r>
              <a:t>一个形如{ type, payload } 的对象</a:t>
            </a:r>
          </a:p>
          <a:p>
            <a:pPr/>
            <a:r>
              <a:t>通常通过一个纯函数生成它：</a:t>
            </a:r>
          </a:p>
          <a:p>
            <a:pPr/>
          </a:p>
          <a:p>
            <a:pPr/>
          </a:p>
          <a:p>
            <a:pPr/>
          </a:p>
          <a:p>
            <a:pPr/>
            <a:r>
              <a:t>触发方式：</a:t>
            </a:r>
          </a:p>
        </p:txBody>
      </p:sp>
      <p:sp>
        <p:nvSpPr>
          <p:cNvPr id="178" name="Shape 178"/>
          <p:cNvSpPr/>
          <p:nvPr/>
        </p:nvSpPr>
        <p:spPr>
          <a:xfrm>
            <a:off x="1502166" y="4580322"/>
            <a:ext cx="6058869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normAutofit fontScale="100000" lnSpcReduction="0"/>
          </a:bodyPr>
          <a:lstStyle/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function addTodo(text) {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return {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type: 'ADD_TODO',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payload: text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79" name="Shape 179"/>
          <p:cNvSpPr/>
          <p:nvPr/>
        </p:nvSpPr>
        <p:spPr>
          <a:xfrm>
            <a:off x="4128188" y="8374554"/>
            <a:ext cx="674478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normAutofit fontScale="100000" lnSpcReduction="0"/>
          </a:bodyPr>
          <a:lstStyle>
            <a:lvl1pPr algn="l">
              <a:defRPr sz="3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store.dispatch(addTodo(text))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Reducers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指明应用如何更新 state</a:t>
            </a:r>
          </a:p>
          <a:p>
            <a:pPr/>
            <a:r>
              <a:t>一个 reducer 函数会接受 oldState 和 action 两个参数，返回一个新的 state：也就是(oldState, action) =&gt; newState。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656803" y="1199148"/>
            <a:ext cx="12003436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normAutofit fontScale="100000" lnSpcReduction="0"/>
          </a:bodyPr>
          <a:lstStyle/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const initialState = {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a: 'a',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b: 'b'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function someApp(state = initialState, action) {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switch (action.type) {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case 'CHANGE_A':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    return { ...state, a: 'Modified a' };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case 'CHANGE_B':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    return { ...state, b: action.payload };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default: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    return state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纯函数</a:t>
            </a:r>
          </a:p>
        </p:txBody>
      </p:sp>
      <p:pic>
        <p:nvPicPr>
          <p:cNvPr id="12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2904" y="3059388"/>
            <a:ext cx="5083463" cy="5032629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6752166" y="3221566"/>
            <a:ext cx="523180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7199" indent="-457199" algn="l">
              <a:spcBef>
                <a:spcPts val="4200"/>
              </a:spcBef>
              <a:buSzPct val="75000"/>
              <a:buChar char="•"/>
              <a:defRPr sz="3000"/>
            </a:lvl1pPr>
          </a:lstStyle>
          <a:p>
            <a:pPr/>
            <a:r>
              <a:t>纯函数的返回值只由它调用时的参数决定，它的执行不依赖于系统的状态（比如：何时、何处调用它）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Reducer要点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xfrm>
            <a:off x="952500" y="2590800"/>
            <a:ext cx="11099800" cy="6613840"/>
          </a:xfrm>
          <a:prstGeom prst="rect">
            <a:avLst/>
          </a:prstGeom>
        </p:spPr>
        <p:txBody>
          <a:bodyPr anchor="t"/>
          <a:lstStyle/>
          <a:p>
            <a:pPr marL="370331" indent="-370331" defTabSz="473201">
              <a:spcBef>
                <a:spcPts val="3400"/>
              </a:spcBef>
              <a:defRPr sz="3078"/>
            </a:pPr>
            <a:r>
              <a:t>确保不能更改 oldState 而是返回一个 newState</a:t>
            </a:r>
          </a:p>
          <a:p>
            <a:pPr marL="370331" indent="-370331" defTabSz="473201">
              <a:spcBef>
                <a:spcPts val="3400"/>
              </a:spcBef>
              <a:defRPr sz="3078"/>
            </a:pPr>
            <a:r>
              <a:t>对于不需要处理的 action，直接返回 oldState</a:t>
            </a:r>
          </a:p>
          <a:p>
            <a:pPr marL="370331" indent="-370331" defTabSz="473201">
              <a:spcBef>
                <a:spcPts val="3400"/>
              </a:spcBef>
              <a:defRPr sz="3078"/>
            </a:pPr>
            <a:r>
              <a:t>保证Reducer 是 pure function</a:t>
            </a:r>
          </a:p>
          <a:p>
            <a:pPr marL="0" indent="0" defTabSz="473201">
              <a:spcBef>
                <a:spcPts val="3400"/>
              </a:spcBef>
              <a:buSzTx/>
              <a:buNone/>
              <a:defRPr sz="3078"/>
            </a:pPr>
            <a:r>
              <a:t>禁止以下行为：</a:t>
            </a:r>
          </a:p>
          <a:p>
            <a:pPr marL="370331" indent="-370331" defTabSz="473201">
              <a:spcBef>
                <a:spcPts val="3400"/>
              </a:spcBef>
              <a:defRPr sz="3078"/>
            </a:pPr>
            <a:r>
              <a:t>修改 state 参数对象（即更改 oldState）</a:t>
            </a:r>
          </a:p>
          <a:p>
            <a:pPr marL="370331" indent="-370331" defTabSz="473201">
              <a:spcBef>
                <a:spcPts val="3400"/>
              </a:spcBef>
              <a:defRPr sz="3078"/>
            </a:pPr>
            <a:r>
              <a:t>执行有副作用的操作，如 API 请求和路由跳转</a:t>
            </a:r>
          </a:p>
          <a:p>
            <a:pPr marL="370331" indent="-370331" defTabSz="473201">
              <a:spcBef>
                <a:spcPts val="3400"/>
              </a:spcBef>
              <a:defRPr sz="3078"/>
            </a:pPr>
            <a:r>
              <a:t>调用非纯函数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Reducer拆分</a:t>
            </a:r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xfrm>
            <a:off x="952500" y="2346403"/>
            <a:ext cx="11099800" cy="1542504"/>
          </a:xfrm>
          <a:prstGeom prst="rect">
            <a:avLst/>
          </a:prstGeom>
        </p:spPr>
        <p:txBody>
          <a:bodyPr anchor="t"/>
          <a:lstStyle/>
          <a:p>
            <a:pPr/>
            <a:r>
              <a:t>状态树有字段a和b，将reducer也拆分成reducerA和reducerB分别进行管理</a:t>
            </a:r>
          </a:p>
        </p:txBody>
      </p:sp>
      <p:sp>
        <p:nvSpPr>
          <p:cNvPr id="191" name="Shape 191"/>
          <p:cNvSpPr/>
          <p:nvPr/>
        </p:nvSpPr>
        <p:spPr>
          <a:xfrm>
            <a:off x="1398458" y="4317999"/>
            <a:ext cx="9488426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function someApp(state = {}, action) {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return {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a: reducerA(state.a, action),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b: reducerB(state.b, action)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};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1254566" y="2969672"/>
            <a:ext cx="9488427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normAutofit fontScale="100000" lnSpcReduction="0"/>
          </a:bodyPr>
          <a:lstStyle/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import { combineReducers } from 'redux';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const someApp = combineReducers({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a: reducerA,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b: reducerB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});</a:t>
            </a:r>
          </a:p>
        </p:txBody>
      </p:sp>
      <p:sp>
        <p:nvSpPr>
          <p:cNvPr id="194" name="Shape 194"/>
          <p:cNvSpPr/>
          <p:nvPr/>
        </p:nvSpPr>
        <p:spPr>
          <a:xfrm>
            <a:off x="1196126" y="1593631"/>
            <a:ext cx="697928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用combineReducers简化合并：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Store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52627" indent="-452627" defTabSz="578358">
              <a:spcBef>
                <a:spcPts val="4100"/>
              </a:spcBef>
              <a:defRPr sz="3762"/>
            </a:pPr>
            <a:r>
              <a:t>store将action和reducer连接起来，有以下作用：</a:t>
            </a:r>
          </a:p>
          <a:p>
            <a:pPr lvl="1" marL="905255" indent="-452627" defTabSz="578358">
              <a:spcBef>
                <a:spcPts val="4100"/>
              </a:spcBef>
              <a:buChar char="✴"/>
              <a:defRPr sz="3762"/>
            </a:pPr>
            <a:r>
              <a:t>管理整个应用的 State 状态树</a:t>
            </a:r>
          </a:p>
          <a:p>
            <a:pPr lvl="1" marL="905255" indent="-452627" defTabSz="578358">
              <a:spcBef>
                <a:spcPts val="4100"/>
              </a:spcBef>
              <a:buChar char="✴"/>
              <a:defRPr sz="3762"/>
            </a:pPr>
            <a:r>
              <a:t>提供一个 getState() 方法获取 State</a:t>
            </a:r>
          </a:p>
          <a:p>
            <a:pPr lvl="1" marL="905255" indent="-452627" defTabSz="578358">
              <a:spcBef>
                <a:spcPts val="4100"/>
              </a:spcBef>
              <a:buChar char="✴"/>
              <a:defRPr sz="3762"/>
            </a:pPr>
            <a:r>
              <a:t>提供一个 dispatch() 方法发送 action 更改 State</a:t>
            </a:r>
          </a:p>
          <a:p>
            <a:pPr lvl="1" marL="905255" indent="-452627" defTabSz="578358">
              <a:spcBef>
                <a:spcPts val="4100"/>
              </a:spcBef>
              <a:buChar char="✴"/>
              <a:defRPr sz="3762"/>
            </a:pPr>
            <a:r>
              <a:t>提供一个 subscribe() 方法注册回调函数监听 State 的更改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1103925" y="2510385"/>
            <a:ext cx="11705337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import { createStore } from 'redux';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import someApp from './reducers';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let store = createStore(someApp,window.STATE_FROM_SERVER);</a:t>
            </a:r>
          </a:p>
        </p:txBody>
      </p:sp>
      <p:sp>
        <p:nvSpPr>
          <p:cNvPr id="200" name="Shape 200"/>
          <p:cNvSpPr/>
          <p:nvPr/>
        </p:nvSpPr>
        <p:spPr>
          <a:xfrm>
            <a:off x="1062910" y="1611618"/>
            <a:ext cx="3591434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创建一个store：</a:t>
            </a:r>
          </a:p>
        </p:txBody>
      </p:sp>
      <p:sp>
        <p:nvSpPr>
          <p:cNvPr id="201" name="Shape 201"/>
          <p:cNvSpPr/>
          <p:nvPr/>
        </p:nvSpPr>
        <p:spPr>
          <a:xfrm>
            <a:off x="1026463" y="5341318"/>
            <a:ext cx="11220266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let unsubscribe = store.subscribe(() 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=&gt; console.log(store.getState()));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store.dispatch({ type: 'CHANGE_A' });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store.dispatch({ type: 'CHANGE_B', payload: 'Modified b' });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unsubscribe();</a:t>
            </a:r>
          </a:p>
        </p:txBody>
      </p:sp>
      <p:sp>
        <p:nvSpPr>
          <p:cNvPr id="202" name="Shape 202"/>
          <p:cNvSpPr/>
          <p:nvPr/>
        </p:nvSpPr>
        <p:spPr>
          <a:xfrm>
            <a:off x="1062910" y="4564852"/>
            <a:ext cx="2876703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分发action：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单向数据流</a:t>
            </a:r>
          </a:p>
        </p:txBody>
      </p:sp>
      <p:pic>
        <p:nvPicPr>
          <p:cNvPr id="20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1732" y="4736107"/>
            <a:ext cx="11901336" cy="2008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第一个redux程序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一、action</a:t>
            </a:r>
          </a:p>
          <a:p>
            <a:pPr/>
            <a:r>
              <a:t>二、initialState</a:t>
            </a:r>
          </a:p>
          <a:p>
            <a:pPr/>
            <a:r>
              <a:t>三、reducer</a:t>
            </a:r>
          </a:p>
          <a:p>
            <a:pPr/>
            <a:r>
              <a:t>四、createStore</a:t>
            </a:r>
          </a:p>
          <a:p>
            <a:pPr/>
            <a:r>
              <a:t>五、与UI关联：dispatch， subscribe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react-redux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两个概念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Provider</a:t>
            </a:r>
          </a:p>
          <a:p>
            <a:pPr/>
            <a:r>
              <a:t>connect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Provider</a:t>
            </a:r>
          </a:p>
        </p:txBody>
      </p:sp>
      <p:sp>
        <p:nvSpPr>
          <p:cNvPr id="216" name="Shape 216"/>
          <p:cNvSpPr/>
          <p:nvPr/>
        </p:nvSpPr>
        <p:spPr>
          <a:xfrm>
            <a:off x="649731" y="2260599"/>
            <a:ext cx="11705338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import ReactDOM from 'react-dom';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import { Component } from 'react';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import { Provider } from 'react-redux';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class App extends Component {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render() {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// ...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const targetEl = document.getElementById('root');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ReactDOM.render(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&lt;Provider store={store}&gt;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&lt;App /&gt;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&lt;/Provider&gt;,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targetEl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判断下列函数纯不纯？</a:t>
            </a: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1977727" y="3183269"/>
            <a:ext cx="3595658" cy="29486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sin(x)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length(s)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Date.now()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Math.random()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connect</a:t>
            </a:r>
          </a:p>
        </p:txBody>
      </p:sp>
      <p:sp>
        <p:nvSpPr>
          <p:cNvPr id="219" name="Shape 219"/>
          <p:cNvSpPr/>
          <p:nvPr/>
        </p:nvSpPr>
        <p:spPr>
          <a:xfrm>
            <a:off x="829596" y="2400237"/>
            <a:ext cx="11705337" cy="711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import { Component } from 'react';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import { connect } from 'react-redux';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import Counter from '../components/Counter';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import { increment } from '../actionsCreators';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// 哪些 Redux 全局的 state 是我们组件想要通过 props 获取的？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function mapStateToProps(state) {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    return {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        value: state.counter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    };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// 哪些 action 创建函数是我们想要通过 props 获取的？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function mapDispatchToProps(dispatch) {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    return {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        onIncrement: () =&gt; dispatch(increment())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    };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export default connect(mapStateToProps, mapDispatchToProps)(Counter);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Middleware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066800"/>
            <a:ext cx="1016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649731" y="2139543"/>
            <a:ext cx="11705338" cy="505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let store = createStore(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    todos, // reducer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    [ 'Use Redux' ], // initialState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    applyMiddleware(logger, thunk) // enhancer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)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const logger = ({ dispatch, getState }) =&gt; next =&gt; action =&gt; {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    console.log('dispatching', action)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    let result = next(action)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    console.log('next state', getState())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    return result</a:t>
            </a:r>
          </a:p>
          <a:p>
            <a:pPr algn="l"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67622"/>
            <a:ext cx="13004800" cy="6618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redux-thunk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function createThunkMiddleware(extraArgument) {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  return ({ dispatch, getState }) =&gt; next =&gt; action =&gt; {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    if (typeof action === 'function') {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      return action(dispatch, getState, extraArgument);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    return next(action);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  };</a:t>
            </a:r>
          </a:p>
          <a:p>
            <a:pPr marL="0" indent="0">
              <a:spcBef>
                <a:spcPts val="0"/>
              </a:spcBef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body" sz="quarter" idx="1"/>
          </p:nvPr>
        </p:nvSpPr>
        <p:spPr>
          <a:xfrm>
            <a:off x="970486" y="892284"/>
            <a:ext cx="6310698" cy="298531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function addTodo(text) {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return {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type: 'ADD_TODO',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payload: text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33" name="Shape 233"/>
          <p:cNvSpPr/>
          <p:nvPr/>
        </p:nvSpPr>
        <p:spPr>
          <a:xfrm>
            <a:off x="691942" y="4543533"/>
            <a:ext cx="11620916" cy="5074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function addTodo(text) =&gt; (dispatch, getState) =&gt; 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fetch(…).then(…).then(()=&gt;{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dispatch({ 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  type: 'ADD_TODO',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  payload: text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});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})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34" name="Shape 234"/>
          <p:cNvSpPr/>
          <p:nvPr/>
        </p:nvSpPr>
        <p:spPr>
          <a:xfrm rot="5400000">
            <a:off x="4248619" y="337845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2011922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1"/>
      <p:bldP build="whole" bldLvl="1" animBg="1" rev="0" advAuto="0" spid="233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判断下列函数纯不纯？</a:t>
            </a:r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52500" y="2590800"/>
            <a:ext cx="11099800" cy="178018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function f1(x){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return x+1;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31" name="Shape 131"/>
          <p:cNvSpPr/>
          <p:nvPr/>
        </p:nvSpPr>
        <p:spPr>
          <a:xfrm>
            <a:off x="952500" y="4647108"/>
            <a:ext cx="11099800" cy="2186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function f2(x){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var b=1;   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return x+b;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32" name="Shape 132"/>
          <p:cNvSpPr/>
          <p:nvPr/>
        </p:nvSpPr>
        <p:spPr>
          <a:xfrm>
            <a:off x="952500" y="7109817"/>
            <a:ext cx="11099800" cy="2186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var c=1;  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function f3(x){ 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return x+c;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2"/>
      <p:bldP build="whole" bldLvl="1" animBg="1" rev="0" advAuto="0" spid="130" grpId="1"/>
      <p:bldP build="whole" bldLvl="1" animBg="1" rev="0" advAuto="0" spid="132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判断下列函数纯不纯？</a:t>
            </a:r>
          </a:p>
        </p:txBody>
      </p:sp>
      <p:sp>
        <p:nvSpPr>
          <p:cNvPr id="135" name="Shape 135"/>
          <p:cNvSpPr/>
          <p:nvPr>
            <p:ph type="body" sz="half" idx="1"/>
          </p:nvPr>
        </p:nvSpPr>
        <p:spPr>
          <a:xfrm>
            <a:off x="952500" y="2590800"/>
            <a:ext cx="11099800" cy="317625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var obj={id:1}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function f5(x){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x.id=x.id+1;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return x; 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marL="0" indent="0">
              <a:spcBef>
                <a:spcPts val="0"/>
              </a:spcBef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f5(obj)</a:t>
            </a:r>
          </a:p>
        </p:txBody>
      </p:sp>
      <p:sp>
        <p:nvSpPr>
          <p:cNvPr id="136" name="Shape 136"/>
          <p:cNvSpPr/>
          <p:nvPr/>
        </p:nvSpPr>
        <p:spPr>
          <a:xfrm>
            <a:off x="6340541" y="2559116"/>
            <a:ext cx="6575558" cy="3341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var obj={id:1};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function f6(x){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var b=1;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return x+b;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f6(obj.id)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2"/>
      <p:bldP build="whole" bldLvl="1" animBg="1" rev="0" advAuto="0" spid="13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柯里化</a:t>
            </a:r>
          </a:p>
        </p:txBody>
      </p:sp>
      <p:sp>
        <p:nvSpPr>
          <p:cNvPr id="139" name="Shape 139"/>
          <p:cNvSpPr/>
          <p:nvPr>
            <p:ph type="body" sz="half" idx="1"/>
          </p:nvPr>
        </p:nvSpPr>
        <p:spPr>
          <a:xfrm>
            <a:off x="952500" y="2590800"/>
            <a:ext cx="11099800" cy="2687903"/>
          </a:xfrm>
          <a:prstGeom prst="rect">
            <a:avLst/>
          </a:prstGeom>
        </p:spPr>
        <p:txBody>
          <a:bodyPr anchor="t"/>
          <a:lstStyle/>
          <a:p>
            <a:pPr/>
            <a:r>
              <a:t>把接受多个参数的函数变换成接受一个单一参数（最初函数的第一个参数）的函数，并且返回接受余下的参数而且返回结果的新函数的技术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952500" y="507999"/>
            <a:ext cx="11099800" cy="1780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function add(x,y,z){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return x+y+z;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42" name="Shape 142"/>
          <p:cNvSpPr/>
          <p:nvPr/>
        </p:nvSpPr>
        <p:spPr>
          <a:xfrm>
            <a:off x="833966" y="4039482"/>
            <a:ext cx="11099801" cy="41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function add(x){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return function(y){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return function(z){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return x+y+z;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}</a:t>
            </a:r>
          </a:p>
          <a:p>
            <a:pPr algn="l"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grpSp>
        <p:nvGrpSpPr>
          <p:cNvPr id="145" name="Group 145"/>
          <p:cNvGrpSpPr/>
          <p:nvPr/>
        </p:nvGrpSpPr>
        <p:grpSpPr>
          <a:xfrm>
            <a:off x="5062375" y="2227903"/>
            <a:ext cx="3760584" cy="1270001"/>
            <a:chOff x="0" y="0"/>
            <a:chExt cx="3760583" cy="1270000"/>
          </a:xfrm>
        </p:grpSpPr>
        <p:sp>
          <p:nvSpPr>
            <p:cNvPr id="143" name="Shape 143"/>
            <p:cNvSpPr/>
            <p:nvPr/>
          </p:nvSpPr>
          <p:spPr>
            <a:xfrm rot="16200000">
              <a:off x="43713" y="-43714"/>
              <a:ext cx="1270001" cy="1357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85" y="14859"/>
                  </a:moveTo>
                  <a:lnTo>
                    <a:pt x="12685" y="21600"/>
                  </a:lnTo>
                  <a:lnTo>
                    <a:pt x="0" y="10800"/>
                  </a:lnTo>
                  <a:lnTo>
                    <a:pt x="12685" y="0"/>
                  </a:lnTo>
                  <a:lnTo>
                    <a:pt x="12685" y="6741"/>
                  </a:lnTo>
                  <a:lnTo>
                    <a:pt x="21600" y="6741"/>
                  </a:lnTo>
                  <a:lnTo>
                    <a:pt x="21600" y="1485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671584" y="313272"/>
              <a:ext cx="2089000" cy="7569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currying</a:t>
              </a:r>
            </a:p>
          </p:txBody>
        </p:sp>
      </p:grpSp>
      <p:sp>
        <p:nvSpPr>
          <p:cNvPr id="146" name="Shape 146"/>
          <p:cNvSpPr/>
          <p:nvPr/>
        </p:nvSpPr>
        <p:spPr>
          <a:xfrm>
            <a:off x="833966" y="8415866"/>
            <a:ext cx="11099801" cy="90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z="3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var add=x=&gt;y=&gt;z=&gt;x+y+z;</a:t>
            </a:r>
          </a:p>
        </p:txBody>
      </p:sp>
      <p:sp>
        <p:nvSpPr>
          <p:cNvPr id="147" name="Shape 147"/>
          <p:cNvSpPr/>
          <p:nvPr/>
        </p:nvSpPr>
        <p:spPr>
          <a:xfrm rot="5400000">
            <a:off x="5139266" y="7080801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0" presetID="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4"/>
      <p:bldP build="whole" bldLvl="1" animBg="1" rev="0" advAuto="0" spid="145" grpId="2"/>
      <p:bldP build="whole" bldLvl="1" animBg="1" rev="0" advAuto="0" spid="142" grpId="3"/>
      <p:bldP build="whole" bldLvl="1" animBg="1" rev="0" advAuto="0" spid="146" grpId="5"/>
      <p:bldP build="whole" bldLvl="1" animBg="1" rev="0" advAuto="0" spid="14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body" idx="1"/>
          </p:nvPr>
        </p:nvSpPr>
        <p:spPr>
          <a:xfrm>
            <a:off x="952500" y="1997604"/>
            <a:ext cx="11099800" cy="7042349"/>
          </a:xfrm>
          <a:prstGeom prst="rect">
            <a:avLst/>
          </a:prstGeom>
        </p:spPr>
        <p:txBody>
          <a:bodyPr anchor="t"/>
          <a:lstStyle/>
          <a:p>
            <a:pPr marL="402336" indent="-402336" defTabSz="514095">
              <a:spcBef>
                <a:spcPts val="3600"/>
              </a:spcBef>
              <a:defRPr sz="3343"/>
            </a:pPr>
            <a:r>
              <a:t>特点：</a:t>
            </a:r>
          </a:p>
          <a:p>
            <a:pPr lvl="1" marL="804672" indent="-402336" defTabSz="514095">
              <a:spcBef>
                <a:spcPts val="3600"/>
              </a:spcBef>
              <a:defRPr sz="3343"/>
            </a:pPr>
            <a:r>
              <a:t>需要多次调用传递参数</a:t>
            </a:r>
          </a:p>
          <a:p>
            <a:pPr lvl="1" marL="804672" indent="-402336" defTabSz="514095">
              <a:spcBef>
                <a:spcPts val="3600"/>
              </a:spcBef>
              <a:defRPr sz="3343"/>
            </a:pPr>
            <a:r>
              <a:t>最后一次调用才会调用最内层函数</a:t>
            </a:r>
          </a:p>
          <a:p>
            <a:pPr marL="402336" indent="-402336" defTabSz="514095">
              <a:spcBef>
                <a:spcPts val="3600"/>
              </a:spcBef>
              <a:defRPr sz="3343"/>
            </a:pPr>
            <a:r>
              <a:t>意义：</a:t>
            </a:r>
          </a:p>
          <a:p>
            <a:pPr lvl="1" marL="804672" indent="-402336" defTabSz="514095">
              <a:spcBef>
                <a:spcPts val="3600"/>
              </a:spcBef>
              <a:defRPr sz="3343"/>
            </a:pPr>
            <a:r>
              <a:t>参数复用</a:t>
            </a:r>
          </a:p>
          <a:p>
            <a:pPr lvl="1" marL="804672" indent="-402336" defTabSz="514095">
              <a:spcBef>
                <a:spcPts val="3600"/>
              </a:spcBef>
              <a:defRPr sz="3343"/>
            </a:pPr>
            <a:r>
              <a:t>提前返回</a:t>
            </a:r>
          </a:p>
          <a:p>
            <a:pPr lvl="1" marL="804672" indent="-402336" defTabSz="514095">
              <a:spcBef>
                <a:spcPts val="3600"/>
              </a:spcBef>
              <a:defRPr sz="3343"/>
            </a:pPr>
            <a:r>
              <a:t>延迟计算/运行</a:t>
            </a:r>
          </a:p>
        </p:txBody>
      </p:sp>
      <p:sp>
        <p:nvSpPr>
          <p:cNvPr id="150" name="Shape 150"/>
          <p:cNvSpPr/>
          <p:nvPr/>
        </p:nvSpPr>
        <p:spPr>
          <a:xfrm>
            <a:off x="1138766" y="728133"/>
            <a:ext cx="11099801" cy="901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0"/>
              </a:lnSpc>
              <a:spcBef>
                <a:spcPts val="4200"/>
              </a:spcBef>
              <a:defRPr sz="3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var add=x=&gt;y=&gt;z=&gt;x+y+z;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延迟返回</a:t>
            </a:r>
          </a:p>
        </p:txBody>
      </p:sp>
      <p:sp>
        <p:nvSpPr>
          <p:cNvPr id="153" name="Shape 153"/>
          <p:cNvSpPr/>
          <p:nvPr/>
        </p:nvSpPr>
        <p:spPr>
          <a:xfrm>
            <a:off x="367205" y="1935460"/>
            <a:ext cx="12270390" cy="7609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    var cost = (function(){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var money = 0;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function(){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    for ( var i = 0, l = arguments.length; i &lt; l; i++ ){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money += arguments[ i ];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    }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    return money;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}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    })();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     var currying = function( fn ){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var args = [];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function(){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    if ( arguments.length === 0 ){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 return fn.apply( this, args );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    }else{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       args = args.concat([].slice.call(arguments))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    }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}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    }; </a:t>
            </a:r>
          </a:p>
        </p:txBody>
      </p:sp>
      <p:sp>
        <p:nvSpPr>
          <p:cNvPr id="154" name="Shape 154"/>
          <p:cNvSpPr/>
          <p:nvPr/>
        </p:nvSpPr>
        <p:spPr>
          <a:xfrm>
            <a:off x="5413303" y="317165"/>
            <a:ext cx="6183790" cy="3054814"/>
          </a:xfrm>
          <a:prstGeom prst="rect">
            <a:avLst/>
          </a:prstGeom>
          <a:solidFill>
            <a:schemeClr val="accent1">
              <a:hueOff val="-137333"/>
              <a:satOff val="-2150"/>
              <a:lumOff val="1568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运行：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var costcurrying = currying( cost );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costcurrying( 100 );    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costcurring( 200 );    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costcurring( 300 );    </a:t>
            </a:r>
          </a:p>
          <a:p>
            <a:pPr algn="l">
              <a:defRPr sz="2300">
                <a:latin typeface="Courier"/>
                <a:ea typeface="Courier"/>
                <a:cs typeface="Courier"/>
                <a:sym typeface="Courier"/>
              </a:defRPr>
            </a:pPr>
            <a:r>
              <a:t>costcurring() 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