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6" r:id="rId3"/>
    <p:sldId id="264" r:id="rId4"/>
    <p:sldId id="257" r:id="rId5"/>
    <p:sldId id="265" r:id="rId6"/>
    <p:sldId id="263"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4"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83D107D2-D3AE-4B71-B834-358300FD9EA5}" type="datetimeFigureOut">
              <a:rPr lang="en-US" smtClean="0"/>
              <a:t>2/8/2024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DB415F1-794C-41C2-9ADD-70F78AF20BE0}" type="slidenum">
              <a:rPr lang="en-US" smtClean="0"/>
              <a:t>‹#›</a:t>
            </a:fld>
            <a:endParaRPr lang="en-US"/>
          </a:p>
        </p:txBody>
      </p:sp>
    </p:spTree>
    <p:extLst>
      <p:ext uri="{BB962C8B-B14F-4D97-AF65-F5344CB8AC3E}">
        <p14:creationId xmlns:p14="http://schemas.microsoft.com/office/powerpoint/2010/main" val="36253232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107D2-D3AE-4B71-B834-358300FD9EA5}"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415F1-794C-41C2-9ADD-70F78AF20BE0}"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67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107D2-D3AE-4B71-B834-358300FD9EA5}"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415F1-794C-41C2-9ADD-70F78AF20BE0}"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697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107D2-D3AE-4B71-B834-358300FD9EA5}"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415F1-794C-41C2-9ADD-70F78AF20BE0}"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75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107D2-D3AE-4B71-B834-358300FD9EA5}"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415F1-794C-41C2-9ADD-70F78AF20BE0}"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416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D107D2-D3AE-4B71-B834-358300FD9EA5}"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415F1-794C-41C2-9ADD-70F78AF20BE0}"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135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D107D2-D3AE-4B71-B834-358300FD9EA5}"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B415F1-794C-41C2-9ADD-70F78AF20BE0}"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58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D107D2-D3AE-4B71-B834-358300FD9EA5}"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B415F1-794C-41C2-9ADD-70F78AF20BE0}"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375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107D2-D3AE-4B71-B834-358300FD9EA5}"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B415F1-794C-41C2-9ADD-70F78AF20BE0}"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2575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107D2-D3AE-4B71-B834-358300FD9EA5}"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415F1-794C-41C2-9ADD-70F78AF20BE0}" type="slidenum">
              <a:rPr lang="en-US" smtClean="0"/>
              <a:t>‹#›</a:t>
            </a:fld>
            <a:endParaRPr lang="en-US"/>
          </a:p>
        </p:txBody>
      </p:sp>
    </p:spTree>
    <p:extLst>
      <p:ext uri="{BB962C8B-B14F-4D97-AF65-F5344CB8AC3E}">
        <p14:creationId xmlns:p14="http://schemas.microsoft.com/office/powerpoint/2010/main" val="198628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107D2-D3AE-4B71-B834-358300FD9EA5}"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B415F1-794C-41C2-9ADD-70F78AF20BE0}" type="slidenum">
              <a:rPr lang="en-US" smtClean="0"/>
              <a:t>‹#›</a:t>
            </a:fld>
            <a:endParaRPr lang="en-US"/>
          </a:p>
        </p:txBody>
      </p:sp>
    </p:spTree>
    <p:extLst>
      <p:ext uri="{BB962C8B-B14F-4D97-AF65-F5344CB8AC3E}">
        <p14:creationId xmlns:p14="http://schemas.microsoft.com/office/powerpoint/2010/main" val="1018392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83D107D2-D3AE-4B71-B834-358300FD9EA5}" type="datetimeFigureOut">
              <a:rPr lang="en-US" smtClean="0"/>
              <a:t>2/8/2024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1DB415F1-794C-41C2-9ADD-70F78AF20BE0}" type="slidenum">
              <a:rPr lang="en-US" smtClean="0"/>
              <a:t>‹#›</a:t>
            </a:fld>
            <a:endParaRPr lang="en-US"/>
          </a:p>
        </p:txBody>
      </p:sp>
    </p:spTree>
    <p:extLst>
      <p:ext uri="{BB962C8B-B14F-4D97-AF65-F5344CB8AC3E}">
        <p14:creationId xmlns:p14="http://schemas.microsoft.com/office/powerpoint/2010/main" val="164983224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luenorth52/Firearm-Education-Project/blob/main/Firearm%20Education%20Project/02%20Data/Original%20Data/firearmdata.xlsx" TargetMode="External"/><Relationship Id="rId2" Type="http://schemas.openxmlformats.org/officeDocument/2006/relationships/hyperlink" Target="https://github.com/bluenorth52/Firearm-Education-Project/blob/main/Firearm%20Education%20Project/02%20Data/Original%20Data/censusdata.xlsx" TargetMode="External"/><Relationship Id="rId1" Type="http://schemas.openxmlformats.org/officeDocument/2006/relationships/slideLayout" Target="../slideLayouts/slideLayout2.xml"/><Relationship Id="rId6" Type="http://schemas.openxmlformats.org/officeDocument/2006/relationships/hyperlink" Target="https://public.tableau.com/app/profile/haley.bustle/vizzes" TargetMode="External"/><Relationship Id="rId5" Type="http://schemas.openxmlformats.org/officeDocument/2006/relationships/hyperlink" Target="https://public.tableau.com/app/profile/haley.bustle/viz/FirearmEducationProjectStoryboardSB/FirearmEducationProjectSB" TargetMode="External"/><Relationship Id="rId4" Type="http://schemas.openxmlformats.org/officeDocument/2006/relationships/hyperlink" Target="https://github.com/bluenorth52/Firearm-Education-Projec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907B-7769-6164-8384-8EF49B2CB8C9}"/>
              </a:ext>
            </a:extLst>
          </p:cNvPr>
          <p:cNvSpPr>
            <a:spLocks noGrp="1"/>
          </p:cNvSpPr>
          <p:nvPr>
            <p:ph type="ctrTitle"/>
          </p:nvPr>
        </p:nvSpPr>
        <p:spPr/>
        <p:txBody>
          <a:bodyPr/>
          <a:lstStyle/>
          <a:p>
            <a:r>
              <a:rPr lang="en-US" dirty="0"/>
              <a:t>Case Study: Firearm Education Project</a:t>
            </a:r>
          </a:p>
        </p:txBody>
      </p:sp>
      <p:sp>
        <p:nvSpPr>
          <p:cNvPr id="3" name="Subtitle 2">
            <a:extLst>
              <a:ext uri="{FF2B5EF4-FFF2-40B4-BE49-F238E27FC236}">
                <a16:creationId xmlns:a16="http://schemas.microsoft.com/office/drawing/2014/main" id="{4B4D471F-091F-B948-B66D-B4E08EBF4A6D}"/>
              </a:ext>
            </a:extLst>
          </p:cNvPr>
          <p:cNvSpPr>
            <a:spLocks noGrp="1"/>
          </p:cNvSpPr>
          <p:nvPr>
            <p:ph type="subTitle" idx="1"/>
          </p:nvPr>
        </p:nvSpPr>
        <p:spPr/>
        <p:txBody>
          <a:bodyPr/>
          <a:lstStyle/>
          <a:p>
            <a:r>
              <a:rPr lang="en-US" dirty="0"/>
              <a:t>Haley Bustle </a:t>
            </a:r>
          </a:p>
          <a:p>
            <a:r>
              <a:rPr lang="en-US" dirty="0"/>
              <a:t>February 2024</a:t>
            </a:r>
          </a:p>
        </p:txBody>
      </p:sp>
    </p:spTree>
    <p:extLst>
      <p:ext uri="{BB962C8B-B14F-4D97-AF65-F5344CB8AC3E}">
        <p14:creationId xmlns:p14="http://schemas.microsoft.com/office/powerpoint/2010/main" val="1457523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a:extLst>
            <a:ext uri="{FF2B5EF4-FFF2-40B4-BE49-F238E27FC236}">
              <a16:creationId xmlns:a16="http://schemas.microsoft.com/office/drawing/2014/main" id="{B69C28F7-0D20-9229-0886-296AA2D034E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B334F2-C959-5BDB-0935-92C4D86F0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24F8E-BE99-5AE7-952F-510CB178A91D}"/>
              </a:ext>
            </a:extLst>
          </p:cNvPr>
          <p:cNvSpPr>
            <a:spLocks noGrp="1"/>
          </p:cNvSpPr>
          <p:nvPr>
            <p:ph type="title"/>
          </p:nvPr>
        </p:nvSpPr>
        <p:spPr>
          <a:xfrm>
            <a:off x="1261872" y="365760"/>
            <a:ext cx="9692640" cy="1325562"/>
          </a:xfrm>
        </p:spPr>
        <p:txBody>
          <a:bodyPr>
            <a:normAutofit/>
          </a:bodyPr>
          <a:lstStyle/>
          <a:p>
            <a:r>
              <a:rPr lang="en-US" dirty="0"/>
              <a:t>Project Tools &amp; Resources</a:t>
            </a:r>
          </a:p>
        </p:txBody>
      </p:sp>
      <p:sp>
        <p:nvSpPr>
          <p:cNvPr id="3" name="Content Placeholder 2">
            <a:extLst>
              <a:ext uri="{FF2B5EF4-FFF2-40B4-BE49-F238E27FC236}">
                <a16:creationId xmlns:a16="http://schemas.microsoft.com/office/drawing/2014/main" id="{3E90DF4F-E5CD-89BC-3560-FE2245F14DC6}"/>
              </a:ext>
            </a:extLst>
          </p:cNvPr>
          <p:cNvSpPr>
            <a:spLocks noGrp="1"/>
          </p:cNvSpPr>
          <p:nvPr>
            <p:ph idx="1"/>
          </p:nvPr>
        </p:nvSpPr>
        <p:spPr>
          <a:xfrm>
            <a:off x="1261872" y="1828800"/>
            <a:ext cx="8595360" cy="4419600"/>
          </a:xfrm>
        </p:spPr>
        <p:txBody>
          <a:bodyPr>
            <a:normAutofit/>
          </a:bodyPr>
          <a:lstStyle/>
          <a:p>
            <a:r>
              <a:rPr lang="en-US" dirty="0"/>
              <a:t>Project Duration: Two Weeks</a:t>
            </a:r>
          </a:p>
          <a:p>
            <a:r>
              <a:rPr lang="en-US" dirty="0"/>
              <a:t>Project Resources</a:t>
            </a:r>
          </a:p>
          <a:p>
            <a:pPr lvl="1"/>
            <a:r>
              <a:rPr lang="en-US" dirty="0"/>
              <a:t>CDC Wonder – website containing all death reports in the U.S. for a specific time frame. Allows you to create a custom dataset based on certain factors (in this case, deaths by state, gender, cause of death type, and age group)</a:t>
            </a:r>
          </a:p>
          <a:p>
            <a:pPr lvl="1"/>
            <a:r>
              <a:rPr lang="en-US" dirty="0"/>
              <a:t>US Census Bureau – website containing estimated population counts by state, year, county, gender, and age group</a:t>
            </a:r>
          </a:p>
          <a:p>
            <a:r>
              <a:rPr lang="en-US" dirty="0"/>
              <a:t>Tools Utilized</a:t>
            </a:r>
          </a:p>
          <a:p>
            <a:pPr lvl="1"/>
            <a:r>
              <a:rPr lang="en-US" dirty="0"/>
              <a:t>Microsoft Office: Word and Excel for project summary, data description, and final project report with final dataset</a:t>
            </a:r>
          </a:p>
          <a:p>
            <a:pPr lvl="1"/>
            <a:r>
              <a:rPr lang="en-US" dirty="0"/>
              <a:t>Python &amp; </a:t>
            </a:r>
            <a:r>
              <a:rPr lang="en-US"/>
              <a:t>Jupyter: </a:t>
            </a:r>
            <a:r>
              <a:rPr lang="en-US" dirty="0"/>
              <a:t>data analysis and wrangling</a:t>
            </a:r>
          </a:p>
        </p:txBody>
      </p:sp>
      <p:sp>
        <p:nvSpPr>
          <p:cNvPr id="10" name="Rectangle 9">
            <a:extLst>
              <a:ext uri="{FF2B5EF4-FFF2-40B4-BE49-F238E27FC236}">
                <a16:creationId xmlns:a16="http://schemas.microsoft.com/office/drawing/2014/main" id="{49B73935-B8CE-0EFD-7D73-61AA4A6FA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5698933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a:extLst>
            <a:ext uri="{FF2B5EF4-FFF2-40B4-BE49-F238E27FC236}">
              <a16:creationId xmlns:a16="http://schemas.microsoft.com/office/drawing/2014/main" id="{079D5450-9988-115A-7187-CB099A81024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091F5-23B9-3099-EE06-C0B6740B3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148C0-1DDD-9164-520A-B12AE79117A0}"/>
              </a:ext>
            </a:extLst>
          </p:cNvPr>
          <p:cNvSpPr>
            <a:spLocks noGrp="1"/>
          </p:cNvSpPr>
          <p:nvPr>
            <p:ph type="title"/>
          </p:nvPr>
        </p:nvSpPr>
        <p:spPr>
          <a:xfrm>
            <a:off x="1261872" y="365760"/>
            <a:ext cx="9692640" cy="1325562"/>
          </a:xfrm>
        </p:spPr>
        <p:txBody>
          <a:bodyPr>
            <a:normAutofit/>
          </a:bodyPr>
          <a:lstStyle/>
          <a:p>
            <a:r>
              <a:rPr lang="en-US" dirty="0"/>
              <a:t>Project References and Data Sources</a:t>
            </a:r>
          </a:p>
        </p:txBody>
      </p:sp>
      <p:sp>
        <p:nvSpPr>
          <p:cNvPr id="3" name="Content Placeholder 2">
            <a:extLst>
              <a:ext uri="{FF2B5EF4-FFF2-40B4-BE49-F238E27FC236}">
                <a16:creationId xmlns:a16="http://schemas.microsoft.com/office/drawing/2014/main" id="{178772C9-DF0C-5EA3-7502-9C54F8B42378}"/>
              </a:ext>
            </a:extLst>
          </p:cNvPr>
          <p:cNvSpPr>
            <a:spLocks noGrp="1"/>
          </p:cNvSpPr>
          <p:nvPr>
            <p:ph idx="1"/>
          </p:nvPr>
        </p:nvSpPr>
        <p:spPr>
          <a:xfrm>
            <a:off x="1261872" y="1828800"/>
            <a:ext cx="8595360" cy="4419600"/>
          </a:xfrm>
        </p:spPr>
        <p:txBody>
          <a:bodyPr>
            <a:normAutofit/>
          </a:bodyPr>
          <a:lstStyle/>
          <a:p>
            <a:r>
              <a:rPr lang="en-US" dirty="0">
                <a:hlinkClick r:id="rId2"/>
              </a:rPr>
              <a:t>Dataset 1</a:t>
            </a:r>
            <a:r>
              <a:rPr lang="en-US" dirty="0"/>
              <a:t>: US Census Bureau population estimates, 2009 to 2017</a:t>
            </a:r>
          </a:p>
          <a:p>
            <a:r>
              <a:rPr lang="en-US" dirty="0">
                <a:hlinkClick r:id="rId3"/>
              </a:rPr>
              <a:t>Dataset 2</a:t>
            </a:r>
            <a:r>
              <a:rPr lang="en-US" dirty="0"/>
              <a:t>:  CDC Wonder custom dataset, death by firearms 2009 to 2017</a:t>
            </a:r>
          </a:p>
          <a:p>
            <a:pPr lvl="1"/>
            <a:r>
              <a:rPr lang="en-US" dirty="0"/>
              <a:t>Please note, this dataset has been edited prior to my usage for this study. These changes are available for viewing on </a:t>
            </a:r>
            <a:r>
              <a:rPr lang="en-US" dirty="0" err="1"/>
              <a:t>Github</a:t>
            </a:r>
            <a:r>
              <a:rPr lang="en-US" dirty="0"/>
              <a:t> in the Project Folder, file 02 Data, File Data Collection. The original unaltered dataset is also viewable</a:t>
            </a:r>
          </a:p>
          <a:p>
            <a:r>
              <a:rPr lang="en-US" dirty="0"/>
              <a:t>Final Report available on </a:t>
            </a:r>
            <a:r>
              <a:rPr lang="en-US" dirty="0">
                <a:hlinkClick r:id="rId4"/>
              </a:rPr>
              <a:t>GitHub</a:t>
            </a:r>
            <a:endParaRPr lang="en-US" dirty="0"/>
          </a:p>
          <a:p>
            <a:r>
              <a:rPr lang="en-US" dirty="0"/>
              <a:t>Final </a:t>
            </a:r>
            <a:r>
              <a:rPr lang="en-US" dirty="0">
                <a:hlinkClick r:id="rId5"/>
              </a:rPr>
              <a:t>Tableau Storyboard </a:t>
            </a:r>
            <a:endParaRPr lang="en-US" dirty="0"/>
          </a:p>
          <a:p>
            <a:r>
              <a:rPr lang="en-US" dirty="0"/>
              <a:t>Tableau </a:t>
            </a:r>
            <a:r>
              <a:rPr lang="en-US" dirty="0">
                <a:hlinkClick r:id="rId6"/>
              </a:rPr>
              <a:t>Visualizations</a:t>
            </a:r>
            <a:r>
              <a:rPr lang="en-US" dirty="0"/>
              <a:t> </a:t>
            </a:r>
          </a:p>
          <a:p>
            <a:pPr lvl="1"/>
            <a:r>
              <a:rPr lang="en-US" dirty="0"/>
              <a:t>Not all visualizations created were used in the final project</a:t>
            </a:r>
          </a:p>
        </p:txBody>
      </p:sp>
      <p:sp>
        <p:nvSpPr>
          <p:cNvPr id="10" name="Rectangle 9">
            <a:extLst>
              <a:ext uri="{FF2B5EF4-FFF2-40B4-BE49-F238E27FC236}">
                <a16:creationId xmlns:a16="http://schemas.microsoft.com/office/drawing/2014/main" id="{54A11E03-CB6D-7F04-745B-C4A6168EA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0035868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9F692-244D-4628-ADDF-4F8B5A3C5FC9}"/>
              </a:ext>
            </a:extLst>
          </p:cNvPr>
          <p:cNvSpPr>
            <a:spLocks noGrp="1"/>
          </p:cNvSpPr>
          <p:nvPr>
            <p:ph type="title"/>
          </p:nvPr>
        </p:nvSpPr>
        <p:spPr>
          <a:xfrm>
            <a:off x="1261872" y="365760"/>
            <a:ext cx="9692640" cy="1325562"/>
          </a:xfrm>
        </p:spPr>
        <p:txBody>
          <a:bodyPr>
            <a:normAutofit/>
          </a:bodyPr>
          <a:lstStyle/>
          <a:p>
            <a:r>
              <a:rPr lang="en-US" dirty="0"/>
              <a:t>What is the Firearm Education Project?</a:t>
            </a:r>
          </a:p>
        </p:txBody>
      </p:sp>
      <p:sp>
        <p:nvSpPr>
          <p:cNvPr id="3" name="Content Placeholder 2">
            <a:extLst>
              <a:ext uri="{FF2B5EF4-FFF2-40B4-BE49-F238E27FC236}">
                <a16:creationId xmlns:a16="http://schemas.microsoft.com/office/drawing/2014/main" id="{742262B4-30C5-2320-E32A-63B54078587A}"/>
              </a:ext>
            </a:extLst>
          </p:cNvPr>
          <p:cNvSpPr>
            <a:spLocks noGrp="1"/>
          </p:cNvSpPr>
          <p:nvPr>
            <p:ph idx="1"/>
          </p:nvPr>
        </p:nvSpPr>
        <p:spPr>
          <a:xfrm>
            <a:off x="1261872" y="1691322"/>
            <a:ext cx="9272778" cy="4800918"/>
          </a:xfrm>
        </p:spPr>
        <p:txBody>
          <a:bodyPr>
            <a:normAutofit/>
          </a:bodyPr>
          <a:lstStyle/>
          <a:p>
            <a:r>
              <a:rPr lang="en-US" dirty="0"/>
              <a:t>Final project for Career Foundry’s Data Analysis certificate program</a:t>
            </a:r>
          </a:p>
          <a:p>
            <a:r>
              <a:rPr lang="en-US" dirty="0"/>
              <a:t>Project chosen due to personal background in the subject as well as a desire to learn more information &amp; provide an unbiased report</a:t>
            </a:r>
          </a:p>
          <a:p>
            <a:r>
              <a:rPr lang="en-US" dirty="0"/>
              <a:t>Aim of project is to identify the leading cause of death by firearms amidst common misconceptions and misinformation</a:t>
            </a:r>
          </a:p>
          <a:p>
            <a:pPr lvl="1"/>
            <a:r>
              <a:rPr lang="en-US" dirty="0"/>
              <a:t>One challenge is often the misconception about firearms due to the portrayal of firearms and related legislation in media and news outlets</a:t>
            </a:r>
          </a:p>
          <a:p>
            <a:r>
              <a:rPr lang="en-US" dirty="0"/>
              <a:t>Objective of project is to foster better understanding proper explanation of situations (mass shootings, police encounters such as of firearms to contribute to public education materials and foster discussions of community safety</a:t>
            </a:r>
          </a:p>
          <a:p>
            <a:pPr lvl="1"/>
            <a:r>
              <a:rPr lang="en-US" dirty="0"/>
              <a:t>Knowledge, grounded by unbiased data, allows communities to navigate the complexities of firearms, ownership, and responsibility that can in turn have a positive impact on societal well-being and community safety</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1033396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a:extLst>
            <a:ext uri="{FF2B5EF4-FFF2-40B4-BE49-F238E27FC236}">
              <a16:creationId xmlns:a16="http://schemas.microsoft.com/office/drawing/2014/main" id="{AC020465-52B8-0CEB-673C-72E23BF88BF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713126-6830-5567-DDB3-236257C81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0D00B-6F6A-789D-986F-3671A0942C25}"/>
              </a:ext>
            </a:extLst>
          </p:cNvPr>
          <p:cNvSpPr>
            <a:spLocks noGrp="1"/>
          </p:cNvSpPr>
          <p:nvPr>
            <p:ph type="title"/>
          </p:nvPr>
        </p:nvSpPr>
        <p:spPr>
          <a:xfrm>
            <a:off x="1061085" y="247650"/>
            <a:ext cx="9692640" cy="1325562"/>
          </a:xfrm>
        </p:spPr>
        <p:txBody>
          <a:bodyPr>
            <a:normAutofit/>
          </a:bodyPr>
          <a:lstStyle/>
          <a:p>
            <a:pPr algn="ctr"/>
            <a:r>
              <a:rPr lang="en-US" dirty="0"/>
              <a:t>Project Challenges	</a:t>
            </a:r>
          </a:p>
        </p:txBody>
      </p:sp>
      <p:sp>
        <p:nvSpPr>
          <p:cNvPr id="3" name="Content Placeholder 2">
            <a:extLst>
              <a:ext uri="{FF2B5EF4-FFF2-40B4-BE49-F238E27FC236}">
                <a16:creationId xmlns:a16="http://schemas.microsoft.com/office/drawing/2014/main" id="{1BF9EA65-473C-3C80-7DC8-4D8810351680}"/>
              </a:ext>
            </a:extLst>
          </p:cNvPr>
          <p:cNvSpPr>
            <a:spLocks noGrp="1"/>
          </p:cNvSpPr>
          <p:nvPr>
            <p:ph idx="1"/>
          </p:nvPr>
        </p:nvSpPr>
        <p:spPr>
          <a:xfrm>
            <a:off x="559837" y="1828800"/>
            <a:ext cx="10193888" cy="4781550"/>
          </a:xfrm>
        </p:spPr>
        <p:txBody>
          <a:bodyPr>
            <a:normAutofit/>
          </a:bodyPr>
          <a:lstStyle/>
          <a:p>
            <a:r>
              <a:rPr lang="en-US" dirty="0"/>
              <a:t>Timeframe of project limited to 2009 to 2017 due to project requirements </a:t>
            </a:r>
          </a:p>
          <a:p>
            <a:pPr lvl="1"/>
            <a:r>
              <a:rPr lang="en-US" dirty="0"/>
              <a:t>Project required time element; Census Bureau does not have most recent census estimate available as a dataset for download. Used existing census estimates dataset from separate project</a:t>
            </a:r>
          </a:p>
          <a:p>
            <a:r>
              <a:rPr lang="en-US" dirty="0"/>
              <a:t>Data Limitations</a:t>
            </a:r>
          </a:p>
          <a:p>
            <a:pPr lvl="1"/>
            <a:r>
              <a:rPr lang="en-US" dirty="0"/>
              <a:t>Data shows a skew toward male statistics, large potential of underreporting of incidents, and categorization of deaths (there was found to be unreliable reports of deaths by accidental discharge)</a:t>
            </a:r>
          </a:p>
          <a:p>
            <a:pPr lvl="1"/>
            <a:r>
              <a:rPr lang="en-US" dirty="0"/>
              <a:t>Data for firearm deaths was collected by the CDC Wonder website, which states any report equal or under nine is considered “unreliable” and marked as a zero. This can cause a misrepresentation in data, since the true nature of the zeros cannot be determined </a:t>
            </a:r>
          </a:p>
          <a:p>
            <a:pPr lvl="1"/>
            <a:r>
              <a:rPr lang="en-US" dirty="0"/>
              <a:t>CDC Wonder does not also classify the deaths beyond the homicide, suicide, and accidental discharge. There is no way to confirm if the stats consider suicide by cop, mass shootings, gang violence; if data was suppressed due to privacy, national security risk, age of victim(s), or misreported cause of death</a:t>
            </a:r>
          </a:p>
        </p:txBody>
      </p:sp>
      <p:sp>
        <p:nvSpPr>
          <p:cNvPr id="10" name="Rectangle 9">
            <a:extLst>
              <a:ext uri="{FF2B5EF4-FFF2-40B4-BE49-F238E27FC236}">
                <a16:creationId xmlns:a16="http://schemas.microsoft.com/office/drawing/2014/main" id="{9A8E5511-1463-CFCC-713F-FF0FBDF42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225017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1ACD0-8D94-4EF4-94CF-A4D1D4CB5613}"/>
              </a:ext>
            </a:extLst>
          </p:cNvPr>
          <p:cNvSpPr>
            <a:spLocks noGrp="1"/>
          </p:cNvSpPr>
          <p:nvPr>
            <p:ph type="title"/>
          </p:nvPr>
        </p:nvSpPr>
        <p:spPr>
          <a:xfrm>
            <a:off x="503464" y="417875"/>
            <a:ext cx="10793186" cy="678951"/>
          </a:xfrm>
        </p:spPr>
        <p:txBody>
          <a:bodyPr>
            <a:normAutofit/>
          </a:bodyPr>
          <a:lstStyle/>
          <a:p>
            <a:pPr algn="ctr"/>
            <a:r>
              <a:rPr lang="en-US" sz="3400" dirty="0"/>
              <a:t>Project Insights: Suicide and Gender Disparities</a:t>
            </a:r>
          </a:p>
        </p:txBody>
      </p:sp>
      <p:sp>
        <p:nvSpPr>
          <p:cNvPr id="3" name="Content Placeholder 2">
            <a:extLst>
              <a:ext uri="{FF2B5EF4-FFF2-40B4-BE49-F238E27FC236}">
                <a16:creationId xmlns:a16="http://schemas.microsoft.com/office/drawing/2014/main" id="{198EEBF2-9547-6B4F-C7DE-67FFF63A8BCA}"/>
              </a:ext>
            </a:extLst>
          </p:cNvPr>
          <p:cNvSpPr>
            <a:spLocks noGrp="1"/>
          </p:cNvSpPr>
          <p:nvPr>
            <p:ph idx="1"/>
          </p:nvPr>
        </p:nvSpPr>
        <p:spPr>
          <a:xfrm>
            <a:off x="5753099" y="1691323"/>
            <a:ext cx="5201413" cy="4748802"/>
          </a:xfrm>
        </p:spPr>
        <p:txBody>
          <a:bodyPr>
            <a:normAutofit fontScale="92500" lnSpcReduction="10000"/>
          </a:bodyPr>
          <a:lstStyle/>
          <a:p>
            <a:r>
              <a:rPr lang="en-US" sz="1800" dirty="0"/>
              <a:t>Suicide by firearm was the highest reported cause of death, males are higher than females</a:t>
            </a:r>
          </a:p>
          <a:p>
            <a:pPr lvl="1"/>
            <a:r>
              <a:rPr lang="en-US" sz="1600" dirty="0"/>
              <a:t>Higher male death reports than females, cannot confirm by CDC if that is due to true zero deaths or unreliable reports (marked as 0 deaths)</a:t>
            </a:r>
          </a:p>
          <a:p>
            <a:r>
              <a:rPr lang="en-US" sz="1800" dirty="0"/>
              <a:t>One report of deaths by accidental discharge, excluded from study</a:t>
            </a:r>
          </a:p>
          <a:p>
            <a:r>
              <a:rPr lang="en-US" sz="1800" dirty="0"/>
              <a:t>High rates of suicide by firearm poses questions that could not be answered scientifically in this project – another challenge to completing this analysis</a:t>
            </a:r>
          </a:p>
          <a:p>
            <a:pPr lvl="1"/>
            <a:r>
              <a:rPr lang="en-US" sz="1700" dirty="0"/>
              <a:t>Suggests moral questions like mental health resources, background checks of firearms, firearm availability, socioeconomic status, etc.</a:t>
            </a:r>
          </a:p>
          <a:p>
            <a:pPr lvl="1"/>
            <a:r>
              <a:rPr lang="en-US" sz="1700" dirty="0"/>
              <a:t>This data was documented in the final report but not explained in depth due to potential of bias and lack of credible resources to back up this data</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A screenshot of a graph&#10;&#10;Description automatically generated">
            <a:extLst>
              <a:ext uri="{FF2B5EF4-FFF2-40B4-BE49-F238E27FC236}">
                <a16:creationId xmlns:a16="http://schemas.microsoft.com/office/drawing/2014/main" id="{C7DD1516-1313-9FDB-1DBE-AC6FFBA4E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698" y="1700847"/>
            <a:ext cx="4809002" cy="4739278"/>
          </a:xfrm>
          <a:prstGeom prst="rect">
            <a:avLst/>
          </a:prstGeom>
        </p:spPr>
      </p:pic>
    </p:spTree>
    <p:extLst>
      <p:ext uri="{BB962C8B-B14F-4D97-AF65-F5344CB8AC3E}">
        <p14:creationId xmlns:p14="http://schemas.microsoft.com/office/powerpoint/2010/main" val="16479880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8EA38-688E-37E5-8547-464F1D440C6C}"/>
              </a:ext>
            </a:extLst>
          </p:cNvPr>
          <p:cNvSpPr>
            <a:spLocks noGrp="1"/>
          </p:cNvSpPr>
          <p:nvPr>
            <p:ph type="title"/>
          </p:nvPr>
        </p:nvSpPr>
        <p:spPr>
          <a:xfrm>
            <a:off x="223613" y="542355"/>
            <a:ext cx="10901967" cy="825908"/>
          </a:xfrm>
        </p:spPr>
        <p:txBody>
          <a:bodyPr>
            <a:normAutofit/>
          </a:bodyPr>
          <a:lstStyle/>
          <a:p>
            <a:pPr algn="ctr"/>
            <a:r>
              <a:rPr lang="en-US" sz="3400" dirty="0"/>
              <a:t>Project Insights: Socioeconomic Considerations</a:t>
            </a:r>
          </a:p>
        </p:txBody>
      </p:sp>
      <p:sp>
        <p:nvSpPr>
          <p:cNvPr id="3" name="Content Placeholder 2">
            <a:extLst>
              <a:ext uri="{FF2B5EF4-FFF2-40B4-BE49-F238E27FC236}">
                <a16:creationId xmlns:a16="http://schemas.microsoft.com/office/drawing/2014/main" id="{2AFE168F-3605-25D3-7867-760639BFBDCD}"/>
              </a:ext>
            </a:extLst>
          </p:cNvPr>
          <p:cNvSpPr>
            <a:spLocks noGrp="1"/>
          </p:cNvSpPr>
          <p:nvPr>
            <p:ph idx="1"/>
          </p:nvPr>
        </p:nvSpPr>
        <p:spPr>
          <a:xfrm>
            <a:off x="6042605" y="1859279"/>
            <a:ext cx="5082975" cy="4351337"/>
          </a:xfrm>
        </p:spPr>
        <p:txBody>
          <a:bodyPr>
            <a:normAutofit fontScale="92500" lnSpcReduction="10000"/>
          </a:bodyPr>
          <a:lstStyle/>
          <a:p>
            <a:r>
              <a:rPr lang="en-US" dirty="0"/>
              <a:t>Rates of deaths by firearms have increased from 2009 to 2017, suggesting a positive relationship in population growth and firearm deaths</a:t>
            </a:r>
          </a:p>
          <a:p>
            <a:r>
              <a:rPr lang="en-US" dirty="0"/>
              <a:t>Suicide reports per year are higher than homicide reports</a:t>
            </a:r>
          </a:p>
          <a:p>
            <a:r>
              <a:rPr lang="en-US" dirty="0"/>
              <a:t>Data poses a few challenges:</a:t>
            </a:r>
          </a:p>
          <a:p>
            <a:pPr lvl="1"/>
            <a:r>
              <a:rPr lang="en-US" dirty="0"/>
              <a:t>Since there are less female reports than men, are these results accurate?</a:t>
            </a:r>
          </a:p>
          <a:p>
            <a:pPr lvl="1"/>
            <a:r>
              <a:rPr lang="en-US" dirty="0"/>
              <a:t>Do these reports include all manners of death by firearm? As mentioned, military suicide and/homicide, gang violence, mass shootings, suicide by cop, </a:t>
            </a:r>
            <a:r>
              <a:rPr lang="en-US" dirty="0" err="1"/>
              <a:t>etc</a:t>
            </a:r>
            <a:endParaRPr lang="en-US" dirty="0"/>
          </a:p>
          <a:p>
            <a:pPr lvl="1"/>
            <a:r>
              <a:rPr lang="en-US" dirty="0"/>
              <a:t>Are the rates of deaths truly increasing, or are the resources to report such incidents become more available/easily accessed?</a:t>
            </a:r>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Picture 6" descr="A graph of orange and yellow bars&#10;&#10;Description automatically generated">
            <a:extLst>
              <a:ext uri="{FF2B5EF4-FFF2-40B4-BE49-F238E27FC236}">
                <a16:creationId xmlns:a16="http://schemas.microsoft.com/office/drawing/2014/main" id="{7A8EF2D5-786D-CA8A-95C4-DA1AE8BE8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13" y="2015647"/>
            <a:ext cx="5595380" cy="4351337"/>
          </a:xfrm>
          <a:prstGeom prst="rect">
            <a:avLst/>
          </a:prstGeom>
        </p:spPr>
      </p:pic>
    </p:spTree>
    <p:extLst>
      <p:ext uri="{BB962C8B-B14F-4D97-AF65-F5344CB8AC3E}">
        <p14:creationId xmlns:p14="http://schemas.microsoft.com/office/powerpoint/2010/main" val="411764299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EF8F2-D7CA-137A-5993-E30EF9E77191}"/>
              </a:ext>
            </a:extLst>
          </p:cNvPr>
          <p:cNvSpPr>
            <a:spLocks noGrp="1"/>
          </p:cNvSpPr>
          <p:nvPr>
            <p:ph type="title"/>
          </p:nvPr>
        </p:nvSpPr>
        <p:spPr>
          <a:xfrm>
            <a:off x="261256" y="-205740"/>
            <a:ext cx="10513641" cy="1325562"/>
          </a:xfrm>
        </p:spPr>
        <p:txBody>
          <a:bodyPr>
            <a:normAutofit/>
          </a:bodyPr>
          <a:lstStyle/>
          <a:p>
            <a:r>
              <a:rPr lang="en-US" dirty="0"/>
              <a:t>Project Conclusions and Remarks</a:t>
            </a:r>
          </a:p>
        </p:txBody>
      </p:sp>
      <p:sp>
        <p:nvSpPr>
          <p:cNvPr id="3" name="Content Placeholder 2">
            <a:extLst>
              <a:ext uri="{FF2B5EF4-FFF2-40B4-BE49-F238E27FC236}">
                <a16:creationId xmlns:a16="http://schemas.microsoft.com/office/drawing/2014/main" id="{561683D1-2499-DBF7-C1D6-EC3A1DC3190B}"/>
              </a:ext>
            </a:extLst>
          </p:cNvPr>
          <p:cNvSpPr>
            <a:spLocks noGrp="1"/>
          </p:cNvSpPr>
          <p:nvPr>
            <p:ph idx="1"/>
          </p:nvPr>
        </p:nvSpPr>
        <p:spPr>
          <a:xfrm>
            <a:off x="555170" y="1446393"/>
            <a:ext cx="10741479" cy="5166677"/>
          </a:xfrm>
        </p:spPr>
        <p:txBody>
          <a:bodyPr>
            <a:normAutofit/>
          </a:bodyPr>
          <a:lstStyle/>
          <a:p>
            <a:r>
              <a:rPr lang="en-US" dirty="0"/>
              <a:t>Project Challenges</a:t>
            </a:r>
          </a:p>
          <a:p>
            <a:pPr lvl="1"/>
            <a:r>
              <a:rPr lang="en-US" dirty="0"/>
              <a:t>Encountered limitations in final presentation of findings due to sensitive nature of subject and the importance of remaining unbiased</a:t>
            </a:r>
          </a:p>
          <a:p>
            <a:pPr lvl="1"/>
            <a:r>
              <a:rPr lang="en-US" dirty="0"/>
              <a:t>Faced a scarcity of reliable resources to provide a more comprehensive analysis and recommendations for next steps in project conclusion</a:t>
            </a:r>
          </a:p>
          <a:p>
            <a:r>
              <a:rPr lang="en-US" dirty="0"/>
              <a:t>Analysis Challenges</a:t>
            </a:r>
          </a:p>
          <a:p>
            <a:pPr lvl="1"/>
            <a:r>
              <a:rPr lang="en-US" dirty="0"/>
              <a:t>Numerous zeros within the dataset, particularly with deaths related to accidental discharge</a:t>
            </a:r>
          </a:p>
          <a:p>
            <a:pPr lvl="1"/>
            <a:r>
              <a:rPr lang="en-US" dirty="0"/>
              <a:t>Data skewed with more male deaths than female, indicating alarming trends that require urgent follow up analysis</a:t>
            </a:r>
          </a:p>
          <a:p>
            <a:r>
              <a:rPr lang="en-US" dirty="0"/>
              <a:t>Analysis Development</a:t>
            </a:r>
          </a:p>
          <a:p>
            <a:pPr lvl="1"/>
            <a:r>
              <a:rPr lang="en-US" dirty="0"/>
              <a:t>Identified crucial need for research into underreported female suicide &amp; high report of male suicide deaths; suggests a potential of mental health crisis</a:t>
            </a:r>
          </a:p>
          <a:p>
            <a:pPr lvl="1"/>
            <a:r>
              <a:rPr lang="en-US" dirty="0"/>
              <a:t>Recognized the significance in continued research in firearm deaths and the importance of proper education materials to create responsible firearm owners.</a:t>
            </a:r>
          </a:p>
          <a:p>
            <a:pPr lvl="1"/>
            <a:r>
              <a:rPr lang="en-US" dirty="0"/>
              <a:t>Lack of available resources suggests a more detailed data-driven study to illuminate underexplored aspects of firearm-related deaths</a:t>
            </a:r>
          </a:p>
          <a:p>
            <a:pPr lvl="1"/>
            <a:endParaRPr lang="en-US" dirty="0"/>
          </a:p>
          <a:p>
            <a:endParaRPr lang="en-US" dirty="0"/>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665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1557911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209BDA-C3E7-40D6-A138-4813C310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85949246-212C-4DB1-9061-7E53927B3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9F2D2BF-4C63-543F-A661-F7D16FB5D555}"/>
              </a:ext>
            </a:extLst>
          </p:cNvPr>
          <p:cNvSpPr>
            <a:spLocks noGrp="1"/>
          </p:cNvSpPr>
          <p:nvPr>
            <p:ph type="title"/>
          </p:nvPr>
        </p:nvSpPr>
        <p:spPr>
          <a:xfrm>
            <a:off x="1261872" y="1028699"/>
            <a:ext cx="9418320" cy="3862083"/>
          </a:xfrm>
        </p:spPr>
        <p:txBody>
          <a:bodyPr vert="horz" lIns="91440" tIns="27432" rIns="91440" bIns="45720" rtlCol="0" anchor="ctr">
            <a:normAutofit/>
          </a:bodyPr>
          <a:lstStyle/>
          <a:p>
            <a:pPr algn="ctr">
              <a:lnSpc>
                <a:spcPct val="85000"/>
              </a:lnSpc>
            </a:pPr>
            <a:r>
              <a:rPr lang="en-US" sz="6000" dirty="0">
                <a:solidFill>
                  <a:schemeClr val="tx1"/>
                </a:solidFill>
              </a:rPr>
              <a:t>Thank you</a:t>
            </a:r>
          </a:p>
        </p:txBody>
      </p:sp>
      <p:cxnSp>
        <p:nvCxnSpPr>
          <p:cNvPr id="12" name="Straight Connector 11">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52521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491</TotalTime>
  <Words>944</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Schoolbook</vt:lpstr>
      <vt:lpstr>Wingdings 2</vt:lpstr>
      <vt:lpstr>View</vt:lpstr>
      <vt:lpstr>Case Study: Firearm Education Project</vt:lpstr>
      <vt:lpstr>Project Tools &amp; Resources</vt:lpstr>
      <vt:lpstr>Project References and Data Sources</vt:lpstr>
      <vt:lpstr>What is the Firearm Education Project?</vt:lpstr>
      <vt:lpstr>Project Challenges </vt:lpstr>
      <vt:lpstr>Project Insights: Suicide and Gender Disparities</vt:lpstr>
      <vt:lpstr>Project Insights: Socioeconomic Considerations</vt:lpstr>
      <vt:lpstr>Project Conclusions and Remarks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D</dc:creator>
  <cp:lastModifiedBy>Haley D</cp:lastModifiedBy>
  <cp:revision>14</cp:revision>
  <dcterms:created xsi:type="dcterms:W3CDTF">2024-02-01T23:32:09Z</dcterms:created>
  <dcterms:modified xsi:type="dcterms:W3CDTF">2024-02-08T21:50:46Z</dcterms:modified>
</cp:coreProperties>
</file>