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8" autoAdjust="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3B9690E8-0AA0-453A-A2BA-3C4A02401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2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7CAE430-B148-4FE1-B142-E196CFFEBA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8612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34D7C92-7171-4768-A26F-CE08A04FAA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12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91EBE236-D9BF-46C4-8CE2-60F7CD40E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3623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3755B2FB-A969-40D9-919A-8DBCA8B76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623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047E0AE-451F-4E70-A217-3D51A5FCA8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623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2DC936D-218B-4AB2-A141-83C839EE37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4179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5085FD65-394A-47FA-BF7A-013D84C870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179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23417874-DD14-461C-B278-0DE8032D27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4179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A8685BFC-DF7F-4414-8D3E-652C9EF13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350" y="2801105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01A82CD-E0FD-4C28-B287-439356FAE8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8350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ACEAC1-C62C-4024-9525-268AB72427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8350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275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5" r:id="rId6"/>
    <p:sldLayoutId id="2147483783" r:id="rId7"/>
    <p:sldLayoutId id="2147483784" r:id="rId8"/>
    <p:sldLayoutId id="2147483767" r:id="rId9"/>
    <p:sldLayoutId id="2147483782" r:id="rId10"/>
    <p:sldLayoutId id="2147483778" r:id="rId11"/>
    <p:sldLayoutId id="2147483779" r:id="rId12"/>
    <p:sldLayoutId id="2147483765" r:id="rId13"/>
    <p:sldLayoutId id="2147483766" r:id="rId14"/>
    <p:sldLayoutId id="2147483769" r:id="rId15"/>
    <p:sldLayoutId id="2147483770" r:id="rId16"/>
    <p:sldLayoutId id="214748377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ach-courses-us.s3.amazonaws.com/public/courses/data-immersion/A1-A2_Influenza_Project/Census_Population_transformed_202101.csv" TargetMode="External"/><Relationship Id="rId2" Type="http://schemas.openxmlformats.org/officeDocument/2006/relationships/hyperlink" Target="https://coach-courses-us.s3.amazonaws.com/public/courses/da_program/CDC_Influenza_Deaths_edited.xls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ublic.tableau.com/app/profile/haley.bustle/vizzes" TargetMode="External"/><Relationship Id="rId5" Type="http://schemas.openxmlformats.org/officeDocument/2006/relationships/hyperlink" Target="https://public.tableau.com/views/BustleStoryboardInfluenzaProject2018/BustleInfluenzaStoryboard?:language=en-US&amp;:display_count=n&amp;:origin=viz_share_link" TargetMode="External"/><Relationship Id="rId4" Type="http://schemas.openxmlformats.org/officeDocument/2006/relationships/hyperlink" Target="https://github.com/bluenorth52/Influenza-Staffing-Project/tree/ma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Influenza Staffing Season Case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16629"/>
            <a:ext cx="10993546" cy="5470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Haley Bustle</a:t>
            </a:r>
          </a:p>
          <a:p>
            <a:r>
              <a:rPr lang="en-US" dirty="0"/>
              <a:t>August 2023</a:t>
            </a:r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2306A25-5ABD-5010-5BF0-F6656A95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Tools and Resources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033696-C696-2FD4-92FA-D280C64E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5630"/>
            <a:ext cx="11029615" cy="3985291"/>
          </a:xfrm>
        </p:spPr>
        <p:txBody>
          <a:bodyPr>
            <a:normAutofit/>
          </a:bodyPr>
          <a:lstStyle/>
          <a:p>
            <a:r>
              <a:rPr lang="en-US" dirty="0"/>
              <a:t>Project duration: Eight weeks</a:t>
            </a:r>
          </a:p>
          <a:p>
            <a:r>
              <a:rPr lang="en-US" dirty="0"/>
              <a:t>Project resources</a:t>
            </a:r>
          </a:p>
          <a:p>
            <a:pPr lvl="1"/>
            <a:r>
              <a:rPr lang="en-US" sz="1800" dirty="0"/>
              <a:t>US Census Bureau – website containing estimate population counts by state, county, year, gender, and age group</a:t>
            </a:r>
          </a:p>
          <a:p>
            <a:pPr lvl="1"/>
            <a:r>
              <a:rPr lang="en-US" sz="1800" dirty="0"/>
              <a:t>CDC Wonder – website containing all death reports in the U.S. for a specific time frame. Allows you to create a custom dataset based on certain factors (in this case, deaths by state, gender, number of influenza deaths by age group)</a:t>
            </a:r>
          </a:p>
          <a:p>
            <a:r>
              <a:rPr lang="en-US" dirty="0"/>
              <a:t>Tools Utilized</a:t>
            </a:r>
          </a:p>
          <a:p>
            <a:pPr lvl="1"/>
            <a:r>
              <a:rPr lang="en-US" sz="1800" dirty="0"/>
              <a:t>Microsoft Office:  Word for project summary, data description, final report; Excel for data analysis, cleaning, integration, and visualizations and final report </a:t>
            </a:r>
          </a:p>
          <a:p>
            <a:pPr lvl="1"/>
            <a:r>
              <a:rPr lang="en-US" sz="1800" dirty="0"/>
              <a:t>Tableau Public: creation of visualizations and final story board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9499-E316-2B57-577C-046A5D0A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A9738-65AB-38AA-C623-539556FD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DD87AAD-62BD-309E-315C-C397F34E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REFERENCES AND data SOURCES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847FE5-3E12-112B-DCFF-15562EC5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2735"/>
            <a:ext cx="11029615" cy="392261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82828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</a:t>
            </a:r>
            <a:r>
              <a:rPr lang="en-US" sz="22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2200" dirty="0"/>
              <a:t>, Influenza Deaths, 2009 – 2017</a:t>
            </a:r>
          </a:p>
          <a:p>
            <a:r>
              <a:rPr lang="en-US" sz="220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2</a:t>
            </a:r>
            <a:r>
              <a:rPr lang="en-US" sz="2200" dirty="0"/>
              <a:t>, U.S. Census Population Estimate, 2009 – 2017 </a:t>
            </a:r>
          </a:p>
          <a:p>
            <a:r>
              <a:rPr lang="en-US" sz="2200" dirty="0"/>
              <a:t>Final Report available on </a:t>
            </a:r>
            <a:r>
              <a:rPr lang="en-US" sz="22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200" dirty="0">
              <a:solidFill>
                <a:schemeClr val="accent6"/>
              </a:solidFill>
            </a:endParaRPr>
          </a:p>
          <a:p>
            <a:r>
              <a:rPr lang="en-US" sz="2200" dirty="0"/>
              <a:t>Final </a:t>
            </a:r>
            <a:r>
              <a:rPr lang="en-US" sz="2200" dirty="0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Storyboard</a:t>
            </a:r>
            <a:endParaRPr lang="en-US" sz="2200" dirty="0">
              <a:solidFill>
                <a:schemeClr val="accent6"/>
              </a:solidFill>
            </a:endParaRPr>
          </a:p>
          <a:p>
            <a:r>
              <a:rPr lang="en-US" sz="2200" dirty="0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Visualizations</a:t>
            </a:r>
            <a:endParaRPr lang="en-US" sz="2200" dirty="0">
              <a:solidFill>
                <a:schemeClr val="accent6"/>
              </a:solidFill>
            </a:endParaRPr>
          </a:p>
          <a:p>
            <a:pPr lvl="1"/>
            <a:r>
              <a:rPr lang="en-US" sz="2200" dirty="0"/>
              <a:t>Please note, not all visualizations created were used in the final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08101-2C40-8314-8A92-CE6630F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A255B-2E62-4449-39E2-01B6FA4B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09ACE43-F00F-3032-F819-49FA69C3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What is the influenza staffing project?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C017EED-516C-A70C-0344-109BDE43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55372"/>
            <a:ext cx="11029615" cy="3489648"/>
          </a:xfrm>
        </p:spPr>
        <p:txBody>
          <a:bodyPr>
            <a:noAutofit/>
          </a:bodyPr>
          <a:lstStyle/>
          <a:p>
            <a:r>
              <a:rPr lang="en-US" sz="2400" dirty="0"/>
              <a:t>Immersive project adopting new tools using only Excel to clean and analyze data</a:t>
            </a:r>
          </a:p>
          <a:p>
            <a:r>
              <a:rPr lang="en-US" sz="2400" dirty="0"/>
              <a:t>The aim of the project was to help a fictious medical staffing agency prepare staff distribution for the upcoming 2018 flu season </a:t>
            </a:r>
          </a:p>
          <a:p>
            <a:pPr lvl="1"/>
            <a:r>
              <a:rPr lang="en-US" sz="2200" dirty="0"/>
              <a:t>Past data provided is census estimate populations and reported influenza deaths between 2009 and 2017 </a:t>
            </a:r>
          </a:p>
          <a:p>
            <a:pPr lvl="1"/>
            <a:r>
              <a:rPr lang="en-US" sz="2400" dirty="0"/>
              <a:t>Project objective is to help the agency understand where to send staff </a:t>
            </a:r>
          </a:p>
          <a:p>
            <a:pPr lvl="2"/>
            <a:r>
              <a:rPr lang="en-US" sz="2000" dirty="0"/>
              <a:t>Analyze data to gain insights on which states have highest reported deaths and which age group is “vulnerable” and has the most reported deaths</a:t>
            </a:r>
            <a:endParaRPr lang="en-US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5861F-9F99-E1AC-0485-784FD1B1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0478-E32C-648F-055B-FA2F60CA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D354349-068E-D97F-E8B2-080CB78C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challenges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78FEA9-9C07-1D3F-F0F2-8D967E85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8759"/>
            <a:ext cx="11029615" cy="43200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Project success was contingent on preparing a final report to determine when to send staff and how many to each state</a:t>
            </a:r>
          </a:p>
          <a:p>
            <a:pPr lvl="1"/>
            <a:r>
              <a:rPr lang="en-US" sz="2000" dirty="0"/>
              <a:t>Number of staff at this company was not provided; created challenge in providing a complete report of how many staff to send to each state</a:t>
            </a:r>
          </a:p>
          <a:p>
            <a:r>
              <a:rPr lang="en-US" sz="2000" dirty="0"/>
              <a:t>Public health data can be unreliable</a:t>
            </a:r>
          </a:p>
          <a:p>
            <a:pPr lvl="1"/>
            <a:r>
              <a:rPr lang="en-US" sz="2000" dirty="0"/>
              <a:t>reports of deaths can go unreported due to number of reasons, including but not limited to: socioeconomic restrictions, human error (forgotten or mislabeled death report), privacy of victim, private hospitals not obligated to report</a:t>
            </a:r>
          </a:p>
          <a:p>
            <a:r>
              <a:rPr lang="en-US" sz="2000" dirty="0"/>
              <a:t>Influenza is an unpredictable illness</a:t>
            </a:r>
          </a:p>
          <a:p>
            <a:pPr lvl="1"/>
            <a:r>
              <a:rPr lang="en-US" sz="1800" dirty="0"/>
              <a:t>Infection season can last longer or shorter each year, causing a varied report of deaths</a:t>
            </a:r>
          </a:p>
          <a:p>
            <a:pPr lvl="1"/>
            <a:r>
              <a:rPr lang="en-US" sz="1800" dirty="0"/>
              <a:t>Influenza symptoms can be misdiagnosed or death by another illness could be counted instead of influenza, skewing the numbers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1743-468A-DD5A-3DD5-05FDB366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0B14B-4FA6-A64E-A766-0CBED6B7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4CC0BBB-F077-2C05-C9BA-244A49E3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pPr algn="ctr"/>
            <a:r>
              <a:rPr lang="en-US" dirty="0"/>
              <a:t>Project insights: Identifying and studying the hypothesis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1D7FF3-945D-51F6-25DC-5F49FBF8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5" y="2008756"/>
            <a:ext cx="4314268" cy="3972166"/>
          </a:xfrm>
        </p:spPr>
        <p:txBody>
          <a:bodyPr/>
          <a:lstStyle/>
          <a:p>
            <a:r>
              <a:rPr lang="en-US" dirty="0"/>
              <a:t>Identified the vulnerable population to be those over 65 years of age</a:t>
            </a:r>
          </a:p>
          <a:p>
            <a:r>
              <a:rPr lang="en-US" dirty="0"/>
              <a:t>Hypothesized that states with larger populations will have larger reported deaths in the vulnerable age group</a:t>
            </a:r>
          </a:p>
          <a:p>
            <a:r>
              <a:rPr lang="en-US" dirty="0"/>
              <a:t>Studied first if this group is in fact at risk and has more reported deaths</a:t>
            </a:r>
          </a:p>
          <a:p>
            <a:pPr lvl="1"/>
            <a:r>
              <a:rPr lang="en-US" sz="1800" dirty="0"/>
              <a:t>Results determined more than half of reported deaths to be those 65 years or older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A519-6ADB-EB41-87E7-0D63DD3F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pie chart with a blue and orange circle&#10;&#10;Description automatically generated">
            <a:extLst>
              <a:ext uri="{FF2B5EF4-FFF2-40B4-BE49-F238E27FC236}">
                <a16:creationId xmlns:a16="http://schemas.microsoft.com/office/drawing/2014/main" id="{7A652A76-5F5B-B03B-5574-870C1C42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7" y="2001007"/>
            <a:ext cx="6337429" cy="41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41B0-B69E-8130-4EC0-AF35E290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D3E4EA-5D5E-4D8E-2301-0C9A16A9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81362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insights:  Resource allocation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F1FC50-5F98-19FA-161E-E3699755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385" y="1842583"/>
            <a:ext cx="4925423" cy="4283897"/>
          </a:xfrm>
        </p:spPr>
        <p:txBody>
          <a:bodyPr>
            <a:normAutofit/>
          </a:bodyPr>
          <a:lstStyle/>
          <a:p>
            <a:r>
              <a:rPr lang="en-US" dirty="0"/>
              <a:t>Determined states with higher populations had higher reported total deaths and vulnerable population deaths</a:t>
            </a:r>
          </a:p>
          <a:p>
            <a:pPr lvl="1"/>
            <a:r>
              <a:rPr lang="en-US" dirty="0"/>
              <a:t>California had over 6,531 total deaths reported, of which 5,510 were individuals 65y+ between 2009 and 2017 </a:t>
            </a:r>
          </a:p>
          <a:p>
            <a:r>
              <a:rPr lang="en-US" dirty="0"/>
              <a:t>Without staff numbers, created an interactive map using this map shown</a:t>
            </a:r>
          </a:p>
          <a:p>
            <a:pPr lvl="1"/>
            <a:r>
              <a:rPr lang="en-US" dirty="0"/>
              <a:t>Map classified states in high, medium, and low priority of staff need based on reported deaths in relationship to the total population</a:t>
            </a:r>
          </a:p>
          <a:p>
            <a:pPr lvl="1"/>
            <a:r>
              <a:rPr lang="en-US" dirty="0"/>
              <a:t>California, Texas, Florida, Pennsylvania, and New York were classified High Priority, for 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0E43-C553-5347-8C11-801C5DC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3E071874-B9B3-BB20-CAA3-D4DCF6DA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56" y="1842583"/>
            <a:ext cx="5451429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8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D520-0BB4-AAC9-48ED-3D298FF8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FFC3581-BA35-0125-7A7A-973FB18E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7893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conclusions and remarks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9D678B-E1B7-F2AD-0ACC-31B103A6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2147"/>
            <a:ext cx="11029615" cy="4478694"/>
          </a:xfrm>
        </p:spPr>
        <p:txBody>
          <a:bodyPr>
            <a:normAutofit/>
          </a:bodyPr>
          <a:lstStyle/>
          <a:p>
            <a:r>
              <a:rPr lang="en-US" sz="2000" dirty="0"/>
              <a:t>Project &amp; Analysis Challenges </a:t>
            </a:r>
          </a:p>
          <a:p>
            <a:pPr lvl="1"/>
            <a:r>
              <a:rPr lang="en-US" dirty="0"/>
              <a:t>Number of staff was not provided, posing a challenge in presenting a precise allocation recommendation</a:t>
            </a:r>
          </a:p>
          <a:p>
            <a:pPr lvl="1"/>
            <a:r>
              <a:rPr lang="en-US" dirty="0"/>
              <a:t>Dataset provided on influenza deaths is largely suppressed (54,000 variables out of 66,000), meaning the reports for deaths are equal or less than nine, impacting the accuracy of the study</a:t>
            </a:r>
          </a:p>
          <a:p>
            <a:pPr lvl="1"/>
            <a:r>
              <a:rPr lang="en-US" dirty="0"/>
              <a:t>Suppressed values were randomized (b/w 0 and 9) for practical study, but do not accurately represent the number of deaths</a:t>
            </a:r>
          </a:p>
          <a:p>
            <a:pPr lvl="1"/>
            <a:r>
              <a:rPr lang="en-US" dirty="0"/>
              <a:t>Datasets for this study are at least seven years old, and total death reports, total population counts, and collection methods may have changed which can impact the results of a study</a:t>
            </a:r>
          </a:p>
          <a:p>
            <a:r>
              <a:rPr lang="en-US" sz="2000" dirty="0"/>
              <a:t>Analysis Development</a:t>
            </a:r>
          </a:p>
          <a:p>
            <a:pPr lvl="1"/>
            <a:r>
              <a:rPr lang="en-US" dirty="0"/>
              <a:t>Identified company need for development of flexible staffing model to adapt to changes in sudden need for increased or decreased staff</a:t>
            </a:r>
          </a:p>
          <a:p>
            <a:pPr lvl="1"/>
            <a:r>
              <a:rPr lang="en-US" dirty="0"/>
              <a:t>Recommend internal data collection to determine if staffing recommendation changes were positive, neutral, or negative to make necessary adjustments</a:t>
            </a:r>
          </a:p>
          <a:p>
            <a:pPr lvl="1"/>
            <a:r>
              <a:rPr lang="en-US" dirty="0"/>
              <a:t>Identified better need of data collection and reporting process for deaths related to influenza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575F-1892-89F8-A5F9-BA987026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5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57" y="2689576"/>
            <a:ext cx="4120714" cy="1188720"/>
          </a:xfrm>
        </p:spPr>
        <p:txBody>
          <a:bodyPr>
            <a:noAutofit/>
          </a:bodyPr>
          <a:lstStyle/>
          <a:p>
            <a:r>
              <a:rPr lang="en-US" sz="5000" dirty="0"/>
              <a:t>Thank you</a:t>
            </a:r>
          </a:p>
        </p:txBody>
      </p:sp>
      <p:pic>
        <p:nvPicPr>
          <p:cNvPr id="6" name="Picture Placeholder 5" descr="A doctor talking to a patient&#10;">
            <a:extLst>
              <a:ext uri="{FF2B5EF4-FFF2-40B4-BE49-F238E27FC236}">
                <a16:creationId xmlns:a16="http://schemas.microsoft.com/office/drawing/2014/main" id="{AC4A1F6E-E065-4C87-B012-9FBDEC8C1E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344" y="0"/>
            <a:ext cx="7534656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7942D-0E12-44A9-B67B-FD75E0E4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" id="{9B7A93B0-7E75-4B33-9362-9C4D614AECA1}" vid="{3CF9A9D3-49E8-47CC-B06C-73362BD11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D7F1A9-0188-45A8-AAB7-D8B3257A9F5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B925AF-1C2C-47DC-A961-4D6FA1612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EB89B-922A-4F66-97DB-EDD8F270360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{4CEECF9F-2BC2-4756-B1F4-99EB11451328}tf45205285_win32</Template>
  <TotalTime>195</TotalTime>
  <Words>756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DividendVTI</vt:lpstr>
      <vt:lpstr>Influenza Staffing Season Case Study</vt:lpstr>
      <vt:lpstr>Project Tools and Resources</vt:lpstr>
      <vt:lpstr>Project REFERENCES AND data SOURCES</vt:lpstr>
      <vt:lpstr>What is the influenza staffing project?</vt:lpstr>
      <vt:lpstr>Project challenges</vt:lpstr>
      <vt:lpstr>Project insights: Identifying and studying the hypothesis</vt:lpstr>
      <vt:lpstr>Project insights:  Resource allocation</vt:lpstr>
      <vt:lpstr>Project conclusions and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Staffing Season Case Study</dc:title>
  <dc:creator>Haley D</dc:creator>
  <cp:lastModifiedBy>Haley D</cp:lastModifiedBy>
  <cp:revision>7</cp:revision>
  <dcterms:created xsi:type="dcterms:W3CDTF">2024-02-07T19:47:59Z</dcterms:created>
  <dcterms:modified xsi:type="dcterms:W3CDTF">2024-02-08T20:44:20Z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