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2" r:id="rId6"/>
    <p:sldId id="258" r:id="rId7"/>
    <p:sldId id="273" r:id="rId8"/>
    <p:sldId id="274" r:id="rId9"/>
    <p:sldId id="318" r:id="rId10"/>
    <p:sldId id="319" r:id="rId11"/>
    <p:sldId id="277" r:id="rId12"/>
    <p:sldId id="278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492" autoAdjust="0"/>
  </p:normalViewPr>
  <p:slideViewPr>
    <p:cSldViewPr>
      <p:cViewPr varScale="1">
        <p:scale>
          <a:sx n="82" d="100"/>
          <a:sy n="82" d="100"/>
        </p:scale>
        <p:origin x="49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2/8/2024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2/8/2024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2/8/2024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2/8/2024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2/8/2024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2/8/2024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2/8/2024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2/8/2024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2/8/2024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2/8/2024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2/8/2024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2/8/2024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2/8/2024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2/8/2024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luenorth52/Instacart_Sales_Analysis/blob/main/Instacart%20Basket%20Analysis/04%20Sent%20to%20Client/A4%20Final%20Report%20Template%20Bustle.xlsx" TargetMode="External"/><Relationship Id="rId3" Type="http://schemas.openxmlformats.org/officeDocument/2006/relationships/hyperlink" Target="https://s3.amazonaws.com/coach-courses-us/public/courses/data-immersion/A4/A4_Data_Assets/customers.zip" TargetMode="External"/><Relationship Id="rId7" Type="http://schemas.openxmlformats.org/officeDocument/2006/relationships/hyperlink" Target="https://github.com/bluenorth52/Instacart_Sales_Analysis" TargetMode="External"/><Relationship Id="rId2" Type="http://schemas.openxmlformats.org/officeDocument/2006/relationships/hyperlink" Target="https://gist.github.com/jeremystan/c3b39d947d9b88b3ccff3147dbcf6c6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3.amazonaws.com/coach-courses-us/public/courses/data-immersion/A4/A4_Data_Assets/4.4_departments.zip" TargetMode="External"/><Relationship Id="rId5" Type="http://schemas.openxmlformats.org/officeDocument/2006/relationships/hyperlink" Target="https://s3.amazonaws.com/coach-courses-us/public/courses/data-immersion/A4/A4_Data_Assets/4.6_orders_products_prior.zip" TargetMode="External"/><Relationship Id="rId4" Type="http://schemas.openxmlformats.org/officeDocument/2006/relationships/hyperlink" Target="https://s3.amazonaws.com/coach-courses-us/public/courses/data-immersion/A4/A4_Data_Assets/4.3_orders_products.zi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Instacart Basket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Haley Bustle</a:t>
            </a:r>
          </a:p>
          <a:p>
            <a:r>
              <a:rPr lang="en-US" sz="2000" dirty="0"/>
              <a:t>November 2023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84C5D-4523-6D58-286C-B18DDDD45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9D0DA9-BC03-D82E-A7DA-6214C321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Tools and 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B54FD-E848-3B1D-300F-1FB1336C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1905000"/>
            <a:ext cx="10363200" cy="4267200"/>
          </a:xfrm>
        </p:spPr>
        <p:txBody>
          <a:bodyPr>
            <a:normAutofit/>
          </a:bodyPr>
          <a:lstStyle/>
          <a:p>
            <a:r>
              <a:rPr lang="en-US" sz="2000" dirty="0"/>
              <a:t>Project Duration: Four weeks</a:t>
            </a:r>
          </a:p>
          <a:p>
            <a:r>
              <a:rPr lang="en-US" sz="2000" dirty="0"/>
              <a:t>Project Resources</a:t>
            </a:r>
          </a:p>
          <a:p>
            <a:pPr lvl="1"/>
            <a:r>
              <a:rPr lang="en-US" sz="2000" dirty="0"/>
              <a:t>The datasets were provided by Career Foundry and were altered for educational purposes only. There were no citations provided on when, where, or how the data was collected</a:t>
            </a:r>
          </a:p>
          <a:p>
            <a:r>
              <a:rPr lang="en-US" sz="2000" dirty="0"/>
              <a:t>Tools Utilized</a:t>
            </a:r>
          </a:p>
          <a:p>
            <a:pPr lvl="1"/>
            <a:r>
              <a:rPr lang="en-US" sz="2000" dirty="0"/>
              <a:t>Microsoft Office: Word for project brief, data summary, and final project report; Excel used for data changes, statistical analysis, final report</a:t>
            </a:r>
          </a:p>
          <a:p>
            <a:pPr lvl="1"/>
            <a:r>
              <a:rPr lang="en-US" sz="2000" dirty="0"/>
              <a:t>Python and Jupyter for data analysis, wrangling, merging, and creation of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68261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References and Data Sources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Project Resources, please note these are very large dataset that take up a large amount of space: </a:t>
            </a:r>
          </a:p>
          <a:p>
            <a:pPr lvl="1"/>
            <a:r>
              <a:rPr lang="en-US" sz="1800" dirty="0">
                <a:hlinkClick r:id="rId2"/>
              </a:rPr>
              <a:t>Data Dictionary </a:t>
            </a:r>
            <a:endParaRPr lang="en-US" sz="1800" dirty="0"/>
          </a:p>
          <a:p>
            <a:pPr lvl="1"/>
            <a:r>
              <a:rPr lang="en-US" sz="1800" dirty="0">
                <a:hlinkClick r:id="rId3"/>
              </a:rPr>
              <a:t>Customer Dataset</a:t>
            </a:r>
            <a:endParaRPr lang="en-US" sz="1800" dirty="0"/>
          </a:p>
          <a:p>
            <a:pPr lvl="1"/>
            <a:r>
              <a:rPr lang="en-US" sz="1800" dirty="0">
                <a:hlinkClick r:id="rId4"/>
              </a:rPr>
              <a:t>Orders &amp; Products Dataset</a:t>
            </a:r>
            <a:endParaRPr lang="en-US" sz="1800" dirty="0"/>
          </a:p>
          <a:p>
            <a:pPr lvl="1"/>
            <a:r>
              <a:rPr lang="en-US" sz="1800" dirty="0">
                <a:hlinkClick r:id="rId5"/>
              </a:rPr>
              <a:t>Orders &amp; Products Prior Dataset</a:t>
            </a:r>
            <a:endParaRPr lang="en-US" sz="1800" dirty="0"/>
          </a:p>
          <a:p>
            <a:pPr lvl="1"/>
            <a:r>
              <a:rPr lang="en-US" sz="1800" dirty="0">
                <a:hlinkClick r:id="rId6"/>
              </a:rPr>
              <a:t>Departments Dataset</a:t>
            </a:r>
            <a:endParaRPr lang="en-US" sz="1800" dirty="0"/>
          </a:p>
          <a:p>
            <a:r>
              <a:rPr lang="en-US" sz="2200" dirty="0"/>
              <a:t>Final Report on </a:t>
            </a:r>
            <a:r>
              <a:rPr lang="en-US" sz="2200" dirty="0">
                <a:hlinkClick r:id="rId7"/>
              </a:rPr>
              <a:t>GitHub</a:t>
            </a:r>
            <a:endParaRPr lang="en-US" sz="2200" dirty="0"/>
          </a:p>
          <a:p>
            <a:r>
              <a:rPr lang="en-US" sz="2200" dirty="0"/>
              <a:t>Final </a:t>
            </a:r>
            <a:r>
              <a:rPr lang="en-US" sz="2200" dirty="0">
                <a:hlinkClick r:id="rId8"/>
              </a:rPr>
              <a:t>Excel Report</a:t>
            </a:r>
            <a:endParaRPr lang="en-US" sz="2200" dirty="0"/>
          </a:p>
          <a:p>
            <a:pPr lvl="1"/>
            <a:r>
              <a:rPr lang="en-US" sz="1800" dirty="0"/>
              <a:t>This report contains how the datasets were cleaned, analyzed, and merged to the final dataset. It also contains visualizations created with Python and final recommendations.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E4DF-5234-BFE2-6521-93C311D7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Instacart Basket Analysis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4F194-E100-39AD-DE63-A940A38DD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638300"/>
            <a:ext cx="9751060" cy="3886200"/>
          </a:xfrm>
        </p:spPr>
        <p:txBody>
          <a:bodyPr>
            <a:normAutofit/>
          </a:bodyPr>
          <a:lstStyle/>
          <a:p>
            <a:r>
              <a:rPr lang="en-US" sz="2000" dirty="0"/>
              <a:t>Project to study a real company using fictionalized data provided by Career Foundry </a:t>
            </a:r>
          </a:p>
          <a:p>
            <a:r>
              <a:rPr lang="en-US" sz="2000" dirty="0"/>
              <a:t>Aim of project is to better understand customer spending habits and peak shopping hour</a:t>
            </a:r>
          </a:p>
          <a:p>
            <a:pPr lvl="1"/>
            <a:r>
              <a:rPr lang="en-US" sz="1800" dirty="0"/>
              <a:t>Identify busiest day and hour of day for orders</a:t>
            </a:r>
          </a:p>
          <a:p>
            <a:pPr lvl="1"/>
            <a:r>
              <a:rPr lang="en-US" sz="1800" dirty="0"/>
              <a:t>Analyze customer behavior to develop rewards program</a:t>
            </a:r>
          </a:p>
          <a:p>
            <a:r>
              <a:rPr lang="en-US" sz="2000" dirty="0"/>
              <a:t>Objective of project is to leverage findings to enhance customer experience, optimizing the timing for advertising, sales offers, and coupons</a:t>
            </a:r>
          </a:p>
          <a:p>
            <a:pPr marL="4510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9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5342-6ED5-6454-A892-BDE04810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6AF4D-7B91-460D-E43D-85A56E3AA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Data limitations was the largest challenge of this project</a:t>
            </a:r>
          </a:p>
          <a:p>
            <a:pPr lvl="1"/>
            <a:r>
              <a:rPr lang="en-US" sz="1800" dirty="0"/>
              <a:t>Data was manipulated by Career Foundry without a detailed change log</a:t>
            </a:r>
          </a:p>
          <a:p>
            <a:pPr lvl="1"/>
            <a:r>
              <a:rPr lang="en-US" sz="1800" dirty="0"/>
              <a:t>Absence of data timestamps, challenging the relevancy of project usage to real world application</a:t>
            </a:r>
          </a:p>
          <a:p>
            <a:r>
              <a:rPr lang="en-US" sz="2200" dirty="0"/>
              <a:t>Dataset size was a machine challenge of this project</a:t>
            </a:r>
          </a:p>
          <a:p>
            <a:pPr lvl="1"/>
            <a:r>
              <a:rPr lang="en-US" sz="1800" dirty="0"/>
              <a:t>Final report required integration of five distinct datasets; each dataset required its own processing and analysis</a:t>
            </a:r>
          </a:p>
          <a:p>
            <a:pPr lvl="1"/>
            <a:r>
              <a:rPr lang="en-US" sz="1800" dirty="0"/>
              <a:t>Extensive size of dataset strained machine memory</a:t>
            </a:r>
          </a:p>
        </p:txBody>
      </p:sp>
    </p:spTree>
    <p:extLst>
      <p:ext uri="{BB962C8B-B14F-4D97-AF65-F5344CB8AC3E}">
        <p14:creationId xmlns:p14="http://schemas.microsoft.com/office/powerpoint/2010/main" val="147571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6DBB0C3-FF7B-8AD8-4452-32F06FBF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88333"/>
            <a:ext cx="10512862" cy="1080838"/>
          </a:xfrm>
        </p:spPr>
        <p:txBody>
          <a:bodyPr/>
          <a:lstStyle/>
          <a:p>
            <a:pPr algn="ctr"/>
            <a:r>
              <a:rPr lang="en-US" dirty="0"/>
              <a:t>Project Insight: Understanding Customer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806B4-F20E-7A74-00B9-ECE19081F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2255" y="4639074"/>
            <a:ext cx="5260951" cy="1568728"/>
          </a:xfrm>
        </p:spPr>
        <p:txBody>
          <a:bodyPr>
            <a:normAutofit fontScale="85000" lnSpcReduction="10000"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699" dirty="0">
                <a:solidFill>
                  <a:schemeClr val="tx1"/>
                </a:solidFill>
              </a:rPr>
              <a:t>The days are identified on the x-axis as such: 0 (Saturday), 1 (Sunday), 2 (Monday), 3 (Tuesday), 4 (Wednesday), 5 (Thursday), and 6 (Friday)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699" dirty="0">
                <a:solidFill>
                  <a:schemeClr val="tx1"/>
                </a:solidFill>
              </a:rPr>
              <a:t>Busiest day is Saturday (0), then Sunday (1). Recommend advertising through peek hours on Sunday and persisting through Monday (2). Persist customer reward promotions  Thursday (5) through Monday (2)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38BB2-9DFF-7C81-A467-3C076975F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5064" y="4580595"/>
            <a:ext cx="5461507" cy="1685687"/>
          </a:xfrm>
        </p:spPr>
        <p:txBody>
          <a:bodyPr>
            <a:normAutofit fontScale="85000" lnSpcReduction="10000"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699" dirty="0">
                <a:solidFill>
                  <a:schemeClr val="tx1"/>
                </a:solidFill>
              </a:rPr>
              <a:t>The times are identified in US military time (</a:t>
            </a:r>
            <a:r>
              <a:rPr lang="en-US" sz="1699" dirty="0" err="1">
                <a:solidFill>
                  <a:schemeClr val="tx1"/>
                </a:solidFill>
              </a:rPr>
              <a:t>ie</a:t>
            </a:r>
            <a:r>
              <a:rPr lang="en-US" sz="1699" dirty="0">
                <a:solidFill>
                  <a:schemeClr val="tx1"/>
                </a:solidFill>
              </a:rPr>
              <a:t>, 5 is 0500 or 5:00am, 15 is 1500 or 3:00pm)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699" dirty="0">
                <a:solidFill>
                  <a:schemeClr val="tx1"/>
                </a:solidFill>
              </a:rPr>
              <a:t>Busiest hour of the day starts at 9/0900/9am and persists through 16/1600/4:00pm. Recommend increase  advertising at 0600 and continuing through at least 1800 (6:00pm). Include promotions and special offers for </a:t>
            </a:r>
          </a:p>
        </p:txBody>
      </p:sp>
      <p:pic>
        <p:nvPicPr>
          <p:cNvPr id="9" name="Content Placeholder 8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C3A0F63C-BD49-3146-E4FF-5DCE24C255A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67646" y="1369171"/>
            <a:ext cx="5135812" cy="321030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2C11C-42FF-C91F-C134-05003964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 fontScale="32500" lnSpcReduction="20000"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1" name="Picture 10" descr="A blue graph with numbers&#10;&#10;Description automatically generated">
            <a:extLst>
              <a:ext uri="{FF2B5EF4-FFF2-40B4-BE49-F238E27FC236}">
                <a16:creationId xmlns:a16="http://schemas.microsoft.com/office/drawing/2014/main" id="{13502952-262E-C342-B17C-E204AE419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66" y="1369171"/>
            <a:ext cx="4915690" cy="3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89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088629C-4B6F-129C-64D5-093E7493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Insights: U.S. Regional Customer Analysis</a:t>
            </a:r>
          </a:p>
        </p:txBody>
      </p:sp>
      <p:pic>
        <p:nvPicPr>
          <p:cNvPr id="10" name="Content Placeholder 9" descr="A graph of a number of people&#10;&#10;Description automatically generated">
            <a:extLst>
              <a:ext uri="{FF2B5EF4-FFF2-40B4-BE49-F238E27FC236}">
                <a16:creationId xmlns:a16="http://schemas.microsoft.com/office/drawing/2014/main" id="{27FE39D9-1AFD-D253-C662-1DA40A678C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7362" y="1570799"/>
            <a:ext cx="5636449" cy="422040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B305E2-6F95-1224-9687-BD65B49B5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23810" y="1570798"/>
            <a:ext cx="5636449" cy="4773259"/>
          </a:xfrm>
        </p:spPr>
        <p:txBody>
          <a:bodyPr>
            <a:noAutofit/>
          </a:bodyPr>
          <a:lstStyle/>
          <a:p>
            <a:r>
              <a:rPr lang="en-US" sz="1600" dirty="0"/>
              <a:t>Customers grouped based on their spending, then separated into regions</a:t>
            </a:r>
          </a:p>
          <a:p>
            <a:pPr lvl="1"/>
            <a:r>
              <a:rPr lang="en-US" sz="1400" dirty="0"/>
              <a:t>Low spender: mean price of products purchased is lower than 10 (US $)</a:t>
            </a:r>
          </a:p>
          <a:p>
            <a:pPr lvl="1"/>
            <a:r>
              <a:rPr lang="en-US" sz="1400" dirty="0"/>
              <a:t>High spender: mean price of products purchased is equal or greater to 10 (US $)</a:t>
            </a:r>
          </a:p>
          <a:p>
            <a:r>
              <a:rPr lang="en-US" sz="1600" dirty="0"/>
              <a:t>Visualization created within Python; axis as follows:</a:t>
            </a:r>
          </a:p>
          <a:p>
            <a:pPr lvl="1"/>
            <a:r>
              <a:rPr lang="en-US" sz="1400" dirty="0"/>
              <a:t>X-axis shows regions of the country in U.S.</a:t>
            </a:r>
          </a:p>
          <a:p>
            <a:pPr lvl="1"/>
            <a:r>
              <a:rPr lang="en-US" sz="1400" dirty="0"/>
              <a:t>Y-axis shows number of customers in millions</a:t>
            </a:r>
          </a:p>
          <a:p>
            <a:r>
              <a:rPr lang="en-US" sz="1600" dirty="0"/>
              <a:t>Concluded most customers are in South followed closely by the West, and least customers are in Northeast</a:t>
            </a:r>
          </a:p>
          <a:p>
            <a:pPr lvl="1"/>
            <a:r>
              <a:rPr lang="en-US" sz="1400" dirty="0"/>
              <a:t>Continue improving current marketing strategies and store availability to improve and continue positive sales trend in South, West, and Midwest</a:t>
            </a:r>
          </a:p>
          <a:p>
            <a:pPr lvl="1"/>
            <a:endParaRPr lang="en-US" sz="1299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871E0-6C15-891C-2E2B-B4D3D79B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 fontScale="32500" lnSpcReduction="20000"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33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501D-C0E6-8D7E-8A48-AA745303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Conclusions and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28F0A-90F9-0A0E-566F-B5D751E0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Project &amp; Analysis Challenges</a:t>
            </a:r>
          </a:p>
          <a:p>
            <a:pPr lvl="1"/>
            <a:r>
              <a:rPr lang="en-US" sz="1800" dirty="0"/>
              <a:t>Size of final integrated dataset surpassed capabilities of excel and tableau public to create meaningful visualizations</a:t>
            </a:r>
          </a:p>
          <a:p>
            <a:pPr lvl="1"/>
            <a:r>
              <a:rPr lang="en-US" sz="1800" dirty="0"/>
              <a:t>Visualizations created with Python limited in presentation &amp; functionality</a:t>
            </a:r>
          </a:p>
          <a:p>
            <a:r>
              <a:rPr lang="en-US" sz="2200" dirty="0"/>
              <a:t>Analysis Development </a:t>
            </a:r>
          </a:p>
          <a:p>
            <a:pPr lvl="1"/>
            <a:r>
              <a:rPr lang="en-US" sz="1800" dirty="0"/>
              <a:t>Identifies potential for deeper analysis into customer habits to better personalize marketing and advertisement strategies</a:t>
            </a:r>
          </a:p>
          <a:p>
            <a:pPr lvl="1"/>
            <a:r>
              <a:rPr lang="en-US" sz="1800" dirty="0"/>
              <a:t>Findings from analysis could be used in predictive analysis and better experience for customers</a:t>
            </a:r>
          </a:p>
          <a:p>
            <a:pPr lvl="1"/>
            <a:r>
              <a:rPr lang="en-US" sz="1800" dirty="0"/>
              <a:t>Underscores importance of developing more efficient methods  of large dataset collection, integration and analysis</a:t>
            </a:r>
          </a:p>
        </p:txBody>
      </p:sp>
    </p:spTree>
    <p:extLst>
      <p:ext uri="{BB962C8B-B14F-4D97-AF65-F5344CB8AC3E}">
        <p14:creationId xmlns:p14="http://schemas.microsoft.com/office/powerpoint/2010/main" val="295191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B0C4D-224A-8C33-B9DF-5D488D9FF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347" y="2590800"/>
            <a:ext cx="8152129" cy="1524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020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188</TotalTime>
  <Words>655</Words>
  <Application>Microsoft Office PowerPoint</Application>
  <PresentationFormat>Custom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Constantia</vt:lpstr>
      <vt:lpstr>Cooking 16x9</vt:lpstr>
      <vt:lpstr>Instacart Basket Analysis </vt:lpstr>
      <vt:lpstr>Project Tools and Resources</vt:lpstr>
      <vt:lpstr>Project References and Data Sources</vt:lpstr>
      <vt:lpstr>What is the Instacart Basket Analysis Project?</vt:lpstr>
      <vt:lpstr>Project Challenges</vt:lpstr>
      <vt:lpstr>Project Insight: Understanding Customer Activity</vt:lpstr>
      <vt:lpstr>Project Insights: U.S. Regional Customer Analysis</vt:lpstr>
      <vt:lpstr>Project Conclusions and Remarks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Instacart Basket Analysis </dc:title>
  <dc:creator>Haley D</dc:creator>
  <cp:lastModifiedBy>Haley D</cp:lastModifiedBy>
  <cp:revision>9</cp:revision>
  <dcterms:created xsi:type="dcterms:W3CDTF">2024-02-07T19:38:58Z</dcterms:created>
  <dcterms:modified xsi:type="dcterms:W3CDTF">2024-02-08T21:47:44Z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