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9" r:id="rId7"/>
    <p:sldId id="261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92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B8278A-36DA-4BE7-966E-DD5265579BB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B42D0A-CBDA-47B6-9EAC-91CC0D7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uenorth52/Rockbuster_Sales_SQL" TargetMode="External"/><Relationship Id="rId2" Type="http://schemas.openxmlformats.org/officeDocument/2006/relationships/hyperlink" Target="http://www.postgresqltutorial.com/wp-content/uploads/2019/05/dvdrental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haley.bustle/vizz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ilm reel on a black surface&#10;&#10;Description automatically generated">
            <a:extLst>
              <a:ext uri="{FF2B5EF4-FFF2-40B4-BE49-F238E27FC236}">
                <a16:creationId xmlns:a16="http://schemas.microsoft.com/office/drawing/2014/main" id="{BF8F4AA9-584E-7E4B-523C-11F25BE4A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502"/>
          <a:stretch/>
        </p:blipFill>
        <p:spPr>
          <a:xfrm>
            <a:off x="-1" y="1069457"/>
            <a:ext cx="12198915" cy="4460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1F999-A791-2359-989D-A2E54E831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9" y="1466154"/>
            <a:ext cx="6680720" cy="1768422"/>
          </a:xfrm>
        </p:spPr>
        <p:txBody>
          <a:bodyPr>
            <a:noAutofit/>
          </a:bodyPr>
          <a:lstStyle/>
          <a:p>
            <a:r>
              <a:rPr lang="en-US" sz="5500" dirty="0"/>
              <a:t>Case Study 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6509-A525-C2CC-46FB-985A5261C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9" y="4885678"/>
            <a:ext cx="5225144" cy="64381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Haley Bustle</a:t>
            </a:r>
          </a:p>
          <a:p>
            <a:r>
              <a:rPr lang="en-US" sz="2000" dirty="0"/>
              <a:t>September 2023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1E05-B9D9-8A39-2642-A58A9B5D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BA77-7811-0C43-D45C-CB0689EE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777462" cy="4276465"/>
          </a:xfrm>
        </p:spPr>
        <p:txBody>
          <a:bodyPr>
            <a:normAutofit/>
          </a:bodyPr>
          <a:lstStyle/>
          <a:p>
            <a:r>
              <a:rPr lang="en-US" dirty="0"/>
              <a:t>Project Duration: four weeks</a:t>
            </a:r>
          </a:p>
          <a:p>
            <a:r>
              <a:rPr lang="en-US" dirty="0"/>
              <a:t>Project Resources</a:t>
            </a:r>
          </a:p>
          <a:p>
            <a:pPr lvl="1"/>
            <a:r>
              <a:rPr lang="en-US" dirty="0"/>
              <a:t>Rockbuster Stealth dataset provided by Career Foundry for educational purposes only containing records on film inventory and customer payments </a:t>
            </a:r>
          </a:p>
          <a:p>
            <a:r>
              <a:rPr lang="en-US" dirty="0"/>
              <a:t>Tools Utilized </a:t>
            </a:r>
          </a:p>
          <a:p>
            <a:pPr lvl="1"/>
            <a:r>
              <a:rPr lang="en-US" dirty="0"/>
              <a:t>PostgreSQL: relational database hosting the Rockbuster dataset; utilized for analyzing customer rental patters and company sales history</a:t>
            </a:r>
          </a:p>
          <a:p>
            <a:pPr lvl="1"/>
            <a:r>
              <a:rPr lang="en-US" dirty="0"/>
              <a:t>Microsoft Office: Excel for refining SQL query outputs to spreadsheets; PowerPoint to assemble and present a detailed analytical report</a:t>
            </a:r>
          </a:p>
          <a:p>
            <a:pPr lvl="1"/>
            <a:r>
              <a:rPr lang="en-US" dirty="0"/>
              <a:t>Tableau Public: transform Excel data into visual representation of customer trends and company sales</a:t>
            </a:r>
          </a:p>
        </p:txBody>
      </p:sp>
    </p:spTree>
    <p:extLst>
      <p:ext uri="{BB962C8B-B14F-4D97-AF65-F5344CB8AC3E}">
        <p14:creationId xmlns:p14="http://schemas.microsoft.com/office/powerpoint/2010/main" val="301966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AB76-55C5-1264-422B-9E3DCB6D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80E7-EADD-D252-5C28-B5FA716E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References and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75A9-B694-DF37-7756-A14B87B1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92694"/>
            <a:ext cx="10353762" cy="3682482"/>
          </a:xfrm>
        </p:spPr>
        <p:txBody>
          <a:bodyPr/>
          <a:lstStyle/>
          <a:p>
            <a:r>
              <a:rPr lang="en-US" dirty="0"/>
              <a:t>PostgreSQL Rockbuster Stealth LLC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Final Report link to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Tableau Public for </a:t>
            </a:r>
            <a:r>
              <a:rPr lang="en-US" dirty="0">
                <a:hlinkClick r:id="rId4"/>
              </a:rPr>
              <a:t>Visualizations</a:t>
            </a:r>
            <a:endParaRPr lang="en-US" dirty="0"/>
          </a:p>
          <a:p>
            <a:pPr lvl="1"/>
            <a:r>
              <a:rPr lang="en-US" dirty="0"/>
              <a:t>Not all visualizations created were used for the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5FCD-D969-8547-4DE9-D527334F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3F91-489D-9081-13C5-732F71AE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Rockbuster Stealth LLC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1BD4-E7DA-EC7B-FBA1-AE3937B7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Fictious company and dataset provided by Career Foundry for educational purposes</a:t>
            </a:r>
          </a:p>
          <a:p>
            <a:r>
              <a:rPr lang="en-US" sz="2200" dirty="0"/>
              <a:t>Project aims to understand Rockbuster Stealth inventory and customer data</a:t>
            </a:r>
          </a:p>
          <a:p>
            <a:pPr lvl="1"/>
            <a:r>
              <a:rPr lang="en-US" dirty="0"/>
              <a:t>Identify genre and rental rate popularity and understand customer rental habits</a:t>
            </a:r>
          </a:p>
          <a:p>
            <a:r>
              <a:rPr lang="en-US" sz="2200" dirty="0"/>
              <a:t>Objective of project is to help create a competitive online movie rental service</a:t>
            </a:r>
          </a:p>
          <a:p>
            <a:pPr lvl="1"/>
            <a:r>
              <a:rPr lang="en-US" dirty="0"/>
              <a:t>Study customer behavior to develop rewards program for returning customers</a:t>
            </a:r>
          </a:p>
          <a:p>
            <a:pPr lvl="1"/>
            <a:r>
              <a:rPr lang="en-US" dirty="0"/>
              <a:t>Develop strategy to integrate new titles based on historical data of most popularly rented genres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8153-7DD8-3C7C-1A9F-3F13F108E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9CCB-A171-73E3-3EDF-1425F3A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F531-E04B-22DB-56F8-C3AF4516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Dataset does not contain citation document for data collection, including any potential bias or errors</a:t>
            </a:r>
          </a:p>
          <a:p>
            <a:pPr lvl="1"/>
            <a:r>
              <a:rPr lang="en-US" dirty="0"/>
              <a:t>Challenge’s the reliability and authenticity of any insights gathered from analysis in terms of practical business use</a:t>
            </a:r>
          </a:p>
          <a:p>
            <a:r>
              <a:rPr lang="en-US" sz="2200" dirty="0"/>
              <a:t>Restriction to SQL queries to examine data; dataset not viewable in Excel</a:t>
            </a:r>
          </a:p>
          <a:p>
            <a:pPr lvl="1"/>
            <a:r>
              <a:rPr lang="en-US" dirty="0"/>
              <a:t>Limit's ability to cross-verify SQL query and visualization accuracy</a:t>
            </a:r>
          </a:p>
          <a:p>
            <a:pPr lvl="1"/>
            <a:r>
              <a:rPr lang="en-US" dirty="0"/>
              <a:t>Navigation of complex dataset using only precise SQL queries</a:t>
            </a:r>
          </a:p>
        </p:txBody>
      </p:sp>
    </p:spTree>
    <p:extLst>
      <p:ext uri="{BB962C8B-B14F-4D97-AF65-F5344CB8AC3E}">
        <p14:creationId xmlns:p14="http://schemas.microsoft.com/office/powerpoint/2010/main" val="358247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467B-25CA-DF89-8AF3-82DC2098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67096"/>
            <a:ext cx="10378440" cy="724016"/>
          </a:xfrm>
        </p:spPr>
        <p:txBody>
          <a:bodyPr>
            <a:noAutofit/>
          </a:bodyPr>
          <a:lstStyle/>
          <a:p>
            <a:r>
              <a:rPr lang="en-US" sz="3800" dirty="0"/>
              <a:t>Project Insights: Film Revenue by Genre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C360D9-A8F2-4D17-243E-A338E72B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2658" y="1184988"/>
            <a:ext cx="4199096" cy="532272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grossing film category is sports: 73 titles for total revenue of $4,892.19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grossing category is music: 51 titles for $3,071.52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film category: Thriller has 1 title and $47.89 in total revenue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confidently conclude that higher quantity of film titles does not always translate to higher revenue</a:t>
            </a:r>
          </a:p>
        </p:txBody>
      </p:sp>
      <p:pic>
        <p:nvPicPr>
          <p:cNvPr id="9" name="Picture 8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D304FC46-C779-D743-5492-2FA4F2CD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6" y="1184988"/>
            <a:ext cx="7049600" cy="48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10BF-D29A-4148-4716-C02C3EAC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821"/>
            <a:ext cx="10353762" cy="970450"/>
          </a:xfrm>
        </p:spPr>
        <p:txBody>
          <a:bodyPr/>
          <a:lstStyle/>
          <a:p>
            <a:r>
              <a:rPr lang="en-US" dirty="0"/>
              <a:t>Revenue by Country</a:t>
            </a: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0CC375FE-8FB5-5DBA-ED36-B7C00D793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5" y="3703403"/>
            <a:ext cx="11724642" cy="28933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F9EC6-5082-6D27-2F9B-D7521B156338}"/>
              </a:ext>
            </a:extLst>
          </p:cNvPr>
          <p:cNvSpPr txBox="1"/>
          <p:nvPr/>
        </p:nvSpPr>
        <p:spPr>
          <a:xfrm>
            <a:off x="1222311" y="1669838"/>
            <a:ext cx="4254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five countries by revenue are: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India, $6,034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China, $5,251.03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United States, $3,685.31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Japan, $3,122.51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Mexico, $2,984.82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348D5-06E6-CECF-C243-17F13878808D}"/>
              </a:ext>
            </a:extLst>
          </p:cNvPr>
          <p:cNvSpPr txBox="1"/>
          <p:nvPr/>
        </p:nvSpPr>
        <p:spPr>
          <a:xfrm>
            <a:off x="6456784" y="1669838"/>
            <a:ext cx="3909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within top five countries: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India, 60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China, 53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United States, 36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Japan, 31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5) Mexico, 30</a:t>
            </a:r>
          </a:p>
        </p:txBody>
      </p:sp>
    </p:spTree>
    <p:extLst>
      <p:ext uri="{BB962C8B-B14F-4D97-AF65-F5344CB8AC3E}">
        <p14:creationId xmlns:p14="http://schemas.microsoft.com/office/powerpoint/2010/main" val="49016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8C2D9-6DB9-EDAA-4B13-F0EF420F8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3FEB-6924-BF3F-CB35-79BEA1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9879"/>
            <a:ext cx="10353762" cy="970450"/>
          </a:xfrm>
        </p:spPr>
        <p:txBody>
          <a:bodyPr/>
          <a:lstStyle/>
          <a:p>
            <a:r>
              <a:rPr lang="en-US" dirty="0"/>
              <a:t>Project Conclusions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A2C7-EDF1-32ED-D64F-4C094CDA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0329"/>
            <a:ext cx="10590850" cy="4870512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Project &amp; Analysis Challenges </a:t>
            </a:r>
          </a:p>
          <a:p>
            <a:pPr lvl="1"/>
            <a:r>
              <a:rPr lang="en-US" sz="2900" dirty="0"/>
              <a:t>Project requested for business application in 2020, cannot confirm the date this data was collected and therefore cannot guarantee appropriate application of results</a:t>
            </a:r>
          </a:p>
          <a:p>
            <a:pPr lvl="1"/>
            <a:r>
              <a:rPr lang="en-US" sz="2900" dirty="0"/>
              <a:t>Further investigation required to determine if films are correctly </a:t>
            </a:r>
            <a:r>
              <a:rPr lang="en-US" sz="2900" dirty="0" err="1"/>
              <a:t>categoried</a:t>
            </a:r>
            <a:r>
              <a:rPr lang="en-US" sz="2900" dirty="0"/>
              <a:t> and therefore accurately representing revenue earned/customer popularity</a:t>
            </a:r>
          </a:p>
          <a:p>
            <a:pPr lvl="1"/>
            <a:r>
              <a:rPr lang="en-US" sz="2900" dirty="0"/>
              <a:t>Further investigation required to determine if count of customers is accurate and thus, the count of customers and revenue by country earned is accurate</a:t>
            </a:r>
          </a:p>
          <a:p>
            <a:r>
              <a:rPr lang="en-US" sz="3500" dirty="0"/>
              <a:t>Analysis Development</a:t>
            </a:r>
          </a:p>
          <a:p>
            <a:pPr lvl="1"/>
            <a:r>
              <a:rPr lang="en-US" sz="2900" dirty="0"/>
              <a:t>Data suggest creating new rental categories and distributing customer surveys to gauge customer response; adjust pricing and genre availability based upon surveys and revenue data</a:t>
            </a:r>
          </a:p>
          <a:p>
            <a:pPr lvl="1"/>
            <a:r>
              <a:rPr lang="en-US" sz="2900" dirty="0"/>
              <a:t>Focus efforts on marketing and advertising in top ten listed countries </a:t>
            </a:r>
          </a:p>
          <a:p>
            <a:pPr lvl="1"/>
            <a:r>
              <a:rPr lang="en-US" sz="2900" dirty="0"/>
              <a:t>Establish rewards program for returning customers for both physical and digital film rentals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ilm reel on a black surface&#10;&#10;Description automatically generated">
            <a:extLst>
              <a:ext uri="{FF2B5EF4-FFF2-40B4-BE49-F238E27FC236}">
                <a16:creationId xmlns:a16="http://schemas.microsoft.com/office/drawing/2014/main" id="{BF8F4AA9-584E-7E4B-523C-11F25BE4A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502"/>
          <a:stretch/>
        </p:blipFill>
        <p:spPr>
          <a:xfrm>
            <a:off x="-1" y="1069457"/>
            <a:ext cx="12198915" cy="4460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1F999-A791-2359-989D-A2E54E831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75" y="2312626"/>
            <a:ext cx="6148875" cy="1768422"/>
          </a:xfrm>
        </p:spPr>
        <p:txBody>
          <a:bodyPr>
            <a:noAutofit/>
          </a:bodyPr>
          <a:lstStyle/>
          <a:p>
            <a:r>
              <a:rPr lang="en-US" sz="5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402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489</TotalTime>
  <Words>540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Calisto MT</vt:lpstr>
      <vt:lpstr>Times New Roman</vt:lpstr>
      <vt:lpstr>Wingdings</vt:lpstr>
      <vt:lpstr>Wingdings 2</vt:lpstr>
      <vt:lpstr>Slate</vt:lpstr>
      <vt:lpstr>Case Study Rockbuster Stealth</vt:lpstr>
      <vt:lpstr>Project Tools and Resources</vt:lpstr>
      <vt:lpstr>Project References and Data Sources</vt:lpstr>
      <vt:lpstr>What is the Rockbuster Stealth LLC Project?</vt:lpstr>
      <vt:lpstr>Project Challenges</vt:lpstr>
      <vt:lpstr>Project Insights: Film Revenue by Genre</vt:lpstr>
      <vt:lpstr>Revenue by Country</vt:lpstr>
      <vt:lpstr>Project Conclusions and Remarks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D</dc:creator>
  <cp:lastModifiedBy>Haley D</cp:lastModifiedBy>
  <cp:revision>9</cp:revision>
  <dcterms:created xsi:type="dcterms:W3CDTF">2023-10-14T17:54:05Z</dcterms:created>
  <dcterms:modified xsi:type="dcterms:W3CDTF">2024-02-08T21:57:06Z</dcterms:modified>
</cp:coreProperties>
</file>