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1" r:id="rId2"/>
    <p:sldId id="282" r:id="rId3"/>
    <p:sldId id="283" r:id="rId4"/>
    <p:sldId id="285" r:id="rId5"/>
    <p:sldId id="284" r:id="rId6"/>
    <p:sldId id="325" r:id="rId7"/>
    <p:sldId id="326" r:id="rId8"/>
    <p:sldId id="349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</p:sldIdLst>
  <p:sldSz cx="9906000" cy="6858000" type="A4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800" kern="1200">
        <a:solidFill>
          <a:srgbClr val="A6A6A6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CCECFF"/>
    <a:srgbClr val="000000"/>
    <a:srgbClr val="FA5206"/>
    <a:srgbClr val="F76F39"/>
    <a:srgbClr val="DDDDDD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9631" autoAdjust="0"/>
  </p:normalViewPr>
  <p:slideViewPr>
    <p:cSldViewPr>
      <p:cViewPr>
        <p:scale>
          <a:sx n="100" d="100"/>
          <a:sy n="100" d="100"/>
        </p:scale>
        <p:origin x="-2028" y="-4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84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620306-268C-4719-BEB7-81BB640A7521}" type="datetime1">
              <a:rPr lang="ko-KR" altLang="en-US"/>
              <a:pPr>
                <a:defRPr/>
              </a:pPr>
              <a:t>2023-07-13</a:t>
            </a:fld>
            <a:endParaRPr lang="en-US" altLang="ko-KR"/>
          </a:p>
        </p:txBody>
      </p:sp>
      <p:sp>
        <p:nvSpPr>
          <p:cNvPr id="410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21330AA-0777-4240-9E21-FD54DD4794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66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5F6376-DBDE-4B18-A072-D94ACA055BFA}" type="datetime1">
              <a:rPr lang="ko-KR" altLang="en-US"/>
              <a:pPr>
                <a:defRPr/>
              </a:pPr>
              <a:t>2023-07-13</a:t>
            </a:fld>
            <a:endParaRPr lang="en-US" altLang="ko-K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01FE4AE-0F2D-4106-86CF-6EE5390FE7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507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28" y="2357430"/>
            <a:ext cx="6248400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09992" y="3714752"/>
            <a:ext cx="2438400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180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defRPr/>
            </a:pPr>
            <a:fld id="{31E57583-7D98-4028-ACAC-2B97F8AB8148}" type="slidenum">
              <a:rPr kumimoji="1" lang="ko-KR" altLang="en-US" sz="900" b="1" smtClean="0">
                <a:solidFill>
                  <a:schemeClr val="bg1"/>
                </a:solidFill>
                <a:latin typeface="굴림" charset="-127"/>
                <a:ea typeface="굴림" charset="-127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38100" y="639763"/>
          <a:ext cx="9810751" cy="585156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/>
                  </a:extLst>
                </a:gridCol>
                <a:gridCol w="1511300">
                  <a:extLst>
                    <a:ext uri="{9D8B030D-6E8A-4147-A177-3AD203B41FA5}"/>
                  </a:extLst>
                </a:gridCol>
                <a:gridCol w="720725">
                  <a:extLst>
                    <a:ext uri="{9D8B030D-6E8A-4147-A177-3AD203B41FA5}"/>
                  </a:extLst>
                </a:gridCol>
                <a:gridCol w="2879733">
                  <a:extLst>
                    <a:ext uri="{9D8B030D-6E8A-4147-A177-3AD203B41FA5}"/>
                  </a:extLst>
                </a:gridCol>
                <a:gridCol w="571504">
                  <a:extLst>
                    <a:ext uri="{9D8B030D-6E8A-4147-A177-3AD203B41FA5}"/>
                  </a:extLst>
                </a:gridCol>
                <a:gridCol w="599839">
                  <a:extLst>
                    <a:ext uri="{9D8B030D-6E8A-4147-A177-3AD203B41FA5}"/>
                  </a:extLst>
                </a:gridCol>
                <a:gridCol w="864096">
                  <a:extLst>
                    <a:ext uri="{9D8B030D-6E8A-4147-A177-3AD203B41FA5}"/>
                  </a:extLst>
                </a:gridCol>
                <a:gridCol w="1655491">
                  <a:extLst>
                    <a:ext uri="{9D8B030D-6E8A-4147-A177-3AD203B41FA5}"/>
                  </a:extLst>
                </a:gridCol>
              </a:tblGrid>
              <a:tr h="213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구인구직 시스템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16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234043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51876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72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357188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1029" name="Text Box 6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661025" y="6721475"/>
            <a:ext cx="4129088" cy="87313"/>
          </a:xfrm>
          <a:prstGeom prst="rect">
            <a:avLst/>
          </a:prstGeom>
          <a:noFill/>
          <a:ln>
            <a:noFill/>
          </a:ln>
          <a:extLst/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4881563" y="6624638"/>
            <a:ext cx="3254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1" hangingPunct="1">
              <a:defRPr/>
            </a:pPr>
            <a:fld id="{466EE0C1-7EB6-45EF-B7FE-CD1DC31BC492}" type="slidenum">
              <a:rPr kumimoji="1" lang="ko-KR" altLang="en-US" sz="1000" smtClean="0">
                <a:solidFill>
                  <a:schemeClr val="tx1"/>
                </a:solidFill>
                <a:latin typeface="굴림" charset="-127"/>
                <a:ea typeface="굴림" charset="-127"/>
              </a:rPr>
              <a:pPr eaLnBrk="1" latinLnBrk="1" hangingPunct="1">
                <a:defRPr/>
              </a:pPr>
              <a:t>‹#›</a:t>
            </a:fld>
            <a:endParaRPr kumimoji="1" lang="en-US" altLang="ko-KR" sz="10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66135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832"/>
            <a:ext cx="9906000" cy="688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Object 5"/>
          <p:cNvSpPr txBox="1"/>
          <p:nvPr/>
        </p:nvSpPr>
        <p:spPr>
          <a:xfrm>
            <a:off x="632520" y="2314037"/>
            <a:ext cx="1357234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b="1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Recruit System</a:t>
            </a:r>
            <a:endParaRPr lang="en-US" sz="8000" dirty="0"/>
          </a:p>
        </p:txBody>
      </p:sp>
      <p:sp>
        <p:nvSpPr>
          <p:cNvPr id="13" name="Object 11"/>
          <p:cNvSpPr txBox="1"/>
          <p:nvPr/>
        </p:nvSpPr>
        <p:spPr>
          <a:xfrm>
            <a:off x="714772" y="4439865"/>
            <a:ext cx="17104208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500" b="1" dirty="0" smtClean="0">
                <a:solidFill>
                  <a:schemeClr val="bg1"/>
                </a:solidFill>
                <a:latin typeface="Noto Sans CJK KR Bold" pitchFamily="34" charset="0"/>
              </a:rPr>
              <a:t>화면정의</a:t>
            </a:r>
            <a:r>
              <a:rPr lang="ko-KR" altLang="en-US" sz="5500" b="1" dirty="0">
                <a:solidFill>
                  <a:schemeClr val="bg1"/>
                </a:solidFill>
                <a:latin typeface="Noto Sans CJK KR Bold" pitchFamily="34" charset="0"/>
              </a:rPr>
              <a:t>서</a:t>
            </a:r>
            <a:endParaRPr lang="en-US" sz="5500" b="1" dirty="0">
              <a:solidFill>
                <a:schemeClr val="bg1"/>
              </a:solidFill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714772" y="764704"/>
            <a:ext cx="751753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b="1" u="sng" dirty="0" smtClean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HIJOB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661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2" descr="D:\hwangkh\계획\개발관련\구인구직\img\New Mockup 1 copy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57313"/>
            <a:ext cx="692626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자료실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smtClean="0">
                <a:solidFill>
                  <a:schemeClr val="tx1"/>
                </a:solidFill>
              </a:rPr>
              <a:t>커뮤니티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962031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481504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자료실을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자료실을 검색하기 위해 검색어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 범위을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83" marB="456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521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자료실상세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83" marB="456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6453188" y="20716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7024688" y="29289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9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0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38" y="2780928"/>
            <a:ext cx="1205086" cy="209922"/>
          </a:xfrm>
          <a:prstGeom prst="rec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3063" y="3009900"/>
            <a:ext cx="1205086" cy="153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4488" y="2377472"/>
            <a:ext cx="1251124" cy="190838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3538" y="3003054"/>
            <a:ext cx="1205086" cy="20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4" descr="D:\hwangkh\계획\개발관련\구인구직\img\New Mockup 1 copy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285875"/>
            <a:ext cx="68230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쪽지목록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err="1">
                <a:solidFill>
                  <a:schemeClr val="tx1"/>
                </a:solidFill>
              </a:rPr>
              <a:t>마이페이지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1038229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481516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쪽지를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쪽지를 검색하기 위해 송수신 사용자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송수신 기간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쪽지구분을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709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자료실상세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6381750" y="20002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6881813" y="285750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390" name="TextBox 21"/>
          <p:cNvSpPr txBox="1">
            <a:spLocks noChangeArrowheads="1"/>
          </p:cNvSpPr>
          <p:nvPr/>
        </p:nvSpPr>
        <p:spPr bwMode="auto">
          <a:xfrm>
            <a:off x="4024313" y="3929063"/>
            <a:ext cx="29416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받은 쪽지 조회시 보내기 대신 답장 보내기 버튼으로 교체</a:t>
            </a:r>
          </a:p>
        </p:txBody>
      </p:sp>
      <p:sp>
        <p:nvSpPr>
          <p:cNvPr id="1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10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1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8" descr="D:\hwangkh\계획\개발관련\구인구직\img\New Mockup 1 copy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43000"/>
            <a:ext cx="601345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BASECDMng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지원현황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err="1">
                <a:solidFill>
                  <a:schemeClr val="tx1"/>
                </a:solidFill>
              </a:rPr>
              <a:t>마이페이지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2219326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603509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개안회원의 프로젝트 지원현황을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지원현황을 검색하기 위해 지원공고 회사명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지원일자 범위를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33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지원프로젝트상세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 취소는 모집마감일자 이후는 처리 불가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548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지원자를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지원자를 검색하기 위해 프로젝트명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마감일자를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36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지원자 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5768975" y="20002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6310313" y="27638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/>
            </a:extLst>
          </p:cNvPr>
          <p:cNvSpPr/>
          <p:nvPr/>
        </p:nvSpPr>
        <p:spPr>
          <a:xfrm>
            <a:off x="5791200" y="40338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/>
            </a:extLst>
          </p:cNvPr>
          <p:cNvSpPr/>
          <p:nvPr/>
        </p:nvSpPr>
        <p:spPr>
          <a:xfrm>
            <a:off x="6173788" y="47926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11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3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9" descr="D:\hwangkh\계획\개발관련\구인구직\img\New Mockup 1 copy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43000"/>
            <a:ext cx="7134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시스템관리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1108075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62706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 회원 목록을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회원목록을 검색하기 위해 성명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회원구분을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회원 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6453188" y="190500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6921500" y="27860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12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19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2" descr="D:\hwangkh\계획\개발관련\구인구직\img\New Mockup 1 copy 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85875"/>
            <a:ext cx="703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NoticeList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관리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시스템관리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1109662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603249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 목록을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공지사항목록을 검색하기 위해 검색어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 범위을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공지사항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6416675" y="20272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6899275" y="29098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13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19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9" descr="D:\hwangkh\계획\개발관련\구인구직\img\New Mockup 1 copy 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85875"/>
            <a:ext cx="688816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ComcodeList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공통코드관리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시스템관리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2509835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62706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그룹코드  목록을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그룹코드목록을 검색하기 위해 코드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그룹코드를 추가 하기 위해 그리드 행 추가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7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그룹코드 삭제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상세코드 존재 시 삭제 불가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상세코드 추가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그룹코드 미선택 시 추가 불가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상세코드 삭제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목록에서 선택한 상세코드 삭제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/>
            </a:extLst>
          </p:cNvPr>
          <p:cNvSpPr/>
          <p:nvPr/>
        </p:nvSpPr>
        <p:spPr>
          <a:xfrm>
            <a:off x="6321425" y="20002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/>
            </a:extLst>
          </p:cNvPr>
          <p:cNvSpPr/>
          <p:nvPr/>
        </p:nvSpPr>
        <p:spPr>
          <a:xfrm>
            <a:off x="5953125" y="25304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/>
            </a:extLst>
          </p:cNvPr>
          <p:cNvSpPr/>
          <p:nvPr/>
        </p:nvSpPr>
        <p:spPr>
          <a:xfrm>
            <a:off x="5943600" y="34591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/>
            </a:extLst>
          </p:cNvPr>
          <p:cNvSpPr/>
          <p:nvPr/>
        </p:nvSpPr>
        <p:spPr>
          <a:xfrm>
            <a:off x="6994525" y="25304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/>
            </a:extLst>
          </p:cNvPr>
          <p:cNvSpPr/>
          <p:nvPr/>
        </p:nvSpPr>
        <p:spPr>
          <a:xfrm>
            <a:off x="7005638" y="34829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5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14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1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6" descr="D:\hwangkh\계획\개발관련\구인구직\img\New Mockup 1 copy 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14438"/>
            <a:ext cx="71374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CopMngList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기업회원 관리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시스템관리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1243015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481538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  목록을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 목록을 검색하기 위해 기업명을 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794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기업회원을 추가 하기 위해 그리드 행 추가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81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5681" marB="45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  삭제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등록된 기업회원  접속 불가 처리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5462588" y="182880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5148263" y="22764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/>
            </a:extLst>
          </p:cNvPr>
          <p:cNvSpPr/>
          <p:nvPr/>
        </p:nvSpPr>
        <p:spPr>
          <a:xfrm>
            <a:off x="6076950" y="22875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15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1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7" descr="D:\hwangkh\계획\개발관련\구인구직\img\New Mocku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96975"/>
            <a:ext cx="7037387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제목 40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텍스트 개체 틀 41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836613"/>
            <a:ext cx="1501775" cy="215900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5125" name="텍스트 개체 틀 4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7713" y="633413"/>
            <a:ext cx="2879725" cy="228600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</a:pP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5126" name="텍스트 개체 틀 4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7713" y="863600"/>
            <a:ext cx="2871787" cy="188913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80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7337425" y="1309688"/>
          <a:ext cx="2501900" cy="3179762"/>
        </p:xfrm>
        <a:graphic>
          <a:graphicData uri="http://schemas.openxmlformats.org/drawingml/2006/table">
            <a:tbl>
              <a:tblPr/>
              <a:tblGrid>
                <a:gridCol w="246063"/>
                <a:gridCol w="2255837"/>
              </a:tblGrid>
              <a:tr h="480861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일반회원별 로그인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</a:p>
                  </a:txBody>
                  <a:tcPr marL="91433" marR="91433"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06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일반회원가입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일반회원 가입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06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기업회원가입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기업회원 가입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957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기업회원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 별 개인정보 수정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PopUp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Open</a:t>
                      </a: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957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프로젝트현황을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프로젝트현황을 검색하기 위해 지역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산업을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61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45581" marB="455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프로젝트 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</a:rPr>
              <a:t>1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graphicFrame>
        <p:nvGraphicFramePr>
          <p:cNvPr id="108" name="표 10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559425"/>
          <a:ext cx="2517775" cy="944564"/>
        </p:xfrm>
        <a:graphic>
          <a:graphicData uri="http://schemas.openxmlformats.org/drawingml/2006/table">
            <a:tbl>
              <a:tblPr/>
              <a:tblGrid>
                <a:gridCol w="648384">
                  <a:extLst>
                    <a:ext uri="{9D8B030D-6E8A-4147-A177-3AD203B41FA5}"/>
                  </a:extLst>
                </a:gridCol>
                <a:gridCol w="1869391">
                  <a:extLst>
                    <a:ext uri="{9D8B030D-6E8A-4147-A177-3AD203B41FA5}"/>
                  </a:extLst>
                </a:gridCol>
              </a:tblGrid>
              <a:tr h="2133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/>
            </a:extLst>
          </p:cNvPr>
          <p:cNvSpPr/>
          <p:nvPr/>
        </p:nvSpPr>
        <p:spPr>
          <a:xfrm>
            <a:off x="4595813" y="161131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5881688" y="161131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/>
            </a:extLst>
          </p:cNvPr>
          <p:cNvSpPr/>
          <p:nvPr/>
        </p:nvSpPr>
        <p:spPr>
          <a:xfrm>
            <a:off x="5238750" y="161131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/>
            </a:extLst>
          </p:cNvPr>
          <p:cNvSpPr/>
          <p:nvPr/>
        </p:nvSpPr>
        <p:spPr>
          <a:xfrm>
            <a:off x="6524625" y="161131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/>
            </a:extLst>
          </p:cNvPr>
          <p:cNvSpPr/>
          <p:nvPr/>
        </p:nvSpPr>
        <p:spPr>
          <a:xfrm>
            <a:off x="6524625" y="290671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5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/>
            </a:extLst>
          </p:cNvPr>
          <p:cNvSpPr/>
          <p:nvPr/>
        </p:nvSpPr>
        <p:spPr>
          <a:xfrm>
            <a:off x="1738313" y="45005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6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4" descr="D:\hwangkh\계획\개발관련\구인구직\img\New Mockup 1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357438"/>
            <a:ext cx="54768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7323138" y="1309688"/>
          <a:ext cx="2516187" cy="866775"/>
        </p:xfrm>
        <a:graphic>
          <a:graphicData uri="http://schemas.openxmlformats.org/drawingml/2006/table">
            <a:tbl>
              <a:tblPr/>
              <a:tblGrid>
                <a:gridCol w="247650"/>
                <a:gridCol w="2268537"/>
              </a:tblGrid>
              <a:tr h="36054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구분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회원 구분 선택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23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처리 후 정상일경우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비정상적일 경우 오류 메시지 출력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6313" y="5686425"/>
          <a:ext cx="2520950" cy="808039"/>
        </p:xfrm>
        <a:graphic>
          <a:graphicData uri="http://schemas.openxmlformats.org/drawingml/2006/table">
            <a:tbl>
              <a:tblPr/>
              <a:tblGrid>
                <a:gridCol w="649201">
                  <a:extLst>
                    <a:ext uri="{9D8B030D-6E8A-4147-A177-3AD203B41FA5}"/>
                  </a:extLst>
                </a:gridCol>
                <a:gridCol w="1871749">
                  <a:extLst>
                    <a:ext uri="{9D8B030D-6E8A-4147-A177-3AD203B41FA5}"/>
                  </a:extLst>
                </a:gridCol>
              </a:tblGrid>
              <a:tr h="21329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0" marR="91430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0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74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/>
            </a:extLst>
          </p:cNvPr>
          <p:cNvSpPr/>
          <p:nvPr/>
        </p:nvSpPr>
        <p:spPr>
          <a:xfrm>
            <a:off x="2524125" y="30003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/>
            </a:extLst>
          </p:cNvPr>
          <p:cNvSpPr/>
          <p:nvPr/>
        </p:nvSpPr>
        <p:spPr>
          <a:xfrm>
            <a:off x="5810250" y="30003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제목 40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88"/>
            <a:ext cx="3457575" cy="3460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smtClean="0">
                <a:latin typeface="맑은 고딕" pitchFamily="50" charset="-127"/>
                <a:ea typeface="맑은 고딕" pitchFamily="50" charset="-127"/>
              </a:rPr>
              <a:t>메인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텍스트 개체 틀 41"/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ko-KR" altLang="en-US" sz="800" smtClean="0"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30" name="텍스트 개체 틀 41"/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8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2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3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7" descr="D:\hwangkh\계획\개발관련\구인구직\img\New Mockup 1 copy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380523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" name="표 10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개인회원가입</a:t>
            </a: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PersonReg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329488" y="1309688"/>
          <a:ext cx="2509837" cy="3484564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490538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아이디 중복 체크 기능 추가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583" marB="455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대소문자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 문자 포함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참여구분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체크 가능 처리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희망근무지역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희망근무지역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개까지 입력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개는 입력 필수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9" marR="91449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선택항목 외에 추가 기술이 있는 경우 기술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자유양식의 이력서 파일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Upload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개인회원가입</a:t>
            </a:r>
          </a:p>
        </p:txBody>
      </p:sp>
      <p:sp>
        <p:nvSpPr>
          <p:cNvPr id="33" name="타원 32">
            <a:extLst>
              <a:ext uri="{FF2B5EF4-FFF2-40B4-BE49-F238E27FC236}"/>
            </a:extLst>
          </p:cNvPr>
          <p:cNvSpPr/>
          <p:nvPr/>
        </p:nvSpPr>
        <p:spPr>
          <a:xfrm>
            <a:off x="2595563" y="1500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/>
            </a:extLst>
          </p:cNvPr>
          <p:cNvSpPr/>
          <p:nvPr/>
        </p:nvSpPr>
        <p:spPr>
          <a:xfrm>
            <a:off x="2809875" y="198120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3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/>
            </a:extLst>
          </p:cNvPr>
          <p:cNvSpPr/>
          <p:nvPr/>
        </p:nvSpPr>
        <p:spPr>
          <a:xfrm>
            <a:off x="1647825" y="44116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5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/>
            </a:extLst>
          </p:cNvPr>
          <p:cNvSpPr/>
          <p:nvPr/>
        </p:nvSpPr>
        <p:spPr>
          <a:xfrm>
            <a:off x="3738563" y="1500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/>
            </a:extLst>
          </p:cNvPr>
          <p:cNvSpPr/>
          <p:nvPr/>
        </p:nvSpPr>
        <p:spPr>
          <a:xfrm>
            <a:off x="3452813" y="60007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6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/>
            </a:extLst>
          </p:cNvPr>
          <p:cNvSpPr/>
          <p:nvPr/>
        </p:nvSpPr>
        <p:spPr>
          <a:xfrm>
            <a:off x="1452563" y="31432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4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15" name="TextBox 22"/>
          <p:cNvSpPr txBox="1">
            <a:spLocks noChangeArrowheads="1"/>
          </p:cNvSpPr>
          <p:nvPr/>
        </p:nvSpPr>
        <p:spPr bwMode="auto">
          <a:xfrm>
            <a:off x="2538413" y="1312863"/>
            <a:ext cx="43894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필수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항목 </a:t>
            </a:r>
            <a:r>
              <a:rPr lang="en-US" altLang="ko-KR" b="1">
                <a:solidFill>
                  <a:srgbClr val="FF0000"/>
                </a:solidFill>
              </a:rPr>
              <a:t>: </a:t>
            </a:r>
            <a:r>
              <a:rPr lang="ko-KR" altLang="en-US" b="1">
                <a:solidFill>
                  <a:srgbClr val="FF0000"/>
                </a:solidFill>
              </a:rPr>
              <a:t>아이디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비밀번호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성명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이메일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등급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참여구분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연락처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전문기술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희망근무지역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6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3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60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9" descr="D:\hwangkh\계획\개발관련\구인구직\img\New Mockup 1 copy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428750"/>
            <a:ext cx="6929438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329488" y="1309688"/>
          <a:ext cx="2509837" cy="987425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506412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아이디 중복 체크 기능 추가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대소문자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 문자 포함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2" marR="91432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OfficeReg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기업회원가입</a:t>
            </a: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8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>
                <a:solidFill>
                  <a:schemeClr val="tx1"/>
                </a:solidFill>
              </a:rPr>
              <a:t>기업회원가입</a:t>
            </a:r>
          </a:p>
        </p:txBody>
      </p:sp>
      <p:sp>
        <p:nvSpPr>
          <p:cNvPr id="34" name="타원 33">
            <a:extLst>
              <a:ext uri="{FF2B5EF4-FFF2-40B4-BE49-F238E27FC236}"/>
            </a:extLst>
          </p:cNvPr>
          <p:cNvSpPr/>
          <p:nvPr/>
        </p:nvSpPr>
        <p:spPr>
          <a:xfrm>
            <a:off x="2309813" y="22145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/>
            </a:extLst>
          </p:cNvPr>
          <p:cNvSpPr/>
          <p:nvPr/>
        </p:nvSpPr>
        <p:spPr>
          <a:xfrm>
            <a:off x="4381500" y="21923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 smtClean="0">
                <a:solidFill>
                  <a:schemeClr val="tx1"/>
                </a:solidFill>
              </a:rPr>
              <a:t>4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2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4" descr="D:\hwangkh\계획\개발관련\구인구직\img\New Mockup 1 copy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143000"/>
            <a:ext cx="3714750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CorecruitList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기업공고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smtClean="0">
                <a:solidFill>
                  <a:schemeClr val="tx1"/>
                </a:solidFill>
              </a:rPr>
              <a:t>공고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07491"/>
              </p:ext>
            </p:extLst>
          </p:nvPr>
        </p:nvGraphicFramePr>
        <p:xfrm>
          <a:off x="7329488" y="1309688"/>
          <a:ext cx="2509837" cy="987425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506205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채용현황을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조회하기 위한 검색 조건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채용현황을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검색하기 위해 지역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산업을 입력하여 검색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220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채용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정보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Open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/>
            </a:extLst>
          </p:cNvPr>
          <p:cNvSpPr/>
          <p:nvPr/>
        </p:nvSpPr>
        <p:spPr>
          <a:xfrm>
            <a:off x="5032375" y="141287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/>
            </a:extLst>
          </p:cNvPr>
          <p:cNvSpPr/>
          <p:nvPr/>
        </p:nvSpPr>
        <p:spPr>
          <a:xfrm>
            <a:off x="5381625" y="2143125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236" name="직사각형 14"/>
          <p:cNvSpPr>
            <a:spLocks noChangeArrowheads="1"/>
          </p:cNvSpPr>
          <p:nvPr/>
        </p:nvSpPr>
        <p:spPr bwMode="auto">
          <a:xfrm>
            <a:off x="5524500" y="2120900"/>
            <a:ext cx="1181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리스트 형식으로 표시</a:t>
            </a:r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247" name="TextBox 13"/>
          <p:cNvSpPr txBox="1">
            <a:spLocks noChangeArrowheads="1"/>
          </p:cNvSpPr>
          <p:nvPr/>
        </p:nvSpPr>
        <p:spPr bwMode="auto">
          <a:xfrm>
            <a:off x="3309938" y="230981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b="1">
                <a:solidFill>
                  <a:srgbClr val="FF0000"/>
                </a:solidFill>
              </a:rPr>
              <a:t>* </a:t>
            </a:r>
            <a:r>
              <a:rPr lang="ko-KR" altLang="en-US" b="1">
                <a:solidFill>
                  <a:srgbClr val="FF0000"/>
                </a:solidFill>
              </a:rPr>
              <a:t>일반 사용자로 </a:t>
            </a:r>
            <a:r>
              <a:rPr lang="en-US" altLang="ko-KR" b="1">
                <a:solidFill>
                  <a:srgbClr val="FF0000"/>
                </a:solidFill>
              </a:rPr>
              <a:t>Login </a:t>
            </a:r>
            <a:r>
              <a:rPr lang="ko-KR" altLang="en-US" b="1">
                <a:solidFill>
                  <a:srgbClr val="FF0000"/>
                </a:solidFill>
              </a:rPr>
              <a:t>한 경우는 수정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식제 기능 제외</a:t>
            </a:r>
          </a:p>
        </p:txBody>
      </p:sp>
      <p:sp>
        <p:nvSpPr>
          <p:cNvPr id="2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</a:rPr>
              <a:t>5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5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8" descr="D:\hwangkh\계획\개발관련\구인구직\img\New Mockup 1 copy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14438"/>
            <a:ext cx="4357688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MemberList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spc="-150" dirty="0">
                <a:latin typeface="+mn-ea"/>
                <a:ea typeface="+mn-ea"/>
              </a:rPr>
              <a:t>일반회원 목록</a:t>
            </a: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smtClean="0">
                <a:solidFill>
                  <a:schemeClr val="tx1"/>
                </a:solidFill>
              </a:rPr>
              <a:t>일반회원 목록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9488" y="1309688"/>
          <a:ext cx="2509837" cy="962026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4810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일반회원을 검색하기 위해 지역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산업을 입력하여 검색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679" marB="4567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프로파일 상세 정보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Open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5095875" y="15001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/>
            </a:extLst>
          </p:cNvPr>
          <p:cNvSpPr/>
          <p:nvPr/>
        </p:nvSpPr>
        <p:spPr>
          <a:xfrm>
            <a:off x="5557838" y="2379663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294" name="직사각형 14"/>
          <p:cNvSpPr>
            <a:spLocks noChangeArrowheads="1"/>
          </p:cNvSpPr>
          <p:nvPr/>
        </p:nvSpPr>
        <p:spPr bwMode="auto">
          <a:xfrm>
            <a:off x="5700713" y="2357438"/>
            <a:ext cx="1181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리스트 형식으로 표시</a:t>
            </a:r>
            <a:endParaRPr lang="ko-KR" altLang="en-US"/>
          </a:p>
        </p:txBody>
      </p:sp>
      <p:sp>
        <p:nvSpPr>
          <p:cNvPr id="11295" name="TextBox 13"/>
          <p:cNvSpPr txBox="1">
            <a:spLocks noChangeArrowheads="1"/>
          </p:cNvSpPr>
          <p:nvPr/>
        </p:nvSpPr>
        <p:spPr bwMode="auto">
          <a:xfrm>
            <a:off x="3309938" y="257016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일반 사용자로 </a:t>
            </a:r>
            <a:r>
              <a:rPr lang="en-US" altLang="ko-KR" b="1" dirty="0">
                <a:solidFill>
                  <a:srgbClr val="FF0000"/>
                </a:solidFill>
              </a:rPr>
              <a:t>Login </a:t>
            </a:r>
            <a:r>
              <a:rPr lang="ko-KR" altLang="en-US" b="1" dirty="0">
                <a:solidFill>
                  <a:srgbClr val="FF0000"/>
                </a:solidFill>
              </a:rPr>
              <a:t>한 경우는 화면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접근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불가</a:t>
            </a:r>
          </a:p>
        </p:txBody>
      </p:sp>
      <p:sp>
        <p:nvSpPr>
          <p:cNvPr id="1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</a:rPr>
              <a:t>6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1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8" descr="D:\hwangkh\계획\개발관련\구인구직\img\New Mockup 1 copy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71625"/>
            <a:ext cx="6881813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텍스트 개체 틀 41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836613"/>
            <a:ext cx="1501775" cy="215900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커뮤니티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3" name="텍스트 개체 틀 4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7713" y="633413"/>
            <a:ext cx="2879725" cy="228600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8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4" name="텍스트 개체 틀 41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287713" y="863600"/>
            <a:ext cx="2871787" cy="188913"/>
          </a:xfrm>
        </p:spPr>
        <p:txBody>
          <a:bodyPr lIns="36000" rIns="36000" anchor="ctr"/>
          <a:lstStyle/>
          <a:p>
            <a:pPr marL="0" indent="0" eaLnBrk="1" hangingPunct="1">
              <a:buFontTx/>
              <a:buNone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QnaList</a:t>
            </a:r>
            <a:endParaRPr lang="ko-KR" altLang="en-US" sz="80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7337425" y="1309688"/>
          <a:ext cx="2501900" cy="1084266"/>
        </p:xfrm>
        <a:graphic>
          <a:graphicData uri="http://schemas.openxmlformats.org/drawingml/2006/table">
            <a:tbl>
              <a:tblPr/>
              <a:tblGrid>
                <a:gridCol w="246063"/>
                <a:gridCol w="2255837"/>
              </a:tblGrid>
              <a:tr h="481524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558" marB="455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조회하기 위한 검색 조건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Q&amp;A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검색하기 위해 검색어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 범위을 입력하여 검색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738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558" marB="455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559425"/>
          <a:ext cx="2517775" cy="944564"/>
        </p:xfrm>
        <a:graphic>
          <a:graphicData uri="http://schemas.openxmlformats.org/drawingml/2006/table">
            <a:tbl>
              <a:tblPr/>
              <a:tblGrid>
                <a:gridCol w="648384">
                  <a:extLst>
                    <a:ext uri="{9D8B030D-6E8A-4147-A177-3AD203B41FA5}"/>
                  </a:extLst>
                </a:gridCol>
                <a:gridCol w="1869391">
                  <a:extLst>
                    <a:ext uri="{9D8B030D-6E8A-4147-A177-3AD203B41FA5}"/>
                  </a:extLst>
                </a:gridCol>
              </a:tblGrid>
              <a:tr h="2133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/>
            </a:extLst>
          </p:cNvPr>
          <p:cNvSpPr/>
          <p:nvPr/>
        </p:nvSpPr>
        <p:spPr>
          <a:xfrm>
            <a:off x="6381750" y="228600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/>
            </a:extLst>
          </p:cNvPr>
          <p:cNvSpPr/>
          <p:nvPr/>
        </p:nvSpPr>
        <p:spPr>
          <a:xfrm>
            <a:off x="6953250" y="3143250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</a:rPr>
              <a:t>7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5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5438" y="2993157"/>
            <a:ext cx="1205086" cy="209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5438" y="3203079"/>
            <a:ext cx="1205086" cy="153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450" y="2580531"/>
            <a:ext cx="1251124" cy="209922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0" descr="D:\hwangkh\계획\개발관련\구인구직\img\New Mockup 1 copy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57313"/>
            <a:ext cx="68961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en-US" altLang="ko-KR" sz="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리뷰게시판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ko-KR" altLang="en-US" kern="0" spc="-150" dirty="0" smtClean="0">
                <a:solidFill>
                  <a:schemeClr val="tx1"/>
                </a:solidFill>
              </a:rPr>
              <a:t>커뮤니티</a:t>
            </a:r>
            <a:endParaRPr kumimoji="1" lang="ko-KR" altLang="en-US" kern="0" spc="-15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47823"/>
              </p:ext>
            </p:extLst>
          </p:nvPr>
        </p:nvGraphicFramePr>
        <p:xfrm>
          <a:off x="7329488" y="1309688"/>
          <a:ext cx="2509837" cy="1084262"/>
        </p:xfrm>
        <a:graphic>
          <a:graphicData uri="http://schemas.openxmlformats.org/drawingml/2006/table">
            <a:tbl>
              <a:tblPr/>
              <a:tblGrid>
                <a:gridCol w="239712"/>
                <a:gridCol w="2270125"/>
              </a:tblGrid>
              <a:tr h="603249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리뷰게시판을 조회하기 위한 검색 조건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리뷰게시판을 검색하기 위해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입력하여 검색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r" latinLnBrk="1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리스트에서 선택된 자유게시판상세 정보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PopUp Open</a:t>
                      </a:r>
                      <a:endParaRPr kumimoji="0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9" marR="91449"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/>
            </a:extLst>
          </p:cNvPr>
          <p:cNvSpPr/>
          <p:nvPr/>
        </p:nvSpPr>
        <p:spPr>
          <a:xfrm>
            <a:off x="6238875" y="207168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1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/>
            </a:extLst>
          </p:cNvPr>
          <p:cNvSpPr/>
          <p:nvPr/>
        </p:nvSpPr>
        <p:spPr>
          <a:xfrm>
            <a:off x="6810375" y="2928938"/>
            <a:ext cx="161925" cy="1619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kumimoji="1" lang="en-US" altLang="ko-KR" sz="700" b="1" dirty="0">
                <a:solidFill>
                  <a:schemeClr val="bg1"/>
                </a:solidFill>
              </a:rPr>
              <a:t>2</a:t>
            </a:r>
            <a:endParaRPr kumimoji="1"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7329488" y="5805488"/>
          <a:ext cx="2517775" cy="669925"/>
        </p:xfrm>
        <a:graphic>
          <a:graphicData uri="http://schemas.openxmlformats.org/drawingml/2006/table">
            <a:tbl>
              <a:tblPr/>
              <a:tblGrid>
                <a:gridCol w="648385">
                  <a:extLst>
                    <a:ext uri="{9D8B030D-6E8A-4147-A177-3AD203B41FA5}"/>
                  </a:extLst>
                </a:gridCol>
                <a:gridCol w="1869390">
                  <a:extLst>
                    <a:ext uri="{9D8B030D-6E8A-4147-A177-3AD203B41FA5}"/>
                  </a:extLst>
                </a:gridCol>
              </a:tblGrid>
              <a:tr h="2131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Information</a:t>
                      </a: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56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2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120775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채용박람회 시스템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4363" y="660400"/>
            <a:ext cx="1425575" cy="163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곽대우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8237538" y="882650"/>
            <a:ext cx="14271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rIns="36000" anchor="ctr"/>
          <a:lstStyle>
            <a:lvl1pPr marL="342900" indent="-342900" algn="r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2023-07-11</a:t>
            </a:r>
            <a:endParaRPr lang="ko-KR" altLang="en-US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텍스트 개체 틀 41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6738938" y="857250"/>
            <a:ext cx="590326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algn="r" eaLnBrk="1" latinLnBrk="1" hangingPunct="1">
              <a:spcBef>
                <a:spcPct val="20000"/>
              </a:spcBef>
              <a:defRPr/>
            </a:pPr>
            <a:r>
              <a:rPr kumimoji="1" lang="en-US" altLang="ko-KR" kern="0" dirty="0">
                <a:solidFill>
                  <a:schemeClr val="tx1"/>
                </a:solidFill>
              </a:rPr>
              <a:t>8</a:t>
            </a:r>
            <a:endParaRPr kumimoji="1" lang="ko-KR" altLang="en-US" kern="0" dirty="0">
              <a:solidFill>
                <a:schemeClr val="tx1"/>
              </a:solidFill>
            </a:endParaRPr>
          </a:p>
        </p:txBody>
      </p:sp>
      <p:sp>
        <p:nvSpPr>
          <p:cNvPr id="20" name="제목 40">
            <a:extLst>
              <a:ext uri="{FF2B5EF4-FFF2-40B4-BE49-F238E27FC236}"/>
            </a:extLst>
          </p:cNvPr>
          <p:cNvSpPr txBox="1">
            <a:spLocks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채용박람회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(HIJOB)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시스템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22" y="2799978"/>
            <a:ext cx="1205086" cy="209922"/>
          </a:xfrm>
          <a:prstGeom prst="rect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리뷰게시판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522" y="3009900"/>
            <a:ext cx="1205086" cy="153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2534" y="2377472"/>
            <a:ext cx="1251124" cy="190838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EZ사업부 템플릿</Template>
  <TotalTime>9888</TotalTime>
  <Words>857</Words>
  <Application>Microsoft Office PowerPoint</Application>
  <PresentationFormat>A4 용지(210x297mm)</PresentationFormat>
  <Paragraphs>318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EZ사업부 템플릿</vt:lpstr>
      <vt:lpstr>PowerPoint 프레젠테이션</vt:lpstr>
      <vt:lpstr>채용박람회(HIJOB) 시스템</vt:lpstr>
      <vt:lpstr>채용박람회(HIJOB)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환경과학기술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Sysceo.com</cp:lastModifiedBy>
  <cp:revision>723</cp:revision>
  <dcterms:created xsi:type="dcterms:W3CDTF">2008-10-14T05:47:18Z</dcterms:created>
  <dcterms:modified xsi:type="dcterms:W3CDTF">2023-07-13T02:03:29Z</dcterms:modified>
</cp:coreProperties>
</file>