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56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2" r:id="rId15"/>
    <p:sldId id="263" r:id="rId16"/>
    <p:sldId id="265" r:id="rId17"/>
    <p:sldId id="266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y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2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0EB2-6DD3-45D9-8BF7-020A222E929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92E8-22A7-4FC4-81B0-EF683C54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3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=""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=""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=""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=""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=""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12022B-0D07-4699-8E75-10FABF0E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CE05910-A8E3-4929-8BCF-71E5B538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CD5D6F5-6809-479C-8ED3-EAC7FEE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7725DA-EB38-4EBA-9A34-21042685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3F596F4-DC0F-44E4-A181-7064AE2F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3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6AD54A-6FB8-4066-9906-17EE181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BB325C8-0C8C-43CD-A597-8B961A1C7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2911D6-E0F5-4EF9-9C5E-DB590228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5CDCC4-1EB4-4402-9880-BA40CC2F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EA661BD-99F4-4FE0-8EF8-4874F851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EFDB522-FE02-420B-B301-1343F8B1A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F9B5D60-F3E5-4296-A784-9AD61C1D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41F6D12-B135-45E7-83FA-7F7E8AA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29FD0E0-E4A3-4C9D-B17A-C817349D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B1BDE7A-907A-4671-BE3F-9FCDBF9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8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DD7042-6E95-40F1-9658-78F6E03E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A2328F6-E78F-46BE-AB6D-56000D4E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844588-0CF9-4C01-9A9A-F4841306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7521CA5-1B97-4A81-8D67-FB414A55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533A5D3-01A3-476B-AE74-4BF7808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2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14180F-40E5-4531-9E36-D8B98701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E806434-C60B-4723-8E0F-79E81D8E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629EBEB-75C8-46AA-A0D3-FF25A38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5834AE-10E5-46CB-9817-5C7BA227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30C8034-C4D5-4C5E-B671-8C63C971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2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05845E-847A-444C-9F57-72C109C4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157C46-D55B-4A83-83AD-9525DD33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3AB119-6536-4835-9085-3543A216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7CCEBC9-2A6E-4DBA-837C-90ECDE3E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A8C5DA2-CF8D-4167-8472-DCFEBA93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5D027B-14D6-4B54-9C54-26F0843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AA4867-AB5C-4881-8167-8A5ED9AA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BBEF1BC-85AE-4CD5-A79E-902629FE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77FA023-BCA5-4957-9633-941B66C2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91559B7-E404-421B-A424-983060053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5D9AB46-7919-4561-9730-433CCDF9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8AF7344-3C31-4CA9-9E78-B825D30A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F24B42B-883A-4F7B-AD30-4ED8614D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8B82B53-D768-4555-B180-8AF045B5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6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87EA04-DF73-45E6-991D-A3933367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73AD9CB-A333-4F69-AED6-24721159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73565EE-A5D6-4E85-B9F1-B1D76E9D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3AF4991-53D6-4B89-9B9A-728DAF7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743D02F2-3537-45A9-A0F6-75620D51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7102B9B-62C1-4E87-9F61-7318FF14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6B91ECD-5546-4E52-BD3C-E6264359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188"/>
            <a:ext cx="12192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4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677281-8395-43BC-943A-8F22BEB9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BDE8FEC-E242-4220-95E1-B00F1ACE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CDEF861-9955-481F-B596-D273F706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4061C6C-CF45-46A0-BEE7-B215CAD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17153BE-97DB-44E6-9691-A27143E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C205F23-5E6D-412A-84BE-F1F34EF5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7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9FD76-FECC-4380-AB3B-7A9A1646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1FC1348-1AF7-4DAA-91E6-6756BD753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73F2309-C62C-4D2E-B096-847591C5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A24356A-F649-4168-929A-643F50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C5068C9-4751-4547-AD31-12F9528B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C684084-391A-41EE-9F28-826919E2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6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844FEF5-83EF-4CE1-931E-B37E78D6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5574714-CDC7-415E-82E7-BF7C0E88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EFFA5C4-41FF-499F-9E1E-5E3DA3F3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D96D-BE9A-447D-9F85-A1EE5A44BF90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FA549B3-0F9F-454D-81ED-D6BF54AB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60DA7A-1D63-4541-88D3-6B10E31C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=""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519" y="1785939"/>
            <a:ext cx="6758062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ko-KR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온라인 채용박람회 관리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/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기획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282DCE15-F3F5-27FB-2A3A-5D8E93D4A0A8}"/>
              </a:ext>
            </a:extLst>
          </p:cNvPr>
          <p:cNvSpPr/>
          <p:nvPr/>
        </p:nvSpPr>
        <p:spPr>
          <a:xfrm>
            <a:off x="1373936" y="1192955"/>
            <a:ext cx="1323811" cy="446015"/>
          </a:xfrm>
          <a:prstGeom prst="roundRect">
            <a:avLst/>
          </a:prstGeom>
          <a:solidFill>
            <a:srgbClr val="92D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메인메뉴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0037EFA-4639-AAB4-4FD4-0010D84BEDD7}"/>
              </a:ext>
            </a:extLst>
          </p:cNvPr>
          <p:cNvSpPr/>
          <p:nvPr/>
        </p:nvSpPr>
        <p:spPr>
          <a:xfrm>
            <a:off x="618101" y="1774309"/>
            <a:ext cx="2835479" cy="147436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채용관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기업 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개인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2ADE702-C389-0F18-7333-6877920AA181}"/>
              </a:ext>
            </a:extLst>
          </p:cNvPr>
          <p:cNvSpPr txBox="1"/>
          <p:nvPr/>
        </p:nvSpPr>
        <p:spPr>
          <a:xfrm>
            <a:off x="618101" y="3248674"/>
            <a:ext cx="10563867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기업 </a:t>
            </a:r>
            <a:r>
              <a:rPr lang="en-US" altLang="ko-KR" sz="1600" dirty="0"/>
              <a:t>: </a:t>
            </a:r>
            <a:r>
              <a:rPr lang="ko-KR" altLang="en-US" sz="1600" dirty="0"/>
              <a:t>기업만 작성 가능</a:t>
            </a:r>
            <a:r>
              <a:rPr lang="en-US" altLang="ko-KR" sz="1600" dirty="0"/>
              <a:t>. </a:t>
            </a:r>
            <a:r>
              <a:rPr lang="ko-KR" altLang="en-US" sz="1600" dirty="0"/>
              <a:t>기업이 올린 구인 공고가 뜬다</a:t>
            </a:r>
            <a:r>
              <a:rPr lang="en-US" altLang="ko-KR" sz="1600" dirty="0"/>
              <a:t>.  </a:t>
            </a:r>
            <a:r>
              <a:rPr lang="ko-KR" altLang="en-US" sz="1600" dirty="0"/>
              <a:t>기업의 공고 내부에는 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en-US" altLang="ko-KR" sz="1600" b="1" dirty="0" err="1">
                <a:solidFill>
                  <a:srgbClr val="FF0000"/>
                </a:solidFill>
              </a:rPr>
              <a:t>QnA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댓글란</a:t>
            </a:r>
            <a:r>
              <a:rPr lang="en-US" altLang="ko-KR" sz="1600" b="1" dirty="0">
                <a:solidFill>
                  <a:srgbClr val="FF0000"/>
                </a:solidFill>
              </a:rPr>
              <a:t>’</a:t>
            </a:r>
            <a:r>
              <a:rPr lang="ko-KR" altLang="en-US" sz="1600" dirty="0"/>
              <a:t>이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그곳에서 기업에 관한 문의를 받을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개인 </a:t>
            </a:r>
            <a:r>
              <a:rPr lang="en-US" altLang="ko-KR" sz="1600" dirty="0"/>
              <a:t>: </a:t>
            </a:r>
            <a:r>
              <a:rPr lang="ko-KR" altLang="en-US" sz="1600" dirty="0"/>
              <a:t>개인만 작성 가능</a:t>
            </a:r>
            <a:r>
              <a:rPr lang="en-US" altLang="ko-KR" sz="1600" dirty="0"/>
              <a:t>. </a:t>
            </a:r>
            <a:r>
              <a:rPr lang="ko-KR" altLang="en-US" sz="1600" dirty="0"/>
              <a:t>개인이 올린 이력서 중 </a:t>
            </a:r>
            <a:r>
              <a:rPr lang="ko-KR" altLang="en-US" sz="1600" b="1" dirty="0">
                <a:solidFill>
                  <a:srgbClr val="FF0000"/>
                </a:solidFill>
              </a:rPr>
              <a:t>공개이력서</a:t>
            </a:r>
            <a:r>
              <a:rPr lang="en-US" altLang="ko-KR" sz="1600" b="1" dirty="0">
                <a:solidFill>
                  <a:srgbClr val="FF0000"/>
                </a:solidFill>
              </a:rPr>
              <a:t>(=</a:t>
            </a:r>
            <a:r>
              <a:rPr lang="ko-KR" altLang="en-US" sz="1600" b="1" dirty="0">
                <a:solidFill>
                  <a:srgbClr val="FF0000"/>
                </a:solidFill>
              </a:rPr>
              <a:t>대표이력서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r>
              <a:rPr lang="ko-KR" altLang="en-US" sz="1600" dirty="0"/>
              <a:t>가 뜬다</a:t>
            </a:r>
            <a:r>
              <a:rPr lang="en-US" altLang="ko-KR" sz="1600" dirty="0"/>
              <a:t>. </a:t>
            </a:r>
            <a:r>
              <a:rPr lang="ko-KR" altLang="en-US" sz="1600" dirty="0"/>
              <a:t>이력서는 총 </a:t>
            </a:r>
            <a:r>
              <a:rPr lang="en-US" altLang="ko-KR" sz="1600" dirty="0"/>
              <a:t>3</a:t>
            </a:r>
            <a:r>
              <a:rPr lang="ko-KR" altLang="en-US" sz="1600" dirty="0"/>
              <a:t>개만 작성 가능하며</a:t>
            </a:r>
            <a:r>
              <a:rPr lang="en-US" altLang="ko-KR" sz="1600" dirty="0"/>
              <a:t>, </a:t>
            </a:r>
            <a:r>
              <a:rPr lang="ko-KR" altLang="en-US" sz="1600" dirty="0"/>
              <a:t>한 개의 이력서만 공개처리가 가능하다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만일 허위 기재를 했거나</a:t>
            </a:r>
            <a:r>
              <a:rPr lang="en-US" altLang="ko-KR" sz="1600" dirty="0"/>
              <a:t>, </a:t>
            </a:r>
            <a:r>
              <a:rPr lang="ko-KR" altLang="en-US" sz="1600" dirty="0"/>
              <a:t>장난식으로 기재한 이력서 및 기타 문제가 있는 이력서는 </a:t>
            </a:r>
            <a:r>
              <a:rPr lang="ko-KR" altLang="en-US" sz="1600" b="1" dirty="0">
                <a:solidFill>
                  <a:srgbClr val="FF0000"/>
                </a:solidFill>
              </a:rPr>
              <a:t>관리자에 의해 공고에서 사라지게 된다 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비공개 처리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공통 </a:t>
            </a:r>
            <a:r>
              <a:rPr lang="en-US" altLang="ko-KR" sz="1600" b="1" dirty="0"/>
              <a:t>: 1. </a:t>
            </a:r>
            <a:r>
              <a:rPr lang="ko-KR" altLang="en-US" sz="1600" b="1" dirty="0"/>
              <a:t>공고에서 기술 </a:t>
            </a:r>
            <a:r>
              <a:rPr lang="ko-KR" altLang="en-US" sz="1600" b="1" dirty="0" err="1"/>
              <a:t>스택별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경력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지역별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인기순으로 </a:t>
            </a:r>
            <a:r>
              <a:rPr lang="ko-KR" altLang="en-US" sz="1600" b="1" dirty="0" err="1"/>
              <a:t>조건별</a:t>
            </a:r>
            <a:r>
              <a:rPr lang="ko-KR" altLang="en-US" sz="1600" b="1" dirty="0"/>
              <a:t> 데이터를 확인할 수 있다</a:t>
            </a:r>
            <a:r>
              <a:rPr lang="en-US" altLang="ko-KR" sz="1600" b="1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각각의 공고에는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좋아요</a:t>
            </a:r>
            <a:r>
              <a:rPr lang="en-US" altLang="ko-KR" sz="1600" b="1" dirty="0"/>
              <a:t>’ 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신고</a:t>
            </a:r>
            <a:r>
              <a:rPr lang="en-US" altLang="ko-KR" sz="1600" b="1" dirty="0"/>
              <a:t>’ </a:t>
            </a:r>
            <a:r>
              <a:rPr lang="ko-KR" altLang="en-US" sz="1600" b="1" dirty="0"/>
              <a:t>기능이 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신고 기능의 경우 일정 횟수가 넘어가면 관리자에 의해 블랙리스트 처리가 된다</a:t>
            </a:r>
            <a:r>
              <a:rPr lang="en-US" altLang="ko-KR" sz="1600" b="1" dirty="0"/>
              <a:t>. (</a:t>
            </a:r>
            <a:r>
              <a:rPr lang="ko-KR" altLang="en-US" sz="1600" b="1" dirty="0"/>
              <a:t>신고는 개인이 기업에게만 가능함</a:t>
            </a:r>
            <a:r>
              <a:rPr lang="en-US" altLang="ko-KR" sz="1600" b="1" dirty="0"/>
              <a:t>)</a:t>
            </a:r>
          </a:p>
        </p:txBody>
      </p:sp>
      <p:pic>
        <p:nvPicPr>
          <p:cNvPr id="6" name="그림 5" descr="폰트, 텍스트, 화이트, 스크린샷이(가) 표시된 사진&#10;&#10;자동 생성된 설명">
            <a:extLst>
              <a:ext uri="{FF2B5EF4-FFF2-40B4-BE49-F238E27FC236}">
                <a16:creationId xmlns="" xmlns:a16="http://schemas.microsoft.com/office/drawing/2014/main" id="{13448C82-16B4-3BC9-ECD3-1FEEA1FD2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553" y="2045619"/>
            <a:ext cx="2549907" cy="736134"/>
          </a:xfrm>
          <a:prstGeom prst="rect">
            <a:avLst/>
          </a:prstGeom>
        </p:spPr>
      </p:pic>
      <p:pic>
        <p:nvPicPr>
          <p:cNvPr id="8" name="그림 7" descr="텍스트, 폰트, 스크린샷이(가) 표시된 사진&#10;&#10;자동 생성된 설명">
            <a:extLst>
              <a:ext uri="{FF2B5EF4-FFF2-40B4-BE49-F238E27FC236}">
                <a16:creationId xmlns="" xmlns:a16="http://schemas.microsoft.com/office/drawing/2014/main" id="{EC4B8A52-368C-19C2-A2E9-5C986D4C7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25" y="1774309"/>
            <a:ext cx="5194961" cy="1205877"/>
          </a:xfrm>
          <a:prstGeom prst="rect">
            <a:avLst/>
          </a:prstGeom>
        </p:spPr>
      </p:pic>
      <p:sp>
        <p:nvSpPr>
          <p:cNvPr id="9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개인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기업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3040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화면 및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기능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2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282DCE15-F3F5-27FB-2A3A-5D8E93D4A0A8}"/>
              </a:ext>
            </a:extLst>
          </p:cNvPr>
          <p:cNvSpPr/>
          <p:nvPr/>
        </p:nvSpPr>
        <p:spPr>
          <a:xfrm>
            <a:off x="1406886" y="1201493"/>
            <a:ext cx="1323811" cy="446015"/>
          </a:xfrm>
          <a:prstGeom prst="roundRect">
            <a:avLst/>
          </a:prstGeom>
          <a:solidFill>
            <a:srgbClr val="92D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메인메뉴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0037EFA-4639-AAB4-4FD4-0010D84BEDD7}"/>
              </a:ext>
            </a:extLst>
          </p:cNvPr>
          <p:cNvSpPr/>
          <p:nvPr/>
        </p:nvSpPr>
        <p:spPr>
          <a:xfrm>
            <a:off x="651053" y="1840511"/>
            <a:ext cx="2835479" cy="147436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커뮤니티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후기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2ADE702-C389-0F18-7333-6877920AA181}"/>
              </a:ext>
            </a:extLst>
          </p:cNvPr>
          <p:cNvSpPr txBox="1"/>
          <p:nvPr/>
        </p:nvSpPr>
        <p:spPr>
          <a:xfrm>
            <a:off x="700481" y="3892735"/>
            <a:ext cx="1056386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QnA</a:t>
            </a:r>
            <a:r>
              <a:rPr lang="en-US" altLang="ko-KR" sz="2000" dirty="0"/>
              <a:t> : </a:t>
            </a:r>
            <a:r>
              <a:rPr lang="ko-KR" altLang="en-US" sz="2000" dirty="0"/>
              <a:t>행사나</a:t>
            </a:r>
            <a:r>
              <a:rPr lang="en-US" altLang="ko-KR" sz="2000" dirty="0"/>
              <a:t> </a:t>
            </a:r>
            <a:r>
              <a:rPr lang="ko-KR" altLang="en-US" sz="2000" dirty="0"/>
              <a:t>취업에 관한 </a:t>
            </a:r>
            <a:r>
              <a:rPr lang="en-US" altLang="ko-KR" sz="2000" dirty="0" err="1"/>
              <a:t>QnA</a:t>
            </a:r>
            <a:r>
              <a:rPr lang="ko-KR" altLang="en-US" sz="2000" dirty="0"/>
              <a:t>를 올릴 수 있는 게시판</a:t>
            </a:r>
            <a:r>
              <a:rPr lang="en-US" altLang="ko-KR" sz="2000" dirty="0"/>
              <a:t>. </a:t>
            </a:r>
            <a:r>
              <a:rPr lang="ko-KR" altLang="en-US" sz="2000" dirty="0"/>
              <a:t>댓글을 달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후기 </a:t>
            </a:r>
            <a:r>
              <a:rPr lang="en-US" altLang="ko-KR" sz="2000" dirty="0"/>
              <a:t>: </a:t>
            </a:r>
            <a:r>
              <a:rPr lang="ko-KR" altLang="en-US" sz="2000" dirty="0"/>
              <a:t>행사 </a:t>
            </a:r>
            <a:r>
              <a:rPr lang="ko-KR" altLang="en-US" sz="2000" dirty="0" err="1"/>
              <a:t>후기글을</a:t>
            </a:r>
            <a:r>
              <a:rPr lang="ko-KR" altLang="en-US" sz="2000" dirty="0"/>
              <a:t> 작성할 수 있는 게시판 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기업은 작성 불가</a:t>
            </a:r>
            <a:r>
              <a:rPr lang="en-US" altLang="ko-KR" sz="2000" b="1" dirty="0">
                <a:solidFill>
                  <a:srgbClr val="FF0000"/>
                </a:solidFill>
              </a:rPr>
              <a:t>,</a:t>
            </a:r>
            <a:r>
              <a:rPr lang="ko-KR" altLang="en-US" sz="2000" b="1" dirty="0">
                <a:solidFill>
                  <a:srgbClr val="FF0000"/>
                </a:solidFill>
              </a:rPr>
              <a:t> 개인만 작성 가능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b="1" dirty="0"/>
              <a:t>공통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각각의 공고에는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좋아요</a:t>
            </a:r>
            <a:r>
              <a:rPr lang="en-US" altLang="ko-KR" sz="2000" b="1" dirty="0"/>
              <a:t>’ 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신고</a:t>
            </a:r>
            <a:r>
              <a:rPr lang="en-US" altLang="ko-KR" sz="2000" b="1" dirty="0"/>
              <a:t>’ </a:t>
            </a:r>
            <a:r>
              <a:rPr lang="ko-KR" altLang="en-US" sz="2000" b="1" dirty="0"/>
              <a:t>기능이 있다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신고 기능의 경우 일정 횟수가 넘어가면 관리자에 의해 블랙리스트 처리가 된다</a:t>
            </a:r>
            <a:r>
              <a:rPr lang="en-US" altLang="ko-KR" sz="2000" b="1" dirty="0"/>
              <a:t>.</a:t>
            </a:r>
          </a:p>
        </p:txBody>
      </p:sp>
      <p:sp>
        <p:nvSpPr>
          <p:cNvPr id="7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개인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기업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3040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화면 및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기능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9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282DCE15-F3F5-27FB-2A3A-5D8E93D4A0A8}"/>
              </a:ext>
            </a:extLst>
          </p:cNvPr>
          <p:cNvSpPr/>
          <p:nvPr/>
        </p:nvSpPr>
        <p:spPr>
          <a:xfrm>
            <a:off x="1456314" y="1341539"/>
            <a:ext cx="1323811" cy="446015"/>
          </a:xfrm>
          <a:prstGeom prst="roundRect">
            <a:avLst/>
          </a:prstGeom>
          <a:solidFill>
            <a:srgbClr val="92D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메인메뉴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0037EFA-4639-AAB4-4FD4-0010D84BEDD7}"/>
              </a:ext>
            </a:extLst>
          </p:cNvPr>
          <p:cNvSpPr/>
          <p:nvPr/>
        </p:nvSpPr>
        <p:spPr>
          <a:xfrm>
            <a:off x="700481" y="2021747"/>
            <a:ext cx="2835479" cy="147436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이력서 관리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이력서 작성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대표이력서 지정 등 관리 </a:t>
            </a:r>
            <a:r>
              <a:rPr lang="ko-KR" altLang="en-US" dirty="0" smtClean="0">
                <a:solidFill>
                  <a:schemeClr val="tx1"/>
                </a:solidFill>
              </a:rPr>
              <a:t>가능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2ADE702-C389-0F18-7333-6877920AA181}"/>
              </a:ext>
            </a:extLst>
          </p:cNvPr>
          <p:cNvSpPr txBox="1"/>
          <p:nvPr/>
        </p:nvSpPr>
        <p:spPr>
          <a:xfrm>
            <a:off x="700481" y="3892735"/>
            <a:ext cx="10563867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개인 회원이 작성한 이력서를 볼 수 있는 곳</a:t>
            </a:r>
            <a:r>
              <a:rPr lang="en-US" altLang="ko-KR" sz="2000" dirty="0"/>
              <a:t>. </a:t>
            </a:r>
            <a:r>
              <a:rPr lang="ko-KR" altLang="en-US" sz="2000" dirty="0"/>
              <a:t>수정과 삭제가 가능하다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공개 이력서</a:t>
            </a:r>
            <a:r>
              <a:rPr lang="en-US" altLang="ko-KR" sz="2000" dirty="0"/>
              <a:t>(</a:t>
            </a:r>
            <a:r>
              <a:rPr lang="ko-KR" altLang="en-US" sz="2000" dirty="0"/>
              <a:t>대표 이력서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이력서만 가능하다</a:t>
            </a:r>
            <a:r>
              <a:rPr lang="en-US" altLang="ko-KR" sz="2000" dirty="0"/>
              <a:t>.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2</a:t>
            </a:r>
            <a:r>
              <a:rPr lang="ko-KR" altLang="en-US" sz="2000" dirty="0"/>
              <a:t>개는 비공개 이력서가 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rgbClr val="FF0000"/>
                </a:solidFill>
              </a:rPr>
              <a:t>★이력서 복사 기능을 통해 편의를 제공한다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개인 회원의 경우 마이페이지와 화면이 똑같다</a:t>
            </a:r>
            <a:r>
              <a:rPr lang="en-US" altLang="ko-KR" sz="2000" dirty="0"/>
              <a:t>. (</a:t>
            </a:r>
            <a:r>
              <a:rPr lang="ko-KR" altLang="en-US" sz="2000" dirty="0"/>
              <a:t>기업 회원은 이력서 관리로 들어갈 수 없음</a:t>
            </a:r>
            <a:r>
              <a:rPr lang="en-US" altLang="ko-KR" sz="2000" dirty="0"/>
              <a:t>)</a:t>
            </a:r>
          </a:p>
        </p:txBody>
      </p:sp>
      <p:sp>
        <p:nvSpPr>
          <p:cNvPr id="7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개인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기업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3040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화면 및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기능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2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282DCE15-F3F5-27FB-2A3A-5D8E93D4A0A8}"/>
              </a:ext>
            </a:extLst>
          </p:cNvPr>
          <p:cNvSpPr/>
          <p:nvPr/>
        </p:nvSpPr>
        <p:spPr>
          <a:xfrm>
            <a:off x="1456314" y="1341539"/>
            <a:ext cx="1323811" cy="446015"/>
          </a:xfrm>
          <a:prstGeom prst="roundRect">
            <a:avLst/>
          </a:prstGeom>
          <a:solidFill>
            <a:srgbClr val="92D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메인메뉴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0037EFA-4639-AAB4-4FD4-0010D84BEDD7}"/>
              </a:ext>
            </a:extLst>
          </p:cNvPr>
          <p:cNvSpPr/>
          <p:nvPr/>
        </p:nvSpPr>
        <p:spPr>
          <a:xfrm>
            <a:off x="700481" y="2021747"/>
            <a:ext cx="2835479" cy="147436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마이페이지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중앙 우측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마이페이지로 이동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2ADE702-C389-0F18-7333-6877920AA181}"/>
              </a:ext>
            </a:extLst>
          </p:cNvPr>
          <p:cNvSpPr txBox="1"/>
          <p:nvPr/>
        </p:nvSpPr>
        <p:spPr>
          <a:xfrm>
            <a:off x="700481" y="3892735"/>
            <a:ext cx="10563867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개인 회원의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이력서 관리와 화면이 똑같다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기업의 경우</a:t>
            </a:r>
            <a:r>
              <a:rPr lang="en-US" altLang="ko-KR" sz="2000" dirty="0"/>
              <a:t>,</a:t>
            </a:r>
            <a:r>
              <a:rPr lang="ko-KR" altLang="en-US" sz="2000" dirty="0"/>
              <a:t> 지원자들의 통계를 볼 수 있다</a:t>
            </a:r>
            <a:r>
              <a:rPr lang="en-US" altLang="ko-KR" sz="2000"/>
              <a:t>.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좋아요</a:t>
            </a:r>
            <a:r>
              <a:rPr lang="en-US" altLang="ko-KR" sz="2000" dirty="0"/>
              <a:t>, </a:t>
            </a:r>
            <a:r>
              <a:rPr lang="ko-KR" altLang="en-US" sz="2000" dirty="0"/>
              <a:t>댓글</a:t>
            </a:r>
            <a:r>
              <a:rPr lang="en-US" altLang="ko-KR" sz="2000" dirty="0"/>
              <a:t>, </a:t>
            </a:r>
            <a:r>
              <a:rPr lang="ko-KR" altLang="en-US" sz="2000" dirty="0"/>
              <a:t>신고 내역</a:t>
            </a:r>
            <a:r>
              <a:rPr lang="en-US" altLang="ko-KR" sz="2000" dirty="0"/>
              <a:t>(</a:t>
            </a:r>
            <a:r>
              <a:rPr lang="ko-KR" altLang="en-US" sz="2000" dirty="0"/>
              <a:t>개인</a:t>
            </a:r>
            <a:r>
              <a:rPr lang="en-US" altLang="ko-KR" sz="2000" dirty="0"/>
              <a:t>)</a:t>
            </a:r>
            <a:r>
              <a:rPr lang="ko-KR" altLang="en-US" sz="2000" dirty="0"/>
              <a:t> 확인 가능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지원</a:t>
            </a:r>
            <a:r>
              <a:rPr lang="en-US" altLang="ko-KR" sz="2000" dirty="0"/>
              <a:t>, </a:t>
            </a:r>
            <a:r>
              <a:rPr lang="ko-KR" altLang="en-US" sz="2000" dirty="0"/>
              <a:t>채용 절차 현황을 확인 할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알림</a:t>
            </a:r>
            <a:r>
              <a:rPr lang="en-US" altLang="ko-KR" sz="2000" dirty="0"/>
              <a:t> </a:t>
            </a:r>
            <a:r>
              <a:rPr lang="ko-KR" altLang="en-US" sz="2000" dirty="0"/>
              <a:t>내역</a:t>
            </a:r>
            <a:r>
              <a:rPr lang="en-US" altLang="ko-KR" sz="2000" dirty="0"/>
              <a:t>, </a:t>
            </a:r>
            <a:r>
              <a:rPr lang="ko-KR" altLang="en-US" sz="2000" dirty="0"/>
              <a:t>쪽지 내용을 확인 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73C22BBB-673A-DAC5-0623-379D5F5EF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61" y="2021747"/>
            <a:ext cx="7224387" cy="147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개인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기업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3040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화면 및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기능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3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6" y="947929"/>
            <a:ext cx="9707005" cy="177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3024" y="3720422"/>
            <a:ext cx="2817341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 smtClean="0"/>
              <a:t>API</a:t>
            </a:r>
            <a:r>
              <a:rPr lang="ko-KR" altLang="en-US" sz="1100" dirty="0" smtClean="0"/>
              <a:t>를 이용한 학점계산기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맞춤법검사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글자수세기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자소서 첨삭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쿼리문을</a:t>
            </a:r>
            <a:r>
              <a:rPr lang="ko-KR" altLang="en-US" sz="1100" dirty="0" smtClean="0"/>
              <a:t> 활용한 계산기 </a:t>
            </a:r>
            <a:r>
              <a:rPr lang="ko-KR" altLang="en-US" sz="1100" dirty="0" smtClean="0"/>
              <a:t>제작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차트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그래프를 통한 통계기능 넣기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 smtClean="0"/>
              <a:t>지원자별</a:t>
            </a:r>
            <a:r>
              <a:rPr lang="ko-KR" altLang="en-US" sz="1100" dirty="0" smtClean="0"/>
              <a:t> 합격 또는 불합격자</a:t>
            </a:r>
            <a:r>
              <a:rPr lang="en-US" altLang="ko-KR" sz="1100" dirty="0" smtClean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박람회에 신청한 기업 등</a:t>
            </a:r>
            <a:r>
              <a:rPr lang="en-US" altLang="ko-KR" sz="1100" dirty="0" smtClean="0"/>
              <a:t> </a:t>
            </a:r>
            <a:endParaRPr lang="en-US" altLang="ko-KR" sz="1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24" y="694726"/>
            <a:ext cx="379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플랫폼 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하이잡</a:t>
            </a:r>
            <a:r>
              <a:rPr lang="en-US" altLang="ko-KR" dirty="0" smtClean="0"/>
              <a:t>(HI-JOB)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46" y="2718676"/>
            <a:ext cx="8130746" cy="359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관리자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2542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추가기능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아이디어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9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7357" y="5441219"/>
            <a:ext cx="3739879" cy="60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잡코리아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API</a:t>
            </a:r>
            <a:r>
              <a:rPr lang="ko-KR" altLang="en-US" sz="1100" dirty="0" smtClean="0"/>
              <a:t>를 이용한 공채 캘린더 이용</a:t>
            </a:r>
            <a:endParaRPr lang="en-US" altLang="ko-KR" sz="1100" dirty="0" smtClean="0"/>
          </a:p>
          <a:p>
            <a:r>
              <a:rPr lang="en-US" altLang="ko-KR" sz="1100" dirty="0"/>
              <a:t>https://</a:t>
            </a:r>
            <a:r>
              <a:rPr lang="en-US" altLang="ko-KR" sz="1100" dirty="0" smtClean="0"/>
              <a:t>www.jobkorea.co.kr/service/api</a:t>
            </a:r>
          </a:p>
          <a:p>
            <a:endParaRPr lang="ko-KR" altLang="en-US" sz="11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88" y="835828"/>
            <a:ext cx="6837405" cy="43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개인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기업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2542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추가기능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아이디어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11835" y="3764942"/>
            <a:ext cx="3739879" cy="60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5. AI </a:t>
            </a:r>
            <a:r>
              <a:rPr lang="ko-KR" altLang="en-US" sz="1100" dirty="0" err="1" smtClean="0"/>
              <a:t>매칭</a:t>
            </a:r>
            <a:r>
              <a:rPr lang="ko-KR" altLang="en-US" sz="1100" dirty="0" smtClean="0"/>
              <a:t> 기능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구직자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기업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구직자가 원하는 직무 관련 기업 추천</a:t>
            </a:r>
            <a:r>
              <a:rPr lang="en-US" altLang="ko-KR" sz="1100" dirty="0" smtClean="0"/>
              <a:t>/</a:t>
            </a:r>
          </a:p>
          <a:p>
            <a:r>
              <a:rPr lang="ko-KR" altLang="en-US" sz="1100" dirty="0" smtClean="0"/>
              <a:t>기업이 원하는 조건의 구직자 이력서 추천</a:t>
            </a:r>
            <a:r>
              <a:rPr lang="en-US" altLang="ko-KR" sz="1100" dirty="0" smtClean="0"/>
              <a:t>+</a:t>
            </a:r>
            <a:r>
              <a:rPr lang="ko-KR" altLang="en-US" sz="1100" dirty="0" smtClean="0"/>
              <a:t>열람 기능</a:t>
            </a:r>
            <a:endParaRPr lang="ko-KR" alt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2" y="968775"/>
            <a:ext cx="8401619" cy="263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2" y="3747180"/>
            <a:ext cx="5646088" cy="279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개인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기업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2542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추가기능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아이디어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0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7356" y="4992671"/>
            <a:ext cx="373987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5-1. AI </a:t>
            </a:r>
            <a:r>
              <a:rPr lang="ko-KR" altLang="en-US" sz="1100" dirty="0" err="1" smtClean="0"/>
              <a:t>매칭</a:t>
            </a:r>
            <a:r>
              <a:rPr lang="ko-KR" altLang="en-US" sz="1100" dirty="0" smtClean="0"/>
              <a:t> 기능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구직자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기업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err="1" smtClean="0"/>
              <a:t>매칭</a:t>
            </a:r>
            <a:r>
              <a:rPr lang="ko-KR" altLang="en-US" sz="1100" dirty="0" smtClean="0"/>
              <a:t> 기능을 이용해 추천 기업 </a:t>
            </a:r>
            <a:r>
              <a:rPr lang="ko-KR" altLang="en-US" sz="1100" dirty="0" err="1" smtClean="0"/>
              <a:t>메일링</a:t>
            </a:r>
            <a:r>
              <a:rPr lang="ko-KR" altLang="en-US" sz="1100" dirty="0" smtClean="0"/>
              <a:t> 시스템</a:t>
            </a:r>
            <a:endParaRPr lang="ko-KR" alt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89" y="875625"/>
            <a:ext cx="6578441" cy="353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006" y="981626"/>
            <a:ext cx="3703595" cy="372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개인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기업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2542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추가기능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아이디어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0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8" y="1009414"/>
            <a:ext cx="7034527" cy="442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22557" y="1149306"/>
            <a:ext cx="373987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검색 필터를 통한 인재 추천</a:t>
            </a:r>
            <a:endParaRPr lang="en-US" altLang="ko-KR" sz="1100" dirty="0" smtClean="0"/>
          </a:p>
          <a:p>
            <a:r>
              <a:rPr lang="ko-KR" altLang="en-US" sz="1100" dirty="0" smtClean="0"/>
              <a:t>경력 내림차순으로 </a:t>
            </a:r>
            <a:r>
              <a:rPr lang="en-US" altLang="ko-KR" sz="1100" dirty="0" smtClean="0"/>
              <a:t>top </a:t>
            </a:r>
            <a:r>
              <a:rPr lang="ko-KR" altLang="en-US" sz="1100" dirty="0" smtClean="0"/>
              <a:t>인재 추천 기능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8435546" y="3056238"/>
            <a:ext cx="294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JFP (Job Fair Project)</a:t>
            </a:r>
          </a:p>
          <a:p>
            <a:r>
              <a:rPr lang="en-US" altLang="ko-KR" dirty="0" smtClean="0"/>
              <a:t>JEP (</a:t>
            </a:r>
            <a:r>
              <a:rPr lang="en-US" altLang="ko-KR" dirty="0"/>
              <a:t>J</a:t>
            </a:r>
            <a:r>
              <a:rPr lang="en-US" altLang="ko-KR" dirty="0" smtClean="0"/>
              <a:t>ob</a:t>
            </a:r>
            <a:r>
              <a:rPr lang="en-US" altLang="ko-KR" dirty="0"/>
              <a:t> </a:t>
            </a:r>
            <a:r>
              <a:rPr lang="en-US" altLang="ko-KR" dirty="0" smtClean="0"/>
              <a:t>Expo Project)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8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개인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기업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2542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추가기능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아이디어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4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8D84B-61BA-4695-8A45-1A2ACE15A098}"/>
              </a:ext>
            </a:extLst>
          </p:cNvPr>
          <p:cNvSpPr txBox="1"/>
          <p:nvPr/>
        </p:nvSpPr>
        <p:spPr>
          <a:xfrm>
            <a:off x="253040" y="921594"/>
            <a:ext cx="111405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  취업 </a:t>
            </a:r>
            <a:r>
              <a:rPr lang="ko-KR" altLang="en-US" sz="1500" dirty="0" err="1"/>
              <a:t>준비생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취업공고 조회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입사지원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입사 전형 현재 단계 조회</a:t>
            </a:r>
            <a:r>
              <a:rPr lang="en-US" altLang="ko-KR" sz="1500" dirty="0" smtClean="0"/>
              <a:t>/Q&amp;A/</a:t>
            </a:r>
            <a:r>
              <a:rPr lang="ko-KR" altLang="en-US" sz="1500" dirty="0" smtClean="0"/>
              <a:t>쪽지 발송 및 조회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(</a:t>
            </a:r>
            <a:r>
              <a:rPr lang="ko-KR" altLang="en-US" sz="1500" dirty="0" smtClean="0"/>
              <a:t>서류 통과 시 면접일자 확인</a:t>
            </a:r>
            <a:r>
              <a:rPr lang="en-US" altLang="ko-KR" sz="1500" dirty="0" smtClean="0"/>
              <a:t>)</a:t>
            </a:r>
          </a:p>
          <a:p>
            <a:r>
              <a:rPr lang="ko-KR" altLang="en-US" sz="1500" dirty="0" smtClean="0"/>
              <a:t>  회사 채용담당자 </a:t>
            </a:r>
            <a:r>
              <a:rPr lang="en-US" altLang="ko-KR" sz="1500" dirty="0" smtClean="0"/>
              <a:t>:</a:t>
            </a:r>
            <a:r>
              <a:rPr lang="ko-KR" altLang="en-US" sz="1500" dirty="0" smtClean="0"/>
              <a:t> 신청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채용공고 관리</a:t>
            </a:r>
            <a:r>
              <a:rPr lang="en-US" altLang="ko-KR" sz="1500" dirty="0"/>
              <a:t> /Q&amp;A /</a:t>
            </a:r>
            <a:r>
              <a:rPr lang="ko-KR" altLang="en-US" sz="1500" dirty="0" smtClean="0"/>
              <a:t>지원자 관리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공고</a:t>
            </a:r>
            <a:r>
              <a:rPr lang="en-US" altLang="ko-KR" sz="1500" dirty="0" smtClean="0"/>
              <a:t>/</a:t>
            </a:r>
            <a:r>
              <a:rPr lang="ko-KR" altLang="en-US" sz="1500" dirty="0" err="1" smtClean="0"/>
              <a:t>지원자별</a:t>
            </a:r>
            <a:r>
              <a:rPr lang="ko-KR" altLang="en-US" sz="1500" dirty="0" smtClean="0"/>
              <a:t> 단계 처리</a:t>
            </a:r>
            <a:r>
              <a:rPr lang="en-US" altLang="ko-KR" sz="1500" dirty="0" smtClean="0"/>
              <a:t>)/</a:t>
            </a:r>
            <a:r>
              <a:rPr lang="ko-KR" altLang="en-US" sz="1500" dirty="0" smtClean="0"/>
              <a:t>쪽지 조회 및 답변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  * </a:t>
            </a:r>
            <a:r>
              <a:rPr lang="ko-KR" altLang="en-US" sz="1500" dirty="0" smtClean="0"/>
              <a:t>서류 통과 시 면접요청일자 등록</a:t>
            </a:r>
            <a:r>
              <a:rPr lang="en-US" altLang="ko-KR" sz="1500" dirty="0" smtClean="0"/>
              <a:t>  </a:t>
            </a:r>
          </a:p>
          <a:p>
            <a:r>
              <a:rPr lang="en-US" altLang="ko-KR" sz="1500" dirty="0" smtClean="0"/>
              <a:t>  </a:t>
            </a:r>
            <a:r>
              <a:rPr lang="ko-KR" altLang="en-US" sz="1500" dirty="0" smtClean="0"/>
              <a:t>관리자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회사 신청 승인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전체 </a:t>
            </a:r>
            <a:r>
              <a:rPr lang="ko-KR" altLang="en-US" sz="1500" dirty="0"/>
              <a:t>채</a:t>
            </a:r>
            <a:r>
              <a:rPr lang="ko-KR" altLang="en-US" sz="1500" dirty="0" smtClean="0"/>
              <a:t>용공고 관리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채용 박람회 참여 업체 등록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참여기간 관리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통계</a:t>
            </a:r>
            <a:r>
              <a:rPr lang="en-US" altLang="ko-KR" sz="1500" dirty="0" smtClean="0"/>
              <a:t>/Q&amp;A</a:t>
            </a:r>
          </a:p>
          <a:p>
            <a:endParaRPr lang="en-US" altLang="ko-KR" sz="1500" dirty="0"/>
          </a:p>
          <a:p>
            <a:r>
              <a:rPr lang="ko-KR" altLang="en-US" sz="1500" b="1" dirty="0" smtClean="0">
                <a:solidFill>
                  <a:srgbClr val="FF0000"/>
                </a:solidFill>
              </a:rPr>
              <a:t>채용 단계 </a:t>
            </a:r>
            <a:r>
              <a:rPr lang="en-US" altLang="ko-KR" sz="1500" b="1" dirty="0">
                <a:solidFill>
                  <a:srgbClr val="FF0000"/>
                </a:solidFill>
              </a:rPr>
              <a:t>: </a:t>
            </a:r>
            <a:r>
              <a:rPr lang="ko-KR" altLang="en-US" sz="1500" b="1" dirty="0">
                <a:solidFill>
                  <a:srgbClr val="FF0000"/>
                </a:solidFill>
              </a:rPr>
              <a:t>입사 서류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접수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서류 검토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합격시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면접일자 통지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면접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-&gt;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최종결과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ADA650-52ED-4700-8C11-B7A94EA75BE6}"/>
              </a:ext>
            </a:extLst>
          </p:cNvPr>
          <p:cNvSpPr txBox="1"/>
          <p:nvPr/>
        </p:nvSpPr>
        <p:spPr>
          <a:xfrm>
            <a:off x="9797045" y="1988297"/>
            <a:ext cx="2306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시스템 접근 구분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/>
              <a:t>  </a:t>
            </a:r>
            <a:r>
              <a:rPr lang="en-US" altLang="ko-KR" dirty="0">
                <a:solidFill>
                  <a:srgbClr val="0066FF"/>
                </a:solidFill>
              </a:rPr>
              <a:t>- </a:t>
            </a:r>
            <a:r>
              <a:rPr lang="ko-KR" altLang="en-US" dirty="0" smtClean="0">
                <a:solidFill>
                  <a:srgbClr val="0066FF"/>
                </a:solidFill>
              </a:rPr>
              <a:t>취업 </a:t>
            </a:r>
            <a:r>
              <a:rPr lang="ko-KR" altLang="en-US" dirty="0" err="1" smtClean="0">
                <a:solidFill>
                  <a:srgbClr val="0066FF"/>
                </a:solidFill>
              </a:rPr>
              <a:t>준비생</a:t>
            </a:r>
            <a:endParaRPr lang="en-US" altLang="ko-KR" dirty="0">
              <a:solidFill>
                <a:srgbClr val="0066FF"/>
              </a:solidFill>
            </a:endParaRPr>
          </a:p>
          <a:p>
            <a:r>
              <a:rPr lang="en-US" altLang="ko-KR" dirty="0">
                <a:solidFill>
                  <a:srgbClr val="0066FF"/>
                </a:solidFill>
              </a:rPr>
              <a:t>  - </a:t>
            </a:r>
            <a:r>
              <a:rPr lang="ko-KR" altLang="en-US" dirty="0" smtClean="0">
                <a:solidFill>
                  <a:srgbClr val="0066FF"/>
                </a:solidFill>
              </a:rPr>
              <a:t>회사 채용담당자</a:t>
            </a:r>
            <a:endParaRPr lang="en-US" altLang="ko-KR" dirty="0">
              <a:solidFill>
                <a:srgbClr val="0066FF"/>
              </a:solidFill>
            </a:endParaRPr>
          </a:p>
          <a:p>
            <a:r>
              <a:rPr lang="en-US" altLang="ko-KR" dirty="0">
                <a:solidFill>
                  <a:srgbClr val="0066FF"/>
                </a:solidFill>
              </a:rPr>
              <a:t>  - </a:t>
            </a:r>
            <a:r>
              <a:rPr lang="ko-KR" altLang="en-US" dirty="0">
                <a:solidFill>
                  <a:srgbClr val="0066FF"/>
                </a:solidFill>
              </a:rPr>
              <a:t>관리자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F24328D-5CB3-4419-834F-FF078AD4484C}"/>
              </a:ext>
            </a:extLst>
          </p:cNvPr>
          <p:cNvSpPr/>
          <p:nvPr/>
        </p:nvSpPr>
        <p:spPr>
          <a:xfrm>
            <a:off x="425570" y="3134015"/>
            <a:ext cx="3237781" cy="3628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취업 </a:t>
            </a:r>
            <a:r>
              <a:rPr lang="ko-KR" altLang="en-US" dirty="0" err="1" smtClean="0">
                <a:solidFill>
                  <a:schemeClr val="tx1"/>
                </a:solidFill>
              </a:rPr>
              <a:t>준비생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입사지원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 가입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탈퇴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입사 지원 후 탈퇴 불가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- </a:t>
            </a:r>
            <a:r>
              <a:rPr lang="ko-KR" altLang="en-US" sz="1000" dirty="0" smtClean="0">
                <a:solidFill>
                  <a:schemeClr val="tx1"/>
                </a:solidFill>
              </a:rPr>
              <a:t>지역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업종별 채용공고 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- </a:t>
            </a:r>
            <a:r>
              <a:rPr lang="ko-KR" altLang="en-US" sz="1000" dirty="0" smtClean="0">
                <a:solidFill>
                  <a:schemeClr val="tx1"/>
                </a:solidFill>
              </a:rPr>
              <a:t>채용공고 확인 후 입사 지원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이력서 업로드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모집기간 이전은 입사지원 취소 불가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서류 통과 시 면접일자 확인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쪽지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000" dirty="0">
                <a:solidFill>
                  <a:prstClr val="black"/>
                </a:solidFill>
                <a:ea typeface="맑은 고딕" panose="020B0503020000020004" pitchFamily="50" charset="-127"/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채용공고 채용담당자 쪽지 발송</a:t>
            </a:r>
            <a:endParaRPr lang="en-US" altLang="ko-KR" sz="10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000" dirty="0">
                <a:solidFill>
                  <a:prstClr val="black"/>
                </a:solidFill>
                <a:ea typeface="맑은 고딕" panose="020B0503020000020004" pitchFamily="50" charset="-127"/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  <a:ea typeface="맑은 고딕" panose="020B0503020000020004" pitchFamily="50" charset="-127"/>
              </a:rPr>
              <a:t>답변 </a:t>
            </a:r>
            <a:r>
              <a:rPr lang="ko-KR" altLang="en-US" sz="10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쪽지 </a:t>
            </a:r>
            <a:r>
              <a:rPr lang="ko-KR" altLang="en-US" sz="1000" dirty="0">
                <a:solidFill>
                  <a:prstClr val="black"/>
                </a:solidFill>
                <a:ea typeface="맑은 고딕" panose="020B0503020000020004" pitchFamily="50" charset="-127"/>
              </a:rPr>
              <a:t>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Q&amp;A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질의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답변 내용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확인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3852" y="269903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담당자별 업무 내역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820BC99-4981-4C3B-AF8B-CC0E2D7F9FBF}"/>
              </a:ext>
            </a:extLst>
          </p:cNvPr>
          <p:cNvSpPr/>
          <p:nvPr/>
        </p:nvSpPr>
        <p:spPr>
          <a:xfrm>
            <a:off x="3856155" y="3134015"/>
            <a:ext cx="3510803" cy="3628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회사 </a:t>
            </a:r>
            <a:r>
              <a:rPr lang="ko-KR" altLang="en-US" dirty="0" smtClean="0">
                <a:solidFill>
                  <a:schemeClr val="tx1"/>
                </a:solidFill>
              </a:rPr>
              <a:t>채용</a:t>
            </a:r>
            <a:r>
              <a:rPr lang="ko-KR" altLang="en-US" dirty="0" smtClean="0">
                <a:solidFill>
                  <a:schemeClr val="tx1"/>
                </a:solidFill>
              </a:rPr>
              <a:t>인</a:t>
            </a:r>
            <a:r>
              <a:rPr lang="ko-KR" altLang="en-US" dirty="0">
                <a:solidFill>
                  <a:schemeClr val="tx1"/>
                </a:solidFill>
              </a:rPr>
              <a:t>사</a:t>
            </a:r>
            <a:r>
              <a:rPr lang="ko-KR" altLang="en-US" dirty="0" smtClean="0">
                <a:solidFill>
                  <a:schemeClr val="tx1"/>
                </a:solidFill>
              </a:rPr>
              <a:t>담당자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1. </a:t>
            </a:r>
            <a:r>
              <a:rPr lang="ko-KR" altLang="en-US" dirty="0" smtClean="0">
                <a:solidFill>
                  <a:prstClr val="black"/>
                </a:solidFill>
              </a:rPr>
              <a:t>신</a:t>
            </a:r>
            <a:r>
              <a:rPr lang="ko-KR" altLang="en-US" dirty="0">
                <a:solidFill>
                  <a:prstClr val="black"/>
                </a:solidFill>
              </a:rPr>
              <a:t>청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관리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- </a:t>
            </a:r>
            <a:r>
              <a:rPr lang="ko-KR" altLang="en-US" sz="1000" dirty="0" smtClean="0">
                <a:solidFill>
                  <a:prstClr val="black"/>
                </a:solidFill>
              </a:rPr>
              <a:t>회사 재용 담당자 등록 및 승인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채용공고 관리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</a:rPr>
              <a:t>해당 채용담당자 등록한 </a:t>
            </a:r>
            <a:r>
              <a:rPr lang="ko-KR" altLang="en-US" sz="1000" dirty="0" smtClean="0">
                <a:solidFill>
                  <a:prstClr val="black"/>
                </a:solidFill>
              </a:rPr>
              <a:t>채용공고 목록 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채용공</a:t>
            </a:r>
            <a:r>
              <a:rPr lang="ko-KR" altLang="en-US" sz="1000" dirty="0">
                <a:solidFill>
                  <a:schemeClr val="tx1"/>
                </a:solidFill>
              </a:rPr>
              <a:t>고</a:t>
            </a:r>
            <a:r>
              <a:rPr lang="ko-KR" altLang="en-US" sz="1000" dirty="0" smtClean="0">
                <a:solidFill>
                  <a:schemeClr val="tx1"/>
                </a:solidFill>
              </a:rPr>
              <a:t> 등록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지원자 존재 시 삭제 불가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지원자 관리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해당 채용담당자 등록한 채용공고 목록 조회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 smtClean="0">
                <a:solidFill>
                  <a:prstClr val="black"/>
                </a:solidFill>
              </a:rPr>
              <a:t>   </a:t>
            </a:r>
            <a:r>
              <a:rPr lang="en-US" altLang="ko-KR" sz="1000" dirty="0" smtClean="0">
                <a:solidFill>
                  <a:prstClr val="black"/>
                </a:solidFill>
              </a:rPr>
              <a:t>- </a:t>
            </a:r>
            <a:r>
              <a:rPr lang="ko-KR" altLang="en-US" sz="1000" dirty="0" smtClean="0">
                <a:solidFill>
                  <a:prstClr val="black"/>
                </a:solidFill>
              </a:rPr>
              <a:t>채용 공고 별  지원자 관리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조회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지원자 별 채용 단계 관리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- </a:t>
            </a:r>
            <a:r>
              <a:rPr lang="ko-KR" altLang="en-US" sz="1000" dirty="0" smtClean="0">
                <a:solidFill>
                  <a:prstClr val="black"/>
                </a:solidFill>
              </a:rPr>
              <a:t>서류 통과 시 면접일자 등록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4. </a:t>
            </a:r>
            <a:r>
              <a:rPr lang="ko-KR" altLang="en-US" dirty="0" smtClean="0">
                <a:solidFill>
                  <a:prstClr val="black"/>
                </a:solidFill>
              </a:rPr>
              <a:t>쪽지 및 </a:t>
            </a:r>
            <a:r>
              <a:rPr lang="en-US" altLang="ko-KR" dirty="0" smtClean="0">
                <a:solidFill>
                  <a:prstClr val="black"/>
                </a:solidFill>
              </a:rPr>
              <a:t>Q&amp;A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쪽지 조회 및 답변 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- Q&amp;A </a:t>
            </a:r>
            <a:r>
              <a:rPr lang="ko-KR" altLang="en-US" sz="1000" dirty="0" smtClean="0">
                <a:solidFill>
                  <a:prstClr val="black"/>
                </a:solidFill>
              </a:rPr>
              <a:t>조회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및 답변 등록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</a:p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820BC99-4981-4C3B-AF8B-CC0E2D7F9FBF}"/>
              </a:ext>
            </a:extLst>
          </p:cNvPr>
          <p:cNvSpPr/>
          <p:nvPr/>
        </p:nvSpPr>
        <p:spPr>
          <a:xfrm>
            <a:off x="7556741" y="3134015"/>
            <a:ext cx="3637472" cy="3628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채용담당자 승인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 smtClean="0">
                <a:solidFill>
                  <a:prstClr val="black"/>
                </a:solidFill>
              </a:rPr>
              <a:t>채용담당자 신청 목록 조회 및 승인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반려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r>
              <a:rPr lang="ko-KR" altLang="en-US" sz="1000" dirty="0" smtClean="0">
                <a:solidFill>
                  <a:prstClr val="black"/>
                </a:solidFill>
              </a:rPr>
              <a:t> 처리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채용공고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</a:rPr>
              <a:t>전채 채용공고 목</a:t>
            </a:r>
            <a:r>
              <a:rPr lang="ko-KR" altLang="en-US" sz="1000" dirty="0" smtClean="0">
                <a:solidFill>
                  <a:prstClr val="black"/>
                </a:solidFill>
              </a:rPr>
              <a:t>록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</a:rPr>
              <a:t>채용 공고 별 </a:t>
            </a:r>
            <a:r>
              <a:rPr lang="ko-KR" altLang="en-US" sz="1000" dirty="0" smtClean="0">
                <a:solidFill>
                  <a:schemeClr val="tx1"/>
                </a:solidFill>
              </a:rPr>
              <a:t>지원자 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참여 업체 관리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참여업체 목록조회 및 등록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dirty="0" smtClean="0">
                <a:solidFill>
                  <a:prstClr val="black"/>
                </a:solidFill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</a:rPr>
              <a:t>참여기간 포함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4. Q&amp;A</a:t>
            </a: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</a:t>
            </a:r>
            <a:r>
              <a:rPr lang="en-US" altLang="ko-KR" sz="1000" dirty="0">
                <a:solidFill>
                  <a:prstClr val="black"/>
                </a:solidFill>
              </a:rPr>
              <a:t>- Q&amp;A </a:t>
            </a:r>
            <a:r>
              <a:rPr lang="ko-KR" altLang="en-US" sz="1000" dirty="0">
                <a:solidFill>
                  <a:prstClr val="black"/>
                </a:solidFill>
              </a:rPr>
              <a:t>조회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>
                <a:solidFill>
                  <a:prstClr val="black"/>
                </a:solidFill>
              </a:rPr>
              <a:t>및 답변 등록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5. </a:t>
            </a:r>
            <a:r>
              <a:rPr lang="ko-KR" altLang="en-US" dirty="0" smtClean="0">
                <a:solidFill>
                  <a:prstClr val="black"/>
                </a:solidFill>
              </a:rPr>
              <a:t>각종 통계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기간별 지원자 통계</a:t>
            </a:r>
            <a:endParaRPr lang="en-US" altLang="ko-KR" sz="10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업체별 모집공고 관련 통계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 smtClean="0">
                <a:solidFill>
                  <a:prstClr val="black"/>
                </a:solidFill>
              </a:rPr>
              <a:t>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3040" y="74714"/>
            <a:ext cx="5358516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온라인 채용박람회 관리 시스템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74619"/>
            <a:ext cx="8238840" cy="36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8074020" y="872250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11582317" y="844542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804019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3298135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취업준비</a:t>
            </a:r>
            <a:r>
              <a:rPr lang="ko-KR" altLang="en-US" dirty="0" err="1">
                <a:solidFill>
                  <a:schemeClr val="tx1"/>
                </a:solidFill>
              </a:rPr>
              <a:t>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806131" y="844542"/>
            <a:ext cx="4272466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채용담당자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8078597" y="855472"/>
            <a:ext cx="3503720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80EB4A2-9DF6-4C06-8860-21BFA8A4E6F9}"/>
              </a:ext>
            </a:extLst>
          </p:cNvPr>
          <p:cNvSpPr/>
          <p:nvPr/>
        </p:nvSpPr>
        <p:spPr>
          <a:xfrm>
            <a:off x="997524" y="207286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채용공고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4972196" y="2251143"/>
            <a:ext cx="1782622" cy="456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채용공고 관리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등록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수정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삭제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E967C83-CB23-495E-AFE6-1C31649CCD68}"/>
              </a:ext>
            </a:extLst>
          </p:cNvPr>
          <p:cNvSpPr/>
          <p:nvPr/>
        </p:nvSpPr>
        <p:spPr>
          <a:xfrm>
            <a:off x="4972196" y="286906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지원자 확인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E9DE0649-5477-4D1E-8DE1-CC245466F12D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5863507" y="2707234"/>
            <a:ext cx="0" cy="16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4E762D21-E878-43FE-9CA1-1AC654FD21B3}"/>
              </a:ext>
            </a:extLst>
          </p:cNvPr>
          <p:cNvCxnSpPr>
            <a:cxnSpLocks/>
            <a:stCxn id="76" idx="3"/>
            <a:endCxn id="29" idx="1"/>
          </p:cNvCxnSpPr>
          <p:nvPr/>
        </p:nvCxnSpPr>
        <p:spPr>
          <a:xfrm>
            <a:off x="2783952" y="2769423"/>
            <a:ext cx="2188244" cy="25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F73D9BE5-0B1B-4E78-980B-12B0DCE223B8}"/>
              </a:ext>
            </a:extLst>
          </p:cNvPr>
          <p:cNvSpPr/>
          <p:nvPr/>
        </p:nvSpPr>
        <p:spPr>
          <a:xfrm>
            <a:off x="1001330" y="3165695"/>
            <a:ext cx="1782622" cy="59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입사 단계 조회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서류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통과시</a:t>
            </a:r>
            <a:r>
              <a:rPr lang="ko-KR" altLang="en-US" sz="1200" dirty="0" smtClean="0">
                <a:solidFill>
                  <a:schemeClr val="tx1"/>
                </a:solidFill>
              </a:rPr>
              <a:t> 면접일자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EFD8608A-4D54-4E44-9CFF-A068515BCAA4}"/>
              </a:ext>
            </a:extLst>
          </p:cNvPr>
          <p:cNvCxnSpPr>
            <a:cxnSpLocks/>
            <a:stCxn id="76" idx="2"/>
            <a:endCxn id="70" idx="0"/>
          </p:cNvCxnSpPr>
          <p:nvPr/>
        </p:nvCxnSpPr>
        <p:spPr>
          <a:xfrm>
            <a:off x="1892641" y="2922830"/>
            <a:ext cx="0" cy="242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F710BB-C516-4984-8CC8-7C0C8528760F}"/>
              </a:ext>
            </a:extLst>
          </p:cNvPr>
          <p:cNvSpPr/>
          <p:nvPr/>
        </p:nvSpPr>
        <p:spPr>
          <a:xfrm>
            <a:off x="997523" y="381367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</a:t>
            </a:r>
            <a:r>
              <a:rPr lang="ko-KR" altLang="en-US" sz="1200" dirty="0">
                <a:solidFill>
                  <a:schemeClr val="tx1"/>
                </a:solidFill>
              </a:rPr>
              <a:t> 등록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C8520C6E-3BE0-47EF-A4D1-531E7F383ECF}"/>
              </a:ext>
            </a:extLst>
          </p:cNvPr>
          <p:cNvSpPr/>
          <p:nvPr/>
        </p:nvSpPr>
        <p:spPr>
          <a:xfrm>
            <a:off x="4984417" y="396895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E08678D-8FEB-4062-B732-4AEBABC679C8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2780145" y="3967084"/>
            <a:ext cx="2204272" cy="155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C9783D7A-A412-4CF1-8230-5AF454B25C01}"/>
              </a:ext>
            </a:extLst>
          </p:cNvPr>
          <p:cNvSpPr/>
          <p:nvPr/>
        </p:nvSpPr>
        <p:spPr>
          <a:xfrm>
            <a:off x="4984417" y="450572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답변 등록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E1748A33-2E5A-4D73-B3E7-0931BC88BFCE}"/>
              </a:ext>
            </a:extLst>
          </p:cNvPr>
          <p:cNvCxnSpPr>
            <a:cxnSpLocks/>
            <a:stCxn id="92" idx="2"/>
            <a:endCxn id="100" idx="0"/>
          </p:cNvCxnSpPr>
          <p:nvPr/>
        </p:nvCxnSpPr>
        <p:spPr>
          <a:xfrm>
            <a:off x="5875728" y="4275768"/>
            <a:ext cx="0" cy="229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4671927-6643-418D-A8A2-6EB55139A978}"/>
              </a:ext>
            </a:extLst>
          </p:cNvPr>
          <p:cNvSpPr/>
          <p:nvPr/>
        </p:nvSpPr>
        <p:spPr>
          <a:xfrm>
            <a:off x="1009744" y="428718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039C287E-64C8-49C3-8760-462252092A55}"/>
              </a:ext>
            </a:extLst>
          </p:cNvPr>
          <p:cNvCxnSpPr>
            <a:cxnSpLocks/>
            <a:stCxn id="88" idx="2"/>
            <a:endCxn id="102" idx="0"/>
          </p:cNvCxnSpPr>
          <p:nvPr/>
        </p:nvCxnSpPr>
        <p:spPr>
          <a:xfrm>
            <a:off x="1888834" y="4120491"/>
            <a:ext cx="12221" cy="16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EB4A156A-0FBB-4D49-9E87-B4852A5887BB}"/>
              </a:ext>
            </a:extLst>
          </p:cNvPr>
          <p:cNvCxnSpPr>
            <a:cxnSpLocks/>
            <a:stCxn id="100" idx="1"/>
            <a:endCxn id="102" idx="3"/>
          </p:cNvCxnSpPr>
          <p:nvPr/>
        </p:nvCxnSpPr>
        <p:spPr>
          <a:xfrm flipH="1" flipV="1">
            <a:off x="2792366" y="4440590"/>
            <a:ext cx="2192051" cy="21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D36BE99A-391A-4203-9516-413BC9B79F2E}"/>
              </a:ext>
            </a:extLst>
          </p:cNvPr>
          <p:cNvSpPr/>
          <p:nvPr/>
        </p:nvSpPr>
        <p:spPr>
          <a:xfrm>
            <a:off x="8791287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참여업체 승인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반려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8867585" y="1828800"/>
            <a:ext cx="2346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 smtClean="0"/>
              <a:t>참여 업체 승인 후 로그인 가능</a:t>
            </a:r>
            <a:endParaRPr lang="ko-KR" altLang="en-US" sz="1100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F73D9BE5-0B1B-4E78-980B-12B0DCE223B8}"/>
              </a:ext>
            </a:extLst>
          </p:cNvPr>
          <p:cNvSpPr/>
          <p:nvPr/>
        </p:nvSpPr>
        <p:spPr>
          <a:xfrm>
            <a:off x="1001330" y="261601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입사지원 및 취소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EFD8608A-4D54-4E44-9CFF-A068515BCAA4}"/>
              </a:ext>
            </a:extLst>
          </p:cNvPr>
          <p:cNvCxnSpPr>
            <a:cxnSpLocks/>
            <a:stCxn id="23" idx="2"/>
            <a:endCxn id="76" idx="0"/>
          </p:cNvCxnSpPr>
          <p:nvPr/>
        </p:nvCxnSpPr>
        <p:spPr>
          <a:xfrm>
            <a:off x="1888835" y="2379677"/>
            <a:ext cx="3806" cy="236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1E967C83-CB23-495E-AFE6-1C31649CCD68}"/>
              </a:ext>
            </a:extLst>
          </p:cNvPr>
          <p:cNvSpPr/>
          <p:nvPr/>
        </p:nvSpPr>
        <p:spPr>
          <a:xfrm>
            <a:off x="4972196" y="341874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지원자 별 단계 처리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E9DE0649-5477-4D1E-8DE1-CC245466F12D}"/>
              </a:ext>
            </a:extLst>
          </p:cNvPr>
          <p:cNvCxnSpPr>
            <a:cxnSpLocks/>
            <a:stCxn id="29" idx="2"/>
            <a:endCxn id="80" idx="0"/>
          </p:cNvCxnSpPr>
          <p:nvPr/>
        </p:nvCxnSpPr>
        <p:spPr>
          <a:xfrm>
            <a:off x="5863507" y="3175874"/>
            <a:ext cx="0" cy="242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4E762D21-E878-43FE-9CA1-1AC654FD21B3}"/>
              </a:ext>
            </a:extLst>
          </p:cNvPr>
          <p:cNvCxnSpPr>
            <a:cxnSpLocks/>
            <a:stCxn id="80" idx="1"/>
            <a:endCxn id="70" idx="3"/>
          </p:cNvCxnSpPr>
          <p:nvPr/>
        </p:nvCxnSpPr>
        <p:spPr>
          <a:xfrm flipH="1" flipV="1">
            <a:off x="2783952" y="3463409"/>
            <a:ext cx="2188244" cy="108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8520C6E-3BE0-47EF-A4D1-531E7F383ECF}"/>
              </a:ext>
            </a:extLst>
          </p:cNvPr>
          <p:cNvSpPr/>
          <p:nvPr/>
        </p:nvSpPr>
        <p:spPr>
          <a:xfrm>
            <a:off x="8791286" y="325194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C9783D7A-A412-4CF1-8230-5AF454B25C01}"/>
              </a:ext>
            </a:extLst>
          </p:cNvPr>
          <p:cNvSpPr/>
          <p:nvPr/>
        </p:nvSpPr>
        <p:spPr>
          <a:xfrm>
            <a:off x="8791286" y="3725448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답변 등록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E1748A33-2E5A-4D73-B3E7-0931BC88BFCE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>
            <a:off x="9682597" y="3558756"/>
            <a:ext cx="0" cy="16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88" idx="3"/>
            <a:endCxn id="96" idx="0"/>
          </p:cNvCxnSpPr>
          <p:nvPr/>
        </p:nvCxnSpPr>
        <p:spPr>
          <a:xfrm flipV="1">
            <a:off x="2780145" y="3251942"/>
            <a:ext cx="6902452" cy="715142"/>
          </a:xfrm>
          <a:prstGeom prst="bentConnector4">
            <a:avLst>
              <a:gd name="adj1" fmla="val 77621"/>
              <a:gd name="adj2" fmla="val 131966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98" idx="2"/>
            <a:endCxn id="102" idx="3"/>
          </p:cNvCxnSpPr>
          <p:nvPr/>
        </p:nvCxnSpPr>
        <p:spPr>
          <a:xfrm rot="5400000">
            <a:off x="6033318" y="791311"/>
            <a:ext cx="408328" cy="6890231"/>
          </a:xfrm>
          <a:prstGeom prst="bentConnector2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FF710BB-C516-4984-8CC8-7C0C8528760F}"/>
              </a:ext>
            </a:extLst>
          </p:cNvPr>
          <p:cNvSpPr/>
          <p:nvPr/>
        </p:nvSpPr>
        <p:spPr>
          <a:xfrm>
            <a:off x="997523" y="4963865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쪽지 </a:t>
            </a:r>
            <a:r>
              <a:rPr lang="ko-KR" altLang="en-US" sz="1200" dirty="0">
                <a:solidFill>
                  <a:schemeClr val="tx1"/>
                </a:solidFill>
              </a:rPr>
              <a:t>등록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C8520C6E-3BE0-47EF-A4D1-531E7F383ECF}"/>
              </a:ext>
            </a:extLst>
          </p:cNvPr>
          <p:cNvSpPr/>
          <p:nvPr/>
        </p:nvSpPr>
        <p:spPr>
          <a:xfrm>
            <a:off x="4984417" y="494086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쪽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5E08678D-8FEB-4062-B732-4AEBABC679C8}"/>
              </a:ext>
            </a:extLst>
          </p:cNvPr>
          <p:cNvCxnSpPr>
            <a:cxnSpLocks/>
            <a:stCxn id="120" idx="3"/>
            <a:endCxn id="123" idx="1"/>
          </p:cNvCxnSpPr>
          <p:nvPr/>
        </p:nvCxnSpPr>
        <p:spPr>
          <a:xfrm flipV="1">
            <a:off x="2780145" y="5094268"/>
            <a:ext cx="2204272" cy="23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C9783D7A-A412-4CF1-8230-5AF454B25C01}"/>
              </a:ext>
            </a:extLst>
          </p:cNvPr>
          <p:cNvSpPr/>
          <p:nvPr/>
        </p:nvSpPr>
        <p:spPr>
          <a:xfrm>
            <a:off x="4984417" y="541436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답변 </a:t>
            </a:r>
            <a:r>
              <a:rPr lang="ko-KR" altLang="en-US" sz="1200" dirty="0">
                <a:solidFill>
                  <a:schemeClr val="tx1"/>
                </a:solidFill>
              </a:rPr>
              <a:t>등록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E1748A33-2E5A-4D73-B3E7-0931BC88BFCE}"/>
              </a:ext>
            </a:extLst>
          </p:cNvPr>
          <p:cNvCxnSpPr>
            <a:cxnSpLocks/>
            <a:stCxn id="123" idx="2"/>
            <a:endCxn id="127" idx="0"/>
          </p:cNvCxnSpPr>
          <p:nvPr/>
        </p:nvCxnSpPr>
        <p:spPr>
          <a:xfrm>
            <a:off x="5875728" y="5247675"/>
            <a:ext cx="0" cy="16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F4671927-6643-418D-A8A2-6EB55139A978}"/>
              </a:ext>
            </a:extLst>
          </p:cNvPr>
          <p:cNvSpPr/>
          <p:nvPr/>
        </p:nvSpPr>
        <p:spPr>
          <a:xfrm>
            <a:off x="1009744" y="543737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답</a:t>
            </a:r>
            <a:r>
              <a:rPr lang="ko-KR" altLang="en-US" sz="1200" dirty="0">
                <a:solidFill>
                  <a:schemeClr val="tx1"/>
                </a:solidFill>
              </a:rPr>
              <a:t>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039C287E-64C8-49C3-8760-462252092A55}"/>
              </a:ext>
            </a:extLst>
          </p:cNvPr>
          <p:cNvCxnSpPr>
            <a:cxnSpLocks/>
            <a:stCxn id="120" idx="2"/>
            <a:endCxn id="130" idx="0"/>
          </p:cNvCxnSpPr>
          <p:nvPr/>
        </p:nvCxnSpPr>
        <p:spPr>
          <a:xfrm>
            <a:off x="1888834" y="5270679"/>
            <a:ext cx="12221" cy="16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EB4A156A-0FBB-4D49-9E87-B4852A5887BB}"/>
              </a:ext>
            </a:extLst>
          </p:cNvPr>
          <p:cNvCxnSpPr>
            <a:cxnSpLocks/>
            <a:stCxn id="127" idx="1"/>
            <a:endCxn id="130" idx="3"/>
          </p:cNvCxnSpPr>
          <p:nvPr/>
        </p:nvCxnSpPr>
        <p:spPr>
          <a:xfrm flipH="1">
            <a:off x="2792366" y="5567774"/>
            <a:ext cx="2192051" cy="23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05281" y="2236189"/>
            <a:ext cx="1271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지원자 </a:t>
            </a:r>
            <a:r>
              <a:rPr lang="ko-KR" altLang="en-US" sz="1200" b="1" dirty="0">
                <a:solidFill>
                  <a:srgbClr val="FF0000"/>
                </a:solidFill>
              </a:rPr>
              <a:t>존재 시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삭제 </a:t>
            </a:r>
            <a:r>
              <a:rPr lang="ko-KR" altLang="en-US" sz="1200" b="1" dirty="0">
                <a:solidFill>
                  <a:srgbClr val="FF0000"/>
                </a:solidFill>
              </a:rPr>
              <a:t>불가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6805281" y="3309462"/>
            <a:ext cx="1162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서류 통과자 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면접일자 등록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8791286" y="2200074"/>
            <a:ext cx="1782622" cy="274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전체 채용공고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1E967C83-CB23-495E-AFE6-1C31649CCD68}"/>
              </a:ext>
            </a:extLst>
          </p:cNvPr>
          <p:cNvSpPr/>
          <p:nvPr/>
        </p:nvSpPr>
        <p:spPr>
          <a:xfrm>
            <a:off x="8791286" y="264192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지원자 확인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E9DE0649-5477-4D1E-8DE1-CC245466F12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9682597" y="2480094"/>
            <a:ext cx="0" cy="16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C9783D7A-A412-4CF1-8230-5AF454B25C01}"/>
              </a:ext>
            </a:extLst>
          </p:cNvPr>
          <p:cNvSpPr/>
          <p:nvPr/>
        </p:nvSpPr>
        <p:spPr>
          <a:xfrm>
            <a:off x="8791286" y="4631269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각종 통계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025953" y="5015216"/>
            <a:ext cx="2188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- </a:t>
            </a:r>
            <a:r>
              <a:rPr lang="ko-KR" altLang="en-US" sz="1200" dirty="0">
                <a:solidFill>
                  <a:prstClr val="black"/>
                </a:solidFill>
              </a:rPr>
              <a:t>기간별 지원자 통계</a:t>
            </a:r>
            <a:endParaRPr lang="en-US" altLang="ko-KR" sz="12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- </a:t>
            </a:r>
            <a:r>
              <a:rPr lang="ko-KR" altLang="en-US" sz="1200" dirty="0">
                <a:solidFill>
                  <a:prstClr val="black"/>
                </a:solidFill>
              </a:rPr>
              <a:t>업체별 모집공고 관련 통계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380EB4A2-9DF6-4C06-8860-21BFA8A4E6F9}"/>
              </a:ext>
            </a:extLst>
          </p:cNvPr>
          <p:cNvSpPr/>
          <p:nvPr/>
        </p:nvSpPr>
        <p:spPr>
          <a:xfrm>
            <a:off x="997524" y="15219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회원 가입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탈퇴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40343" y="1472255"/>
            <a:ext cx="111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입사 지원 후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탈퇴 </a:t>
            </a:r>
            <a:r>
              <a:rPr lang="ko-KR" altLang="en-US" sz="1200" b="1" dirty="0">
                <a:solidFill>
                  <a:srgbClr val="FF0000"/>
                </a:solidFill>
              </a:rPr>
              <a:t>불가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D36BE99A-391A-4203-9516-413BC9B79F2E}"/>
              </a:ext>
            </a:extLst>
          </p:cNvPr>
          <p:cNvSpPr/>
          <p:nvPr/>
        </p:nvSpPr>
        <p:spPr>
          <a:xfrm>
            <a:off x="4955913" y="1515174"/>
            <a:ext cx="1798906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참여업체 신청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4E762D21-E878-43FE-9CA1-1AC654FD21B3}"/>
              </a:ext>
            </a:extLst>
          </p:cNvPr>
          <p:cNvCxnSpPr>
            <a:cxnSpLocks/>
            <a:stCxn id="60" idx="3"/>
            <a:endCxn id="149" idx="1"/>
          </p:cNvCxnSpPr>
          <p:nvPr/>
        </p:nvCxnSpPr>
        <p:spPr>
          <a:xfrm flipV="1">
            <a:off x="6754819" y="1656921"/>
            <a:ext cx="2036468" cy="1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4972196" y="1828800"/>
            <a:ext cx="2346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 smtClean="0"/>
              <a:t>회사소개서 첨부</a:t>
            </a:r>
            <a:endParaRPr lang="ko-KR" altLang="en-US" sz="1100" dirty="0"/>
          </a:p>
        </p:txBody>
      </p:sp>
      <p:sp>
        <p:nvSpPr>
          <p:cNvPr id="58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3040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업무 처리 흐름도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4F4A6FD-4165-43C8-98F8-16E2D5EB79AF}"/>
              </a:ext>
            </a:extLst>
          </p:cNvPr>
          <p:cNvSpPr/>
          <p:nvPr/>
        </p:nvSpPr>
        <p:spPr>
          <a:xfrm>
            <a:off x="253041" y="772613"/>
            <a:ext cx="2681069" cy="1465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가입 정보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취업준비생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참여 가입 정보 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채용 공고 정보 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채용 상세 내용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서류접수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마갑일</a:t>
            </a:r>
            <a:r>
              <a:rPr lang="ko-KR" altLang="en-US" sz="1000" dirty="0" smtClean="0">
                <a:solidFill>
                  <a:prstClr val="black"/>
                </a:solidFill>
              </a:rPr>
              <a:t> 등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  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D34C1D1-82DA-451C-81EF-B29FE0637BE9}"/>
              </a:ext>
            </a:extLst>
          </p:cNvPr>
          <p:cNvSpPr/>
          <p:nvPr/>
        </p:nvSpPr>
        <p:spPr>
          <a:xfrm>
            <a:off x="3024357" y="772613"/>
            <a:ext cx="4079231" cy="2499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채용 지원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-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지원 정보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채용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공고별</a:t>
            </a:r>
            <a:r>
              <a:rPr lang="ko-KR" altLang="en-US" sz="1000" dirty="0" smtClean="0">
                <a:solidFill>
                  <a:prstClr val="black"/>
                </a:solidFill>
              </a:rPr>
              <a:t> 지원 정보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  (</a:t>
            </a:r>
            <a:r>
              <a:rPr lang="ko-KR" altLang="en-US" sz="1000" dirty="0" smtClean="0">
                <a:solidFill>
                  <a:prstClr val="black"/>
                </a:solidFill>
              </a:rPr>
              <a:t>이력서 파일 관리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단계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지원자 별 단계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Q&amp;A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en-US" altLang="ko-KR" sz="1000" dirty="0" smtClean="0">
                <a:solidFill>
                  <a:prstClr val="black"/>
                </a:solidFill>
              </a:rPr>
              <a:t>Q&amp;A</a:t>
            </a:r>
            <a:r>
              <a:rPr lang="ko-KR" altLang="en-US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>
                <a:solidFill>
                  <a:prstClr val="black"/>
                </a:solidFill>
              </a:rPr>
              <a:t>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쪽지 </a:t>
            </a:r>
            <a:r>
              <a:rPr lang="ko-KR" altLang="en-US" sz="1200" b="1" dirty="0">
                <a:solidFill>
                  <a:prstClr val="black"/>
                </a:solidFill>
              </a:rPr>
              <a:t>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쪽지 정보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03588" y="843171"/>
            <a:ext cx="4988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이 외 시스템 관리 항목은 내부 협의 후 결정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0" y="4092185"/>
            <a:ext cx="11679409" cy="26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3041" y="3273725"/>
            <a:ext cx="93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사용자정보 테이블의 사용자 구분으로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취업준비생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채용담당자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관리자 구분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메뉴 권한 테이블로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메뉴별</a:t>
            </a:r>
            <a:r>
              <a:rPr lang="ko-KR" altLang="en-US" b="1" dirty="0" smtClean="0">
                <a:solidFill>
                  <a:srgbClr val="FF0000"/>
                </a:solidFill>
              </a:rPr>
              <a:t> 사용자 구분으로 메뉴 권한 부여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메뉴마스터는 상위 메뉴</a:t>
            </a:r>
            <a:r>
              <a:rPr lang="en-US" altLang="ko-KR" b="1" dirty="0" smtClean="0">
                <a:solidFill>
                  <a:srgbClr val="FF0000"/>
                </a:solidFill>
              </a:rPr>
              <a:t>ID</a:t>
            </a:r>
            <a:r>
              <a:rPr lang="ko-KR" altLang="en-US" b="1" dirty="0" smtClean="0">
                <a:solidFill>
                  <a:srgbClr val="FF0000"/>
                </a:solidFill>
              </a:rPr>
              <a:t>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계층형</a:t>
            </a:r>
            <a:r>
              <a:rPr lang="ko-KR" altLang="en-US" b="1" dirty="0" smtClean="0">
                <a:solidFill>
                  <a:srgbClr val="FF0000"/>
                </a:solidFill>
              </a:rPr>
              <a:t> 메뉴 정보 구성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135070" y="1331024"/>
            <a:ext cx="49566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디자인은 공개된 </a:t>
            </a:r>
            <a:r>
              <a:rPr lang="ko-KR" altLang="en-US" dirty="0" smtClean="0"/>
              <a:t>플랫폼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개발 기술 구성 요소는 내부 협의 후 결정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Spring </a:t>
            </a:r>
            <a:r>
              <a:rPr lang="en-US" altLang="ko-KR" dirty="0" err="1" smtClean="0"/>
              <a:t>FrameWork</a:t>
            </a:r>
            <a:r>
              <a:rPr lang="ko-KR" altLang="en-US" dirty="0" smtClean="0"/>
              <a:t>는 필수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(Spring Boot </a:t>
            </a:r>
            <a:r>
              <a:rPr lang="ko-KR" altLang="en-US" dirty="0" smtClean="0"/>
              <a:t>선택가능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기술 지원 필요 시 연락 및 방문 협의</a:t>
            </a:r>
            <a:endParaRPr lang="en-US" altLang="ko-KR" dirty="0" smtClean="0"/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황기현 부장 </a:t>
            </a:r>
            <a:r>
              <a:rPr lang="en-US" altLang="ko-KR" dirty="0" smtClean="0"/>
              <a:t>: 010-2372-3441)</a:t>
            </a:r>
            <a:endParaRPr lang="ko-KR" altLang="en-US" dirty="0"/>
          </a:p>
        </p:txBody>
      </p:sp>
      <p:sp>
        <p:nvSpPr>
          <p:cNvPr id="10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3040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주요 관리 데이터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969F62-6C3A-8C8A-7AAA-853EB60874D3}"/>
              </a:ext>
            </a:extLst>
          </p:cNvPr>
          <p:cNvSpPr txBox="1"/>
          <p:nvPr/>
        </p:nvSpPr>
        <p:spPr>
          <a:xfrm>
            <a:off x="192947" y="1470916"/>
            <a:ext cx="10939245" cy="599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latin typeface="Arial" panose="020B0604020202020204" pitchFamily="34" charset="0"/>
              </a:rPr>
              <a:t>로그인</a:t>
            </a:r>
            <a:r>
              <a:rPr lang="en-US" altLang="ko-KR" b="1" dirty="0">
                <a:latin typeface="Arial" panose="020B0604020202020204" pitchFamily="34" charset="0"/>
              </a:rPr>
              <a:t>/</a:t>
            </a:r>
            <a:r>
              <a:rPr lang="ko-KR" altLang="en-US" b="1" dirty="0">
                <a:latin typeface="Arial" panose="020B0604020202020204" pitchFamily="34" charset="0"/>
              </a:rPr>
              <a:t>회원가입 </a:t>
            </a:r>
            <a:r>
              <a:rPr lang="en-US" altLang="ko-KR" b="1" dirty="0">
                <a:latin typeface="Arial" panose="020B0604020202020204" pitchFamily="34" charset="0"/>
              </a:rPr>
              <a:t>(SNS)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effectLst/>
                <a:latin typeface="Arial" panose="020B0604020202020204" pitchFamily="34" charset="0"/>
              </a:rPr>
              <a:t>비밀번호</a:t>
            </a:r>
            <a:r>
              <a:rPr lang="en-US" altLang="ko-KR" b="1" dirty="0">
                <a:effectLst/>
                <a:latin typeface="Arial" panose="020B0604020202020204" pitchFamily="34" charset="0"/>
              </a:rPr>
              <a:t>/</a:t>
            </a:r>
            <a:r>
              <a:rPr lang="ko-KR" altLang="en-US" b="1" dirty="0">
                <a:effectLst/>
                <a:latin typeface="Arial" panose="020B0604020202020204" pitchFamily="34" charset="0"/>
              </a:rPr>
              <a:t>아이디 찾기</a:t>
            </a:r>
            <a:endParaRPr lang="en-US" altLang="ko-KR" b="1" dirty="0">
              <a:latin typeface="Arial" panose="020B0604020202020204" pitchFamily="34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★ 개인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기업 가입과 동시에 무조건 박람회에 참여하는 것을 전제로 한다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박람회 참여 </a:t>
            </a:r>
            <a:r>
              <a:rPr lang="ko-KR" altLang="en-US" b="1" dirty="0" err="1">
                <a:solidFill>
                  <a:srgbClr val="FF0000"/>
                </a:solidFill>
                <a:latin typeface="Arial" panose="020B0604020202020204" pitchFamily="34" charset="0"/>
              </a:rPr>
              <a:t>회차는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날짜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로 나누며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현 개발 프로젝트에서 박람회는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‘2</a:t>
            </a:r>
            <a:r>
              <a:rPr lang="ko-KR" altLang="en-US" b="1" dirty="0" err="1">
                <a:solidFill>
                  <a:srgbClr val="FF0000"/>
                </a:solidFill>
                <a:latin typeface="Arial" panose="020B0604020202020204" pitchFamily="34" charset="0"/>
              </a:rPr>
              <a:t>회차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를 전제로 한다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첫 화면은 로그인 화면에서 시작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로그인은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SNS(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메일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로만 가입 가능</a:t>
            </a:r>
            <a:endParaRPr lang="en-US" altLang="ko-KR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로그인을 해야 다음 화면으로 넘어가며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홈페이지 내용을 확인할 수 있다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기업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가입할 때 기업의 정보를 </a:t>
            </a:r>
            <a:r>
              <a:rPr lang="ko-KR" alt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적어야한다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 후 관리자가 승인해야 가입이 완료된다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개인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가입이 완료되면 바로 이력서를 작성하는 화면으로 넘어간다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이력서는 총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 작성 가능하며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effectLst/>
              </a:rPr>
              <a:t>	</a:t>
            </a:r>
            <a:r>
              <a:rPr lang="ko-KR" altLang="en-US" b="1" dirty="0">
                <a:effectLst/>
              </a:rPr>
              <a:t>그 중 한 개의 이력서만 공개처리 </a:t>
            </a:r>
            <a:r>
              <a:rPr lang="en-US" altLang="ko-KR" b="1" dirty="0">
                <a:effectLst/>
              </a:rPr>
              <a:t>(</a:t>
            </a:r>
            <a:r>
              <a:rPr lang="ko-KR" altLang="en-US" b="1" dirty="0">
                <a:effectLst/>
              </a:rPr>
              <a:t>대표 이력서</a:t>
            </a:r>
            <a:r>
              <a:rPr lang="en-US" altLang="ko-KR" b="1" dirty="0">
                <a:effectLst/>
              </a:rPr>
              <a:t>)</a:t>
            </a:r>
            <a:r>
              <a:rPr lang="ko-KR" altLang="en-US" b="1" dirty="0"/>
              <a:t>가 가능하</a:t>
            </a:r>
            <a:r>
              <a:rPr lang="ko-KR" altLang="en-US" b="1" dirty="0">
                <a:effectLst/>
              </a:rPr>
              <a:t>다</a:t>
            </a:r>
            <a:r>
              <a:rPr lang="en-US" altLang="ko-KR" b="1" dirty="0">
                <a:effectLst/>
              </a:rPr>
              <a:t>.</a:t>
            </a:r>
            <a:endParaRPr lang="ko-KR" altLang="en-US" b="1" dirty="0">
              <a:effectLst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3040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화면 및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기능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9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09D1EB8-7F8A-977F-4B29-8D76ABF88AFC}"/>
              </a:ext>
            </a:extLst>
          </p:cNvPr>
          <p:cNvSpPr txBox="1"/>
          <p:nvPr/>
        </p:nvSpPr>
        <p:spPr>
          <a:xfrm>
            <a:off x="192947" y="1470916"/>
            <a:ext cx="1093924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회차관리 </a:t>
            </a:r>
            <a:r>
              <a:rPr lang="en-US" altLang="ko-KR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(1</a:t>
            </a:r>
            <a:r>
              <a:rPr lang="ko-KR" altLang="en-US" sz="1800" b="1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회차</a:t>
            </a:r>
            <a:r>
              <a:rPr lang="en-US" altLang="ko-KR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2</a:t>
            </a:r>
            <a:r>
              <a:rPr lang="ko-KR" altLang="en-US" sz="1800" b="1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회차</a:t>
            </a:r>
            <a:r>
              <a:rPr lang="en-US" altLang="ko-KR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 : </a:t>
            </a:r>
            <a:r>
              <a:rPr lang="ko-KR" altLang="en-US" sz="1800" b="1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회차를</a:t>
            </a:r>
            <a:r>
              <a:rPr lang="ko-KR" alt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선택하여 그에 맞는 화면을 띄운다</a:t>
            </a:r>
            <a:r>
              <a:rPr lang="en-US" altLang="ko-KR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화면에 통계 표시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: (</a:t>
            </a:r>
            <a:r>
              <a:rPr lang="ko-KR" altLang="en-US" b="1" dirty="0" err="1">
                <a:solidFill>
                  <a:srgbClr val="FF0000"/>
                </a:solidFill>
                <a:latin typeface="Arial" panose="020B0604020202020204" pitchFamily="34" charset="0"/>
              </a:rPr>
              <a:t>회차별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 참여 업체 통계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, (</a:t>
            </a:r>
            <a:r>
              <a:rPr lang="ko-KR" altLang="en-US" b="1" dirty="0" err="1">
                <a:solidFill>
                  <a:srgbClr val="FF0000"/>
                </a:solidFill>
                <a:latin typeface="Arial" panose="020B0604020202020204" pitchFamily="34" charset="0"/>
              </a:rPr>
              <a:t>회차별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 지원자 통계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 , (</a:t>
            </a:r>
            <a:r>
              <a:rPr lang="ko-KR" altLang="en-US" b="1" dirty="0" err="1">
                <a:solidFill>
                  <a:srgbClr val="FF0000"/>
                </a:solidFill>
                <a:latin typeface="Arial" panose="020B0604020202020204" pitchFamily="34" charset="0"/>
              </a:rPr>
              <a:t>회차별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 공고 통계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합격자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불합격자 통계</a:t>
            </a:r>
            <a:endParaRPr lang="en-US" altLang="ko-KR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latin typeface="Arial" panose="020B0604020202020204" pitchFamily="34" charset="0"/>
              </a:rPr>
              <a:t>기업 가입 관리 </a:t>
            </a:r>
            <a:r>
              <a:rPr lang="en-US" altLang="ko-KR" b="1" dirty="0">
                <a:latin typeface="Arial" panose="020B0604020202020204" pitchFamily="34" charset="0"/>
              </a:rPr>
              <a:t>: </a:t>
            </a:r>
            <a:r>
              <a:rPr lang="ko-KR" altLang="en-US" b="1" dirty="0">
                <a:latin typeface="Arial" panose="020B0604020202020204" pitchFamily="34" charset="0"/>
              </a:rPr>
              <a:t>기업이 가입 할 때 제출한 서류를 확인하여 가입 승인</a:t>
            </a:r>
            <a:r>
              <a:rPr lang="en-US" altLang="ko-KR" b="1" dirty="0">
                <a:latin typeface="Arial" panose="020B0604020202020204" pitchFamily="34" charset="0"/>
              </a:rPr>
              <a:t>/</a:t>
            </a:r>
            <a:r>
              <a:rPr lang="ko-KR" altLang="en-US" b="1" dirty="0">
                <a:latin typeface="Arial" panose="020B0604020202020204" pitchFamily="34" charset="0"/>
              </a:rPr>
              <a:t>반려 처리를 한다</a:t>
            </a:r>
            <a:r>
              <a:rPr lang="en-US" altLang="ko-KR" b="1" dirty="0">
                <a:latin typeface="Arial" panose="020B0604020202020204" pitchFamily="34" charset="0"/>
              </a:rPr>
              <a:t>.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latin typeface="Arial" panose="020B0604020202020204" pitchFamily="34" charset="0"/>
              </a:rPr>
              <a:t>모집공고 관리 </a:t>
            </a:r>
            <a:r>
              <a:rPr lang="en-US" altLang="ko-KR" b="1" dirty="0">
                <a:latin typeface="Arial" panose="020B0604020202020204" pitchFamily="34" charset="0"/>
              </a:rPr>
              <a:t>: </a:t>
            </a:r>
            <a:r>
              <a:rPr lang="ko-KR" altLang="en-US" b="1" dirty="0">
                <a:latin typeface="Arial" panose="020B0604020202020204" pitchFamily="34" charset="0"/>
              </a:rPr>
              <a:t>개인 허위</a:t>
            </a:r>
            <a:r>
              <a:rPr lang="en-US" altLang="ko-KR" b="1" dirty="0">
                <a:latin typeface="Arial" panose="020B0604020202020204" pitchFamily="34" charset="0"/>
              </a:rPr>
              <a:t>, </a:t>
            </a:r>
            <a:r>
              <a:rPr lang="ko-KR" altLang="en-US" b="1" dirty="0">
                <a:latin typeface="Arial" panose="020B0604020202020204" pitchFamily="34" charset="0"/>
              </a:rPr>
              <a:t>장난으로 쓴 이력서 발견 시 공개에서 비공개로 바꿈</a:t>
            </a:r>
            <a:endParaRPr lang="en-US" altLang="ko-KR" b="1" dirty="0">
              <a:latin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effectLst/>
              </a:rPr>
              <a:t>신고 기능</a:t>
            </a:r>
            <a:r>
              <a:rPr lang="en-US" altLang="ko-KR" b="1" dirty="0">
                <a:effectLst/>
              </a:rPr>
              <a:t>: </a:t>
            </a:r>
            <a:r>
              <a:rPr lang="ko-KR" altLang="en-US" b="1" dirty="0">
                <a:effectLst/>
              </a:rPr>
              <a:t>개인이 개인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개인이 회사를 신고했을 경우 </a:t>
            </a:r>
            <a:r>
              <a:rPr lang="en-US" altLang="ko-KR" b="1" dirty="0">
                <a:effectLst/>
              </a:rPr>
              <a:t>(</a:t>
            </a:r>
            <a:r>
              <a:rPr lang="ko-KR" altLang="en-US" b="1" dirty="0">
                <a:effectLst/>
              </a:rPr>
              <a:t>커뮤니티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기업 공고</a:t>
            </a:r>
            <a:r>
              <a:rPr lang="en-US" altLang="ko-KR" b="1" dirty="0">
                <a:effectLst/>
              </a:rPr>
              <a:t>) </a:t>
            </a:r>
            <a:r>
              <a:rPr lang="ko-KR" altLang="en-US" b="1" dirty="0"/>
              <a:t>신고 처리와 블랙리스트를 관리한다</a:t>
            </a:r>
            <a:r>
              <a:rPr lang="en-US" altLang="ko-KR" b="1" dirty="0"/>
              <a:t>.</a:t>
            </a:r>
            <a:endParaRPr lang="ko-KR" altLang="en-US" b="1" dirty="0">
              <a:effectLst/>
            </a:endParaRPr>
          </a:p>
        </p:txBody>
      </p:sp>
      <p:sp>
        <p:nvSpPr>
          <p:cNvPr id="8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관리자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3040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화면 및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기능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282DCE15-F3F5-27FB-2A3A-5D8E93D4A0A8}"/>
              </a:ext>
            </a:extLst>
          </p:cNvPr>
          <p:cNvSpPr/>
          <p:nvPr/>
        </p:nvSpPr>
        <p:spPr>
          <a:xfrm>
            <a:off x="1456314" y="1341539"/>
            <a:ext cx="1323811" cy="446015"/>
          </a:xfrm>
          <a:prstGeom prst="roundRect">
            <a:avLst/>
          </a:prstGeom>
          <a:solidFill>
            <a:srgbClr val="92D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메인메뉴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0037EFA-4639-AAB4-4FD4-0010D84BEDD7}"/>
              </a:ext>
            </a:extLst>
          </p:cNvPr>
          <p:cNvSpPr/>
          <p:nvPr/>
        </p:nvSpPr>
        <p:spPr>
          <a:xfrm>
            <a:off x="700481" y="2021747"/>
            <a:ext cx="2835479" cy="147436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채용박람회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공지사항</a:t>
            </a:r>
            <a:endParaRPr lang="en-US" altLang="ko-KR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안내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4728913-762A-2C5C-DC83-CCE22F7DED97}"/>
              </a:ext>
            </a:extLst>
          </p:cNvPr>
          <p:cNvSpPr/>
          <p:nvPr/>
        </p:nvSpPr>
        <p:spPr>
          <a:xfrm>
            <a:off x="3934438" y="2021747"/>
            <a:ext cx="2835479" cy="147436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채용관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기업 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개인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A4D6F9F-DFAA-FD08-EF32-1FB8C3EA45BB}"/>
              </a:ext>
            </a:extLst>
          </p:cNvPr>
          <p:cNvSpPr/>
          <p:nvPr/>
        </p:nvSpPr>
        <p:spPr>
          <a:xfrm>
            <a:off x="7168395" y="2021747"/>
            <a:ext cx="2835479" cy="147436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커뮤니티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후기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62DFF47-C20C-011D-1B6E-8184035C5ECA}"/>
              </a:ext>
            </a:extLst>
          </p:cNvPr>
          <p:cNvSpPr/>
          <p:nvPr/>
        </p:nvSpPr>
        <p:spPr>
          <a:xfrm>
            <a:off x="3959351" y="4008889"/>
            <a:ext cx="2835479" cy="147436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마이페이지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중앙 우측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마이페이지로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A2A41F32-C66C-59F5-3DDC-ED08D83796F5}"/>
              </a:ext>
            </a:extLst>
          </p:cNvPr>
          <p:cNvSpPr/>
          <p:nvPr/>
        </p:nvSpPr>
        <p:spPr>
          <a:xfrm>
            <a:off x="697685" y="4008888"/>
            <a:ext cx="2835479" cy="147436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이력서 관리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이력서 작성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대표이력서 지정 등 관리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개인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기업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3040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화면 및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기능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0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, 도표이(가) 표시된 사진&#10;&#10;자동 생성된 설명">
            <a:extLst>
              <a:ext uri="{FF2B5EF4-FFF2-40B4-BE49-F238E27FC236}">
                <a16:creationId xmlns="" xmlns:a16="http://schemas.microsoft.com/office/drawing/2014/main" id="{A2E3AEDA-5CAD-6348-9EE8-0C40A4461C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81" y="891910"/>
            <a:ext cx="5267276" cy="5607744"/>
          </a:xfrm>
          <a:prstGeom prst="rect">
            <a:avLst/>
          </a:prstGeom>
        </p:spPr>
      </p:pic>
      <p:sp>
        <p:nvSpPr>
          <p:cNvPr id="7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개인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기업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3040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화면 및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기능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6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282DCE15-F3F5-27FB-2A3A-5D8E93D4A0A8}"/>
              </a:ext>
            </a:extLst>
          </p:cNvPr>
          <p:cNvSpPr/>
          <p:nvPr/>
        </p:nvSpPr>
        <p:spPr>
          <a:xfrm>
            <a:off x="1456314" y="1358317"/>
            <a:ext cx="1323811" cy="446015"/>
          </a:xfrm>
          <a:prstGeom prst="roundRect">
            <a:avLst/>
          </a:prstGeom>
          <a:solidFill>
            <a:srgbClr val="92D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메인메뉴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0037EFA-4639-AAB4-4FD4-0010D84BEDD7}"/>
              </a:ext>
            </a:extLst>
          </p:cNvPr>
          <p:cNvSpPr/>
          <p:nvPr/>
        </p:nvSpPr>
        <p:spPr>
          <a:xfrm>
            <a:off x="700481" y="2038525"/>
            <a:ext cx="2835479" cy="147436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채용박람회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공지사항</a:t>
            </a:r>
            <a:endParaRPr lang="en-US" altLang="ko-KR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안내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2ADE702-C389-0F18-7333-6877920AA181}"/>
              </a:ext>
            </a:extLst>
          </p:cNvPr>
          <p:cNvSpPr txBox="1"/>
          <p:nvPr/>
        </p:nvSpPr>
        <p:spPr>
          <a:xfrm>
            <a:off x="700481" y="3909513"/>
            <a:ext cx="10563867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공지사항 </a:t>
            </a:r>
            <a:r>
              <a:rPr lang="en-US" altLang="ko-KR" sz="2000" dirty="0"/>
              <a:t>: </a:t>
            </a:r>
            <a:r>
              <a:rPr lang="ko-KR" altLang="en-US" sz="2000" dirty="0"/>
              <a:t>관리자만 작성 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</a:t>
            </a:r>
            <a:r>
              <a:rPr lang="ko-KR" altLang="en-US" sz="2000" dirty="0"/>
              <a:t> 안내 </a:t>
            </a:r>
            <a:r>
              <a:rPr lang="en-US" altLang="ko-KR" sz="2000" dirty="0"/>
              <a:t>: </a:t>
            </a:r>
            <a:r>
              <a:rPr lang="ko-KR" altLang="en-US" sz="2000" dirty="0"/>
              <a:t>관리자만 작성 가능</a:t>
            </a:r>
            <a:r>
              <a:rPr lang="en-US" altLang="ko-KR" sz="2000" dirty="0"/>
              <a:t>. </a:t>
            </a:r>
            <a:r>
              <a:rPr lang="ko-KR" altLang="en-US" sz="2000" dirty="0"/>
              <a:t>행사 장소</a:t>
            </a:r>
            <a:r>
              <a:rPr lang="en-US" altLang="ko-KR" sz="2000" dirty="0"/>
              <a:t>, </a:t>
            </a:r>
            <a:r>
              <a:rPr lang="ko-KR" altLang="en-US" sz="2000" dirty="0"/>
              <a:t>날짜 안내 포스터</a:t>
            </a:r>
            <a:r>
              <a:rPr lang="en-US" altLang="ko-KR" sz="2000" dirty="0"/>
              <a:t>, </a:t>
            </a:r>
            <a:r>
              <a:rPr lang="ko-KR" altLang="en-US" sz="2000" dirty="0"/>
              <a:t>기업 리스트</a:t>
            </a:r>
            <a:r>
              <a:rPr lang="en-US" altLang="ko-KR" sz="2000" dirty="0"/>
              <a:t>, </a:t>
            </a:r>
            <a:r>
              <a:rPr lang="ko-KR" altLang="en-US" sz="2000" dirty="0"/>
              <a:t>팝업창으로 부스 위치 안내 띄우기</a:t>
            </a:r>
            <a:endParaRPr lang="en-US" altLang="ko-KR" sz="2000" dirty="0"/>
          </a:p>
        </p:txBody>
      </p:sp>
      <p:sp>
        <p:nvSpPr>
          <p:cNvPr id="7" name="사각형: 둥근 모서리 4">
            <a:extLst>
              <a:ext uri="{FF2B5EF4-FFF2-40B4-BE49-F238E27FC236}">
                <a16:creationId xmlns="" xmlns:a16="http://schemas.microsoft.com/office/drawing/2014/main" id="{0405F7F2-4664-EB7E-6D85-5468A461BD91}"/>
              </a:ext>
            </a:extLst>
          </p:cNvPr>
          <p:cNvSpPr/>
          <p:nvPr/>
        </p:nvSpPr>
        <p:spPr>
          <a:xfrm>
            <a:off x="3814383" y="223037"/>
            <a:ext cx="1323811" cy="446015"/>
          </a:xfrm>
          <a:prstGeom prst="roundRect">
            <a:avLst/>
          </a:prstGeom>
          <a:solidFill>
            <a:srgbClr val="00B05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개인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기업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3">
            <a:extLst>
              <a:ext uri="{FF2B5EF4-FFF2-40B4-BE49-F238E27FC236}">
                <a16:creationId xmlns="" xmlns:a16="http://schemas.microsoft.com/office/drawing/2014/main" id="{E4125F32-CE09-06AC-0070-47D281539D4F}"/>
              </a:ext>
            </a:extLst>
          </p:cNvPr>
          <p:cNvSpPr/>
          <p:nvPr/>
        </p:nvSpPr>
        <p:spPr>
          <a:xfrm>
            <a:off x="253040" y="74714"/>
            <a:ext cx="3437511" cy="5943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화면 및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기능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9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1432</Words>
  <Application>Microsoft Office PowerPoint</Application>
  <PresentationFormat>사용자 지정</PresentationFormat>
  <Paragraphs>255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happy</dc:creator>
  <cp:lastModifiedBy>Sysceo.com</cp:lastModifiedBy>
  <cp:revision>423</cp:revision>
  <dcterms:created xsi:type="dcterms:W3CDTF">2020-06-19T01:04:51Z</dcterms:created>
  <dcterms:modified xsi:type="dcterms:W3CDTF">2023-07-11T10:54:40Z</dcterms:modified>
</cp:coreProperties>
</file>