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  <p:sldMasterId id="2147484271" r:id="rId2"/>
    <p:sldMasterId id="2147484272" r:id="rId3"/>
    <p:sldMasterId id="2147484273" r:id="rId4"/>
  </p:sldMasterIdLst>
  <p:notesMasterIdLst>
    <p:notesMasterId r:id="rId16"/>
  </p:notesMasterIdLst>
  <p:sldIdLst>
    <p:sldId id="280" r:id="rId5"/>
    <p:sldId id="283" r:id="rId6"/>
    <p:sldId id="284" r:id="rId7"/>
    <p:sldId id="285" r:id="rId8"/>
    <p:sldId id="262" r:id="rId9"/>
    <p:sldId id="264" r:id="rId10"/>
    <p:sldId id="265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70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43" d="100"/>
          <a:sy n="143" d="100"/>
        </p:scale>
        <p:origin x="936" y="342"/>
      </p:cViewPr>
      <p:guideLst>
        <p:guide pos="6703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06EE0-CBB3-4788-967A-4545389F8181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72DAC-CE54-4630-880C-54E45B79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4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2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11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3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4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5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6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7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8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9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10</a:t>
            </a:fld>
            <a:endParaRPr lang="en-US" altLang="ko-KR" sz="1200" b="0" cap="none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5035" y="2129790"/>
            <a:ext cx="10362565" cy="1468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9435" y="3885565"/>
            <a:ext cx="8533765" cy="1751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0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3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10235" y="1599565"/>
            <a:ext cx="10972165" cy="452564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2565" cy="585025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5765" cy="58502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60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C/AppData/Roaming/PolarisOffice/ETemp/4952_5872216/fImage72007116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PC/AppData/Roaming/PolarisOffice/ETemp/4952_5872216/fImage4674117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220"/>
            <a:ext cx="1240155" cy="35877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7550" y="2138045"/>
            <a:ext cx="8543925" cy="469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6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3765" cy="311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1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31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49910"/>
            <a:ext cx="11231245" cy="5615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8640"/>
            <a:ext cx="10927715" cy="5504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2565" cy="13608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75" b="1" cap="all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75" b="1" cap="all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6395"/>
            <a:ext cx="10362565" cy="1499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685" b="1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599565"/>
            <a:ext cx="5384165" cy="4525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345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345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060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599565"/>
            <a:ext cx="5384165" cy="45256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345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345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060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8965" y="1535430"/>
            <a:ext cx="5385435" cy="638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8965" y="2174240"/>
            <a:ext cx="5385435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6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31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1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1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790" y="1535430"/>
            <a:ext cx="5386705" cy="638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790" y="2174240"/>
            <a:ext cx="5386705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6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31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1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1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10235" y="1599565"/>
            <a:ext cx="10972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14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2415"/>
            <a:ext cx="4008755" cy="11614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68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4185" cy="58527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72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720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34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345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60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08755" cy="4690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8870" y="4800600"/>
            <a:ext cx="7314565" cy="565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68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8870" y="612775"/>
            <a:ext cx="7314565" cy="4114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b="1" cap="non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8870" y="5367020"/>
            <a:ext cx="7314565" cy="803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8640"/>
            <a:ext cx="10927715" cy="5504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2565" cy="585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5765" cy="585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70535" y="525780"/>
            <a:ext cx="1125156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C/AppData/Roaming/PolarisOffice/ETemp/4952_5872216/fImage72007981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PC/AppData/Roaming/PolarisOffice/ETemp/4952_5872216/fImage4674982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855"/>
            <a:ext cx="1242695" cy="36004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8185" y="2138680"/>
            <a:ext cx="8545195" cy="470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5035" cy="313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50545"/>
            <a:ext cx="1123251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3835" cy="1362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7030"/>
            <a:ext cx="103638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1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2565" cy="13608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50" b="1" cap="all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750" b="1" cap="all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2906395"/>
            <a:ext cx="10362565" cy="1499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75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75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02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670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670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545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1" cap="non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4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69900" y="527050"/>
            <a:ext cx="1125283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C/AppData/Roaming/PolarisOffice/ETemp/4952_5872216/fImage720071400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PC/AppData/Roaming/PolarisOffice/ETemp/4952_5872216/fImage46741401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855"/>
            <a:ext cx="1242695" cy="36004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8185" y="2138680"/>
            <a:ext cx="8545195" cy="470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5035" cy="313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50545"/>
            <a:ext cx="1123251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599565"/>
            <a:ext cx="5384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25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625" b="0" cap="none" dirty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25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250" b="0" cap="none" dirty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599565"/>
            <a:ext cx="5384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25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625" b="0" cap="none" dirty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25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250" b="0" cap="none" dirty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21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3835" cy="1362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7030"/>
            <a:ext cx="103638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1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670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670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545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1" cap="non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4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8965" y="1535430"/>
            <a:ext cx="5386705" cy="63817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25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8965" y="2174240"/>
            <a:ext cx="5386705" cy="39503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0" cap="none" dirty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7975" cy="63817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250" b="1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240"/>
            <a:ext cx="5387975" cy="39503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0" cap="none" dirty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782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69900" y="527050"/>
            <a:ext cx="1125283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9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2415"/>
            <a:ext cx="4010025" cy="116141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7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7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4185" cy="5852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07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31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9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4565" cy="5657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75" b="1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7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90140" y="612775"/>
            <a:ext cx="7314565" cy="41141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b="0" cap="non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90140" y="5367020"/>
            <a:ext cx="7314565" cy="8032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31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10235" y="1599565"/>
            <a:ext cx="10972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2025-07-28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0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큰 제목 [맑은 고딕 bold, 14pt]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8640"/>
            <a:ext cx="10927715" cy="5504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>
                <a:latin typeface="맑은 고딕" charset="0"/>
                <a:ea typeface="맑은 고딕" charset="0"/>
              </a:rPr>
              <a:t>기본 문자열 [맑은 고딕 bold, 14pt]</a:t>
            </a:r>
            <a:endParaRPr lang="ko-KR" altLang="en-US" sz="1125" b="1" cap="none" dirty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805" y="525780"/>
            <a:ext cx="1124902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큰 제목 [맑은 고딕 bold, 14pt]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기본 문자열 [맑은 고딕 bold, 14pt]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170" y="527050"/>
            <a:ext cx="1125156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큰 제목 [맑은 고딕 bold, 14pt]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>
                <a:latin typeface="맑은 고딕" charset="0"/>
                <a:ea typeface="맑은 고딕" charset="0"/>
              </a:rPr>
              <a:t>기본 문자열 [맑은 고딕 bold, 14pt]</a:t>
            </a:r>
            <a:endParaRPr lang="ko-KR" altLang="en-US" sz="1400" b="1" cap="none" dirty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170" y="527050"/>
            <a:ext cx="1125156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/>
          </p:nvPr>
        </p:nvSpPr>
        <p:spPr>
          <a:xfrm>
            <a:off x="499745" y="144780"/>
            <a:ext cx="11109325" cy="6092532"/>
          </a:xfrm>
        </p:spPr>
        <p:txBody>
          <a:bodyPr anchor="ctr"/>
          <a:lstStyle/>
          <a:p>
            <a:r>
              <a:rPr lang="ko-KR" altLang="en-US" sz="4800"/>
              <a:t>교육용 실습 게시판 구현</a:t>
            </a:r>
            <a:endParaRPr lang="en-US" altLang="ko-KR" sz="4800"/>
          </a:p>
        </p:txBody>
      </p:sp>
    </p:spTree>
    <p:extLst>
      <p:ext uri="{BB962C8B-B14F-4D97-AF65-F5344CB8AC3E}">
        <p14:creationId xmlns:p14="http://schemas.microsoft.com/office/powerpoint/2010/main" val="65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99949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글 상세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30935"/>
          <a:ext cx="2679700" cy="34226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1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TITLE 출력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COMMENT 출력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WRITER 출력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리스트 화면으로 이동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 화면으로 이동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60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도형 58"/>
          <p:cNvSpPr>
            <a:spLocks noChangeAspect="1"/>
          </p:cNvSpPr>
          <p:nvPr/>
        </p:nvSpPr>
        <p:spPr>
          <a:xfrm>
            <a:off x="6684645" y="244348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 noChangeAspect="1"/>
          </p:cNvSpPr>
          <p:nvPr/>
        </p:nvSpPr>
        <p:spPr>
          <a:xfrm>
            <a:off x="6479540" y="335534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1155" y="1130935"/>
            <a:ext cx="6212840" cy="4760595"/>
          </a:xfrm>
          <a:prstGeom prst="rect">
            <a:avLst/>
          </a:prstGeom>
          <a:noFill/>
        </p:spPr>
      </p:pic>
      <p:sp>
        <p:nvSpPr>
          <p:cNvPr id="56" name="도형 55"/>
          <p:cNvSpPr>
            <a:spLocks noChangeAspect="1"/>
          </p:cNvSpPr>
          <p:nvPr/>
        </p:nvSpPr>
        <p:spPr>
          <a:xfrm>
            <a:off x="2931160" y="114173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 noChangeAspect="1"/>
          </p:cNvSpPr>
          <p:nvPr/>
        </p:nvSpPr>
        <p:spPr>
          <a:xfrm>
            <a:off x="2969895" y="151701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 noChangeAspect="1"/>
          </p:cNvSpPr>
          <p:nvPr/>
        </p:nvSpPr>
        <p:spPr>
          <a:xfrm>
            <a:off x="2858135" y="508000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 noChangeAspect="1"/>
          </p:cNvSpPr>
          <p:nvPr/>
        </p:nvSpPr>
        <p:spPr>
          <a:xfrm>
            <a:off x="6186805" y="546417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 noChangeAspect="1"/>
          </p:cNvSpPr>
          <p:nvPr/>
        </p:nvSpPr>
        <p:spPr>
          <a:xfrm>
            <a:off x="7096760" y="546100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0394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글 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40460"/>
          <a:ext cx="2679700" cy="36271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TITLE 출력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수정가능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COMMENT 출력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수정가능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endParaRPr lang="ko-KR" altLang="en-US" sz="900" b="0" kern="1200">
                        <a:solidFill>
                          <a:schemeClr val="tx1"/>
                        </a:solidFill>
                        <a:latin typeface="Wingdings" charset="0"/>
                        <a:ea typeface="Wingdings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WRITER 출력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endParaRPr lang="ko-KR" altLang="en-US" sz="900" b="0" kern="1200">
                        <a:solidFill>
                          <a:schemeClr val="tx1"/>
                        </a:solidFill>
                        <a:latin typeface="Wingdings" charset="0"/>
                        <a:ea typeface="Wingdings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메인 리스트 화면으로 이동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 UPDATE 실행 후 메인 리스트 화면으로 이동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5" name="그림 74" descr="C:/Users/WYkim/AppData/Roaming/PolarisOffice/ETemp/21448_8750768/image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265" y="1139825"/>
            <a:ext cx="6277610" cy="4742815"/>
          </a:xfrm>
          <a:prstGeom prst="rect">
            <a:avLst/>
          </a:prstGeom>
          <a:noFill/>
        </p:spPr>
      </p:pic>
      <p:sp>
        <p:nvSpPr>
          <p:cNvPr id="56" name="도형 55"/>
          <p:cNvSpPr>
            <a:spLocks noChangeAspect="1"/>
          </p:cNvSpPr>
          <p:nvPr/>
        </p:nvSpPr>
        <p:spPr>
          <a:xfrm>
            <a:off x="1631504" y="1124744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 noChangeAspect="1"/>
          </p:cNvSpPr>
          <p:nvPr/>
        </p:nvSpPr>
        <p:spPr>
          <a:xfrm>
            <a:off x="2969260" y="534098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 noChangeAspect="1"/>
          </p:cNvSpPr>
          <p:nvPr/>
        </p:nvSpPr>
        <p:spPr>
          <a:xfrm>
            <a:off x="2855511" y="3212847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 noChangeAspect="1"/>
          </p:cNvSpPr>
          <p:nvPr/>
        </p:nvSpPr>
        <p:spPr>
          <a:xfrm>
            <a:off x="6169660" y="574802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 noChangeAspect="1"/>
          </p:cNvSpPr>
          <p:nvPr/>
        </p:nvSpPr>
        <p:spPr>
          <a:xfrm>
            <a:off x="7006590" y="574992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l" eaLnBrk="0" hangingPunct="0"/>
            <a:r>
              <a:rPr lang="ko-KR" altLang="en-US" sz="1200" b="1">
                <a:latin typeface="맑은 고딕" charset="0"/>
                <a:ea typeface="맑은 고딕" charset="0"/>
              </a:rPr>
              <a:t>명명 규칙</a:t>
            </a:r>
            <a:r>
              <a:rPr lang="en-US" altLang="ko-KR" sz="1200" b="1">
                <a:latin typeface="맑은 고딕" charset="0"/>
                <a:ea typeface="맑은 고딕" charset="0"/>
              </a:rPr>
              <a:t>(Naming Rule)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2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980728"/>
            <a:ext cx="112332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1. </a:t>
            </a:r>
            <a:r>
              <a:rPr lang="ko-KR" altLang="en-US" sz="1200" b="1" err="1"/>
              <a:t>네이밍</a:t>
            </a:r>
            <a:r>
              <a:rPr lang="ko-KR" altLang="en-US" sz="1200" b="1"/>
              <a:t> 관례와 표준</a:t>
            </a:r>
            <a:br>
              <a:rPr lang="ko-KR" altLang="en-US" sz="1200" b="1"/>
            </a:br>
            <a:r>
              <a:rPr lang="ko-KR" altLang="en-US" sz="1200"/>
              <a:t>   </a:t>
            </a:r>
            <a:br>
              <a:rPr lang="ko-KR" altLang="en-US" sz="1200"/>
            </a:br>
            <a:r>
              <a:rPr lang="ko-KR" altLang="en-US" sz="1200"/>
              <a:t>이 문서 전반에 걸쳐 </a:t>
            </a:r>
            <a:r>
              <a:rPr lang="ko-KR" altLang="en-US" sz="1200" b="1"/>
              <a:t>파스칼 표기법</a:t>
            </a:r>
            <a:r>
              <a:rPr lang="ko-KR" altLang="en-US" sz="1200"/>
              <a:t>과 </a:t>
            </a:r>
            <a:r>
              <a:rPr lang="ko-KR" altLang="en-US" sz="1200" b="1" err="1"/>
              <a:t>카멜</a:t>
            </a:r>
            <a:r>
              <a:rPr lang="ko-KR" altLang="en-US" sz="1200" b="1"/>
              <a:t> 표기법</a:t>
            </a:r>
            <a:r>
              <a:rPr lang="ko-KR" altLang="en-US" sz="1200"/>
              <a:t>이 사용된다</a:t>
            </a:r>
            <a:r>
              <a:rPr lang="en-US" altLang="ko-KR" sz="1200"/>
              <a:t>.  </a:t>
            </a:r>
            <a:br>
              <a:rPr lang="en-US" altLang="ko-KR" sz="1200"/>
            </a:br>
            <a:r>
              <a:rPr lang="en-US" altLang="ko-KR" sz="1200"/>
              <a:t> - </a:t>
            </a:r>
            <a:r>
              <a:rPr lang="ko-KR" altLang="en-US" sz="1200"/>
              <a:t>파스칼 표기법 </a:t>
            </a:r>
            <a:r>
              <a:rPr lang="en-US" altLang="ko-KR" sz="1200"/>
              <a:t>: </a:t>
            </a:r>
            <a:r>
              <a:rPr lang="ko-KR" altLang="en-US" sz="1200"/>
              <a:t>모든 단어에서 </a:t>
            </a:r>
            <a:r>
              <a:rPr lang="ko-KR" altLang="en-US" sz="1200" err="1"/>
              <a:t>첫번째</a:t>
            </a:r>
            <a:r>
              <a:rPr lang="ko-KR" altLang="en-US" sz="1200"/>
              <a:t> 문자가 대문자이며 나머지는 소문자이다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en-US" altLang="ko-KR" sz="1200" err="1"/>
              <a:t>BackColor</a:t>
            </a:r>
            <a:r>
              <a:rPr lang="en-US" altLang="ko-KR" sz="1200"/>
              <a:t>).</a:t>
            </a:r>
            <a:br>
              <a:rPr lang="en-US" altLang="ko-KR" sz="1200"/>
            </a:br>
            <a:r>
              <a:rPr lang="en-US" altLang="ko-KR" sz="1200"/>
              <a:t> - </a:t>
            </a:r>
            <a:r>
              <a:rPr lang="ko-KR" altLang="en-US" sz="1200" err="1"/>
              <a:t>카멜</a:t>
            </a:r>
            <a:r>
              <a:rPr lang="ko-KR" altLang="en-US" sz="1200"/>
              <a:t> 표기법 </a:t>
            </a:r>
            <a:r>
              <a:rPr lang="en-US" altLang="ko-KR" sz="1200"/>
              <a:t>: </a:t>
            </a:r>
            <a:r>
              <a:rPr lang="ko-KR" altLang="en-US" sz="1200"/>
              <a:t>최초에 사용된 단어를 제외한 </a:t>
            </a:r>
            <a:r>
              <a:rPr lang="ko-KR" altLang="en-US" sz="1200" err="1"/>
              <a:t>첫번째</a:t>
            </a:r>
            <a:r>
              <a:rPr lang="ko-KR" altLang="en-US" sz="1200"/>
              <a:t> 문자가 대문자이며 나머지는 소문자이다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en-US" altLang="ko-KR" sz="1200" err="1"/>
              <a:t>backColor</a:t>
            </a:r>
            <a:r>
              <a:rPr lang="en-US" altLang="ko-KR" sz="1200"/>
              <a:t>).</a:t>
            </a:r>
            <a:br>
              <a:rPr lang="en-US" altLang="ko-KR" sz="1200"/>
            </a:br>
            <a:br>
              <a:rPr lang="en-US" altLang="ko-KR" sz="1200"/>
            </a:br>
            <a:r>
              <a:rPr lang="en-US" altLang="ko-KR" sz="1200" b="1"/>
              <a:t>1.1. </a:t>
            </a:r>
            <a:r>
              <a:rPr lang="ko-KR" altLang="en-US" sz="1200" b="1"/>
              <a:t>클래스 명에는 파스칼 표기법을 사용한다</a:t>
            </a:r>
            <a:r>
              <a:rPr lang="en-US" altLang="ko-KR" sz="1200" b="1"/>
              <a:t>.</a:t>
            </a:r>
            <a:br>
              <a:rPr lang="en-US" altLang="ko-KR" sz="1200" b="1"/>
            </a:br>
            <a:endParaRPr lang="ko-KR" altLang="en-US" sz="1200"/>
          </a:p>
          <a:p>
            <a:r>
              <a:rPr lang="en-US" altLang="ko-KR" sz="1200"/>
              <a:t>public class </a:t>
            </a:r>
            <a:r>
              <a:rPr lang="en-US" altLang="ko-KR" sz="1200" b="1" err="1">
                <a:solidFill>
                  <a:srgbClr val="FF0000"/>
                </a:solidFill>
              </a:rPr>
              <a:t>HelloWorld</a:t>
            </a:r>
            <a:br>
              <a:rPr lang="en-US" altLang="ko-KR" sz="1200" b="1"/>
            </a:br>
            <a:r>
              <a:rPr lang="en-US" altLang="ko-KR" sz="1200"/>
              <a:t>{</a:t>
            </a:r>
            <a:br>
              <a:rPr lang="en-US" altLang="ko-KR" sz="1200"/>
            </a:br>
            <a:r>
              <a:rPr lang="en-US" altLang="ko-KR" sz="1200"/>
              <a:t>... </a:t>
            </a:r>
          </a:p>
          <a:p>
            <a:r>
              <a:rPr lang="en-US" altLang="ko-KR" sz="1200"/>
              <a:t>}</a:t>
            </a:r>
          </a:p>
          <a:p>
            <a:br>
              <a:rPr lang="en-US" altLang="ko-KR" sz="1200"/>
            </a:br>
            <a:r>
              <a:rPr lang="en-US" altLang="ko-KR" sz="1200" b="1"/>
              <a:t>1.2. </a:t>
            </a:r>
            <a:r>
              <a:rPr lang="ko-KR" altLang="en-US" sz="1200" b="1"/>
              <a:t>함수</a:t>
            </a:r>
            <a:r>
              <a:rPr lang="en-US" altLang="ko-KR" sz="1200" b="1"/>
              <a:t>(Method) </a:t>
            </a:r>
            <a:r>
              <a:rPr lang="ko-KR" altLang="en-US" sz="1200" b="1"/>
              <a:t>명에는 파스칼 표기법을 사용한다</a:t>
            </a:r>
            <a:r>
              <a:rPr lang="en-US" altLang="ko-KR" sz="1200" b="1"/>
              <a:t>.</a:t>
            </a:r>
            <a:endParaRPr lang="ko-KR" altLang="en-US" sz="1200"/>
          </a:p>
          <a:p>
            <a:r>
              <a:rPr lang="en-US" altLang="ko-KR" sz="1200"/>
              <a:t>void </a:t>
            </a:r>
            <a:r>
              <a:rPr lang="en-US" altLang="ko-KR" sz="1200" b="1" err="1">
                <a:solidFill>
                  <a:srgbClr val="FF0000"/>
                </a:solidFill>
              </a:rPr>
              <a:t>SayHello</a:t>
            </a:r>
            <a:r>
              <a:rPr lang="en-US" altLang="ko-KR" sz="1200"/>
              <a:t>(string name)</a:t>
            </a:r>
            <a:br>
              <a:rPr lang="en-US" altLang="ko-KR" sz="1200"/>
            </a:br>
            <a:r>
              <a:rPr lang="en-US" altLang="ko-KR" sz="1200"/>
              <a:t>{</a:t>
            </a:r>
            <a:br>
              <a:rPr lang="en-US" altLang="ko-KR" sz="1200"/>
            </a:br>
            <a:r>
              <a:rPr lang="en-US" altLang="ko-KR" sz="1200"/>
              <a:t>... </a:t>
            </a:r>
          </a:p>
          <a:p>
            <a:r>
              <a:rPr lang="en-US" altLang="ko-KR" sz="1200"/>
              <a:t>}</a:t>
            </a:r>
          </a:p>
          <a:p>
            <a:r>
              <a:rPr lang="en-US" altLang="ko-KR" sz="1200"/>
              <a:t>   </a:t>
            </a:r>
            <a:br>
              <a:rPr lang="en-US" altLang="ko-KR" sz="1200"/>
            </a:br>
            <a:r>
              <a:rPr lang="en-US" altLang="ko-KR" sz="1200" b="1"/>
              <a:t>1.3. </a:t>
            </a:r>
            <a:r>
              <a:rPr lang="ko-KR" altLang="en-US" sz="1200" b="1"/>
              <a:t>변수와 함수 </a:t>
            </a:r>
            <a:r>
              <a:rPr lang="ko-KR" altLang="en-US" sz="1200" b="1" err="1"/>
              <a:t>파라미터에는</a:t>
            </a:r>
            <a:r>
              <a:rPr lang="ko-KR" altLang="en-US" sz="1200" b="1"/>
              <a:t> </a:t>
            </a:r>
            <a:r>
              <a:rPr lang="ko-KR" altLang="en-US" sz="1200" b="1" err="1"/>
              <a:t>카멜</a:t>
            </a:r>
            <a:r>
              <a:rPr lang="ko-KR" altLang="en-US" sz="1200" b="1"/>
              <a:t> 표기법을 사용한다</a:t>
            </a:r>
            <a:r>
              <a:rPr lang="en-US" altLang="ko-KR" sz="1200" b="1"/>
              <a:t>.</a:t>
            </a:r>
            <a:br>
              <a:rPr lang="ko-KR" altLang="en-US" sz="1200" b="1"/>
            </a:br>
            <a:r>
              <a:rPr lang="ko-KR" altLang="en-US" sz="1200"/>
              <a:t> </a:t>
            </a:r>
          </a:p>
          <a:p>
            <a:r>
              <a:rPr lang="en-US" altLang="ko-KR" sz="1200" err="1"/>
              <a:t>int</a:t>
            </a:r>
            <a:r>
              <a:rPr lang="en-US" altLang="ko-KR" sz="1200"/>
              <a:t> </a:t>
            </a:r>
            <a:r>
              <a:rPr lang="en-US" altLang="ko-KR" sz="1200" b="1" err="1">
                <a:solidFill>
                  <a:srgbClr val="FF0000"/>
                </a:solidFill>
              </a:rPr>
              <a:t>totalCount</a:t>
            </a:r>
            <a:r>
              <a:rPr lang="ko-KR" altLang="en-US" sz="1200"/>
              <a:t> </a:t>
            </a:r>
            <a:r>
              <a:rPr lang="en-US" altLang="ko-KR" sz="1200"/>
              <a:t>= 0;</a:t>
            </a:r>
            <a:br>
              <a:rPr lang="en-US" altLang="ko-KR" sz="1200"/>
            </a:br>
            <a:r>
              <a:rPr lang="en-US" altLang="ko-KR" sz="1200"/>
              <a:t>void </a:t>
            </a:r>
            <a:r>
              <a:rPr lang="en-US" altLang="ko-KR" sz="1200" err="1"/>
              <a:t>SayHello</a:t>
            </a:r>
            <a:r>
              <a:rPr lang="en-US" altLang="ko-KR" sz="1200"/>
              <a:t>(string name)</a:t>
            </a:r>
            <a:br>
              <a:rPr lang="en-US" altLang="ko-KR" sz="1200"/>
            </a:br>
            <a:r>
              <a:rPr lang="en-US" altLang="ko-KR" sz="1200"/>
              <a:t>{</a:t>
            </a:r>
            <a:br>
              <a:rPr lang="en-US" altLang="ko-KR" sz="1200"/>
            </a:br>
            <a:r>
              <a:rPr lang="en-US" altLang="ko-KR" sz="1200"/>
              <a:t>string </a:t>
            </a:r>
            <a:r>
              <a:rPr lang="en-US" altLang="ko-KR" sz="1200" b="1" err="1">
                <a:solidFill>
                  <a:srgbClr val="FF0000"/>
                </a:solidFill>
              </a:rPr>
              <a:t>fullMessage</a:t>
            </a:r>
            <a:r>
              <a:rPr lang="ko-KR" altLang="en-US" sz="1200"/>
              <a:t> </a:t>
            </a:r>
            <a:r>
              <a:rPr lang="en-US" altLang="ko-KR" sz="1200"/>
              <a:t>= "Hello " + name; </a:t>
            </a:r>
          </a:p>
          <a:p>
            <a:r>
              <a:rPr lang="en-US" altLang="ko-KR" sz="1200"/>
              <a:t>... </a:t>
            </a:r>
          </a:p>
          <a:p>
            <a:r>
              <a:rPr lang="en-US" altLang="ko-KR" sz="1200"/>
              <a:t>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3068960"/>
            <a:ext cx="7161654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l" eaLnBrk="0" hangingPunct="0"/>
            <a:r>
              <a:rPr lang="ko-KR" altLang="en-US" sz="1200" b="1">
                <a:latin typeface="맑은 고딕" charset="0"/>
                <a:ea typeface="맑은 고딕" charset="0"/>
              </a:rPr>
              <a:t>명명 규칙</a:t>
            </a:r>
            <a:r>
              <a:rPr lang="en-US" altLang="ko-KR" sz="1200" b="1">
                <a:latin typeface="맑은 고딕" charset="0"/>
                <a:ea typeface="맑은 고딕" charset="0"/>
              </a:rPr>
              <a:t>(Naming Rule)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3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980728"/>
            <a:ext cx="112332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2. </a:t>
            </a:r>
            <a:r>
              <a:rPr lang="ko-KR" altLang="en-US" sz="1200" b="1"/>
              <a:t>들여쓰기</a:t>
            </a:r>
            <a:br>
              <a:rPr lang="ko-KR" altLang="en-US" sz="1200"/>
            </a:br>
            <a:br>
              <a:rPr lang="ko-KR" altLang="en-US" sz="1200"/>
            </a:br>
            <a:r>
              <a:rPr lang="en-US" altLang="ko-KR" sz="1200" b="1"/>
              <a:t>2.1. </a:t>
            </a:r>
            <a:r>
              <a:rPr lang="ko-KR" altLang="en-US" sz="1200" b="1"/>
              <a:t>들여쓰기에는 </a:t>
            </a:r>
            <a:r>
              <a:rPr lang="en-US" altLang="ko-KR" sz="1200" b="1"/>
              <a:t>TAB </a:t>
            </a:r>
            <a:r>
              <a:rPr lang="ko-KR" altLang="en-US" sz="1200" b="1"/>
              <a:t>을 사용한다</a:t>
            </a:r>
            <a:r>
              <a:rPr lang="en-US" altLang="ko-KR" sz="1200" b="1"/>
              <a:t>. SPACE</a:t>
            </a:r>
            <a:r>
              <a:rPr lang="ko-KR" altLang="en-US" sz="1200" b="1"/>
              <a:t>를 사용하지 않는다</a:t>
            </a:r>
            <a:r>
              <a:rPr lang="en-US" altLang="ko-KR" sz="1200" b="1"/>
              <a:t>. Tab </a:t>
            </a:r>
            <a:r>
              <a:rPr lang="ko-KR" altLang="en-US" sz="1200" b="1"/>
              <a:t>사이즈는 </a:t>
            </a:r>
            <a:r>
              <a:rPr lang="en-US" altLang="ko-KR" sz="1200" b="1"/>
              <a:t>4</a:t>
            </a:r>
            <a:r>
              <a:rPr lang="ko-KR" altLang="en-US" sz="1200" b="1"/>
              <a:t>로 정의한다</a:t>
            </a:r>
            <a:r>
              <a:rPr lang="en-US" altLang="ko-KR" sz="1200" b="1"/>
              <a:t>.</a:t>
            </a:r>
          </a:p>
          <a:p>
            <a:endParaRPr lang="en-US" altLang="ko-KR" sz="1200" b="1"/>
          </a:p>
          <a:p>
            <a:r>
              <a:rPr lang="en-US" altLang="ko-KR" sz="1200" b="1"/>
              <a:t>2.6. </a:t>
            </a:r>
            <a:r>
              <a:rPr lang="ko-KR" altLang="en-US" sz="1200" b="1"/>
              <a:t>중괄호는 다른 라인과 분리되어 있어야 하며 라인을 같이 쓰면 </a:t>
            </a:r>
            <a:r>
              <a:rPr lang="ko-KR" altLang="en-US" sz="1200" b="1" err="1"/>
              <a:t>안된다</a:t>
            </a:r>
            <a:r>
              <a:rPr lang="en-US" altLang="ko-KR" sz="1200" b="1"/>
              <a:t>.</a:t>
            </a:r>
            <a:br>
              <a:rPr lang="ko-KR" altLang="en-US" sz="1200" b="1"/>
            </a:br>
            <a:r>
              <a:rPr lang="ko-KR" altLang="en-US" sz="1200"/>
              <a:t> </a:t>
            </a:r>
          </a:p>
          <a:p>
            <a:r>
              <a:rPr lang="ko-KR" altLang="en-US" sz="1200"/>
              <a:t>좋은 예</a:t>
            </a:r>
            <a:r>
              <a:rPr lang="en-US" altLang="ko-KR" sz="1200"/>
              <a:t>:</a:t>
            </a:r>
            <a:br>
              <a:rPr lang="en-US" altLang="ko-KR" sz="1200"/>
            </a:br>
            <a:r>
              <a:rPr lang="en-US" altLang="ko-KR" sz="1200"/>
              <a:t>               if ( ... )    </a:t>
            </a:r>
            <a:br>
              <a:rPr lang="en-US" altLang="ko-KR" sz="1200"/>
            </a:br>
            <a:r>
              <a:rPr lang="en-US" altLang="ko-KR" sz="1200"/>
              <a:t>               </a:t>
            </a:r>
            <a:r>
              <a:rPr lang="en-US" altLang="ko-KR" sz="1200" b="1">
                <a:solidFill>
                  <a:srgbClr val="FF0000"/>
                </a:solidFill>
              </a:rPr>
              <a:t>{</a:t>
            </a:r>
            <a:br>
              <a:rPr lang="en-US" altLang="ko-KR" sz="1200"/>
            </a:br>
            <a:r>
              <a:rPr lang="en-US" altLang="ko-KR" sz="1200"/>
              <a:t>                       </a:t>
            </a:r>
            <a:r>
              <a:rPr lang="en-US" altLang="ko-KR" sz="1200">
                <a:solidFill>
                  <a:schemeClr val="accent6"/>
                </a:solidFill>
              </a:rPr>
              <a:t>// Do something</a:t>
            </a:r>
            <a:br>
              <a:rPr lang="en-US" altLang="ko-KR" sz="1200"/>
            </a:br>
            <a:r>
              <a:rPr lang="en-US" altLang="ko-KR" sz="1200"/>
              <a:t>               </a:t>
            </a:r>
            <a:r>
              <a:rPr lang="en-US" altLang="ko-KR" sz="1200" b="1">
                <a:solidFill>
                  <a:srgbClr val="FF0000"/>
                </a:solidFill>
              </a:rPr>
              <a:t>}</a:t>
            </a:r>
          </a:p>
          <a:p>
            <a:br>
              <a:rPr lang="en-US" altLang="ko-KR" sz="1200"/>
            </a:br>
            <a:endParaRPr lang="en-US" altLang="ko-KR" sz="1200"/>
          </a:p>
          <a:p>
            <a:r>
              <a:rPr lang="ko-KR" altLang="en-US" sz="1200"/>
              <a:t>좋지 않은 예</a:t>
            </a:r>
            <a:r>
              <a:rPr lang="en-US" altLang="ko-KR" sz="1200"/>
              <a:t>:</a:t>
            </a:r>
            <a:br>
              <a:rPr lang="en-US" altLang="ko-KR" sz="1200"/>
            </a:br>
            <a:r>
              <a:rPr lang="en-US" altLang="ko-KR" sz="1200"/>
              <a:t>               if ( ... )     </a:t>
            </a:r>
            <a:r>
              <a:rPr lang="en-US" altLang="ko-KR" sz="1200" b="1">
                <a:solidFill>
                  <a:srgbClr val="FF0000"/>
                </a:solidFill>
              </a:rPr>
              <a:t>{</a:t>
            </a:r>
            <a:br>
              <a:rPr lang="en-US" altLang="ko-KR" sz="1200"/>
            </a:br>
            <a:r>
              <a:rPr lang="en-US" altLang="ko-KR" sz="1200"/>
              <a:t>                       </a:t>
            </a:r>
            <a:r>
              <a:rPr lang="en-US" altLang="ko-KR" sz="1200">
                <a:solidFill>
                  <a:schemeClr val="accent6"/>
                </a:solidFill>
              </a:rPr>
              <a:t>// Do something</a:t>
            </a:r>
            <a:br>
              <a:rPr lang="en-US" altLang="ko-KR" sz="1200"/>
            </a:br>
            <a:r>
              <a:rPr lang="en-US" altLang="ko-KR" sz="1200"/>
              <a:t>               </a:t>
            </a:r>
            <a:r>
              <a:rPr lang="en-US" altLang="ko-KR" sz="1200" b="1">
                <a:solidFill>
                  <a:srgbClr val="FF0000"/>
                </a:solidFill>
              </a:rPr>
              <a:t>}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 b="1"/>
              <a:t>3. </a:t>
            </a:r>
            <a:r>
              <a:rPr lang="ko-KR" altLang="en-US" sz="1200" b="1"/>
              <a:t>프로젝트 명</a:t>
            </a:r>
            <a:endParaRPr lang="en-US" altLang="ko-KR" sz="1200" b="1"/>
          </a:p>
          <a:p>
            <a:r>
              <a:rPr lang="ko-KR" altLang="en-US" sz="1200" b="1"/>
              <a:t>주차</a:t>
            </a:r>
            <a:r>
              <a:rPr lang="en-US" altLang="ko-KR" sz="1200" b="1"/>
              <a:t>_</a:t>
            </a:r>
            <a:r>
              <a:rPr lang="ko-KR" altLang="en-US" sz="1200" b="1"/>
              <a:t>프로젝트</a:t>
            </a:r>
            <a:r>
              <a:rPr lang="en-US" altLang="ko-KR" sz="1200" b="1"/>
              <a:t>+</a:t>
            </a:r>
            <a:r>
              <a:rPr lang="ko-KR" altLang="en-US" sz="1200" b="1"/>
              <a:t>기수</a:t>
            </a:r>
            <a:r>
              <a:rPr lang="en-US" altLang="ko-KR" sz="1200" b="1"/>
              <a:t>_</a:t>
            </a:r>
            <a:r>
              <a:rPr lang="ko-KR" altLang="en-US" sz="1200" b="1"/>
              <a:t>이름 </a:t>
            </a:r>
            <a:endParaRPr lang="en-US" altLang="ko-KR" sz="1200" b="1"/>
          </a:p>
          <a:p>
            <a:endParaRPr lang="en-US" altLang="ko-KR" sz="1200"/>
          </a:p>
          <a:p>
            <a:r>
              <a:rPr lang="ko-KR" altLang="en-US" sz="1200"/>
              <a:t>예</a:t>
            </a:r>
            <a:r>
              <a:rPr lang="en-US" altLang="ko-KR" sz="1200"/>
              <a:t>: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W1_board0_lhh</a:t>
            </a:r>
            <a:r>
              <a:rPr lang="ko-KR" altLang="en-US" sz="1200"/>
              <a:t>  </a:t>
            </a:r>
            <a:r>
              <a:rPr lang="en-US" altLang="ko-KR" sz="1200">
                <a:solidFill>
                  <a:schemeClr val="accent6"/>
                </a:solidFill>
              </a:rPr>
              <a:t>// 1</a:t>
            </a:r>
            <a:r>
              <a:rPr lang="ko-KR" altLang="en-US" sz="1200">
                <a:solidFill>
                  <a:schemeClr val="accent6"/>
                </a:solidFill>
              </a:rPr>
              <a:t>주차</a:t>
            </a:r>
            <a:r>
              <a:rPr lang="en-US" altLang="ko-KR" sz="1200">
                <a:solidFill>
                  <a:schemeClr val="accent6"/>
                </a:solidFill>
              </a:rPr>
              <a:t>_</a:t>
            </a:r>
            <a:r>
              <a:rPr lang="ko-KR" altLang="en-US" sz="1200">
                <a:solidFill>
                  <a:schemeClr val="accent6"/>
                </a:solidFill>
              </a:rPr>
              <a:t>게시판프로젝트</a:t>
            </a:r>
            <a:r>
              <a:rPr lang="en-US" altLang="ko-KR" sz="1200">
                <a:solidFill>
                  <a:schemeClr val="accent6"/>
                </a:solidFill>
              </a:rPr>
              <a:t>+0</a:t>
            </a:r>
            <a:r>
              <a:rPr lang="ko-KR" altLang="en-US" sz="1200">
                <a:solidFill>
                  <a:schemeClr val="accent6"/>
                </a:solidFill>
              </a:rPr>
              <a:t>기</a:t>
            </a:r>
            <a:r>
              <a:rPr lang="en-US" altLang="ko-KR" sz="1200">
                <a:solidFill>
                  <a:schemeClr val="accent6"/>
                </a:solidFill>
              </a:rPr>
              <a:t>_</a:t>
            </a:r>
            <a:r>
              <a:rPr lang="ko-KR" altLang="en-US" sz="1200">
                <a:solidFill>
                  <a:schemeClr val="accent6"/>
                </a:solidFill>
              </a:rPr>
              <a:t>이형호</a:t>
            </a:r>
            <a:endParaRPr lang="en-US" altLang="ko-KR" sz="1200">
              <a:solidFill>
                <a:schemeClr val="accent6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</p:txBody>
      </p:sp>
      <p:sp>
        <p:nvSpPr>
          <p:cNvPr id="2" name="포인트가 5개인 별 1"/>
          <p:cNvSpPr/>
          <p:nvPr/>
        </p:nvSpPr>
        <p:spPr>
          <a:xfrm>
            <a:off x="496696" y="4355164"/>
            <a:ext cx="198704" cy="211088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8128" y="4355164"/>
            <a:ext cx="2520280" cy="3699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cxnSp>
        <p:nvCxnSpPr>
          <p:cNvPr id="12" name="직선 연결선 11"/>
          <p:cNvCxnSpPr/>
          <p:nvPr/>
        </p:nvCxnSpPr>
        <p:spPr>
          <a:xfrm>
            <a:off x="1559496" y="5517232"/>
            <a:ext cx="0" cy="357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5874375"/>
            <a:ext cx="59766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536160" y="4941168"/>
            <a:ext cx="0" cy="9332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l" eaLnBrk="0" hangingPunct="0"/>
            <a:r>
              <a:rPr lang="ko-KR" altLang="en-US" sz="1200" b="1">
                <a:latin typeface="맑은 고딕" charset="0"/>
                <a:ea typeface="맑은 고딕" charset="0"/>
              </a:rPr>
              <a:t>명명 규칙</a:t>
            </a:r>
            <a:r>
              <a:rPr lang="en-US" altLang="ko-KR" sz="1200" b="1">
                <a:latin typeface="맑은 고딕" charset="0"/>
                <a:ea typeface="맑은 고딕" charset="0"/>
              </a:rPr>
              <a:t>(Naming Rule)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4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980728"/>
            <a:ext cx="11233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4. </a:t>
            </a:r>
            <a:r>
              <a:rPr lang="ko-KR" altLang="en-US" sz="1200" b="1" err="1"/>
              <a:t>메서드</a:t>
            </a:r>
            <a:r>
              <a:rPr lang="ko-KR" altLang="en-US" sz="1200" b="1"/>
              <a:t> 및 기능별 표기법</a:t>
            </a:r>
            <a:br>
              <a:rPr lang="ko-KR" altLang="en-US" sz="1200"/>
            </a:br>
            <a:br>
              <a:rPr lang="ko-KR" altLang="en-US" sz="1200"/>
            </a:br>
            <a:endParaRPr lang="en-US" altLang="ko-KR" sz="1200" b="1"/>
          </a:p>
          <a:p>
            <a:endParaRPr lang="en-US" altLang="ko-KR" sz="1200"/>
          </a:p>
          <a:p>
            <a:r>
              <a:rPr lang="ko-KR" altLang="en-US" sz="1200" err="1"/>
              <a:t>메서드</a:t>
            </a:r>
            <a:r>
              <a:rPr lang="en-US" altLang="ko-KR" sz="1200"/>
              <a:t>						</a:t>
            </a:r>
            <a:r>
              <a:rPr lang="ko-KR" altLang="en-US" sz="1200"/>
              <a:t>태그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시퀀스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				</a:t>
            </a:r>
          </a:p>
        </p:txBody>
      </p:sp>
      <p:graphicFrame>
        <p:nvGraphicFramePr>
          <p:cNvPr id="6" name="내용 개체 틀 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407706822"/>
              </p:ext>
            </p:extLst>
          </p:nvPr>
        </p:nvGraphicFramePr>
        <p:xfrm>
          <a:off x="745744" y="2064296"/>
          <a:ext cx="4382770" cy="2724150"/>
        </p:xfrm>
        <a:graphic>
          <a:graphicData uri="http://schemas.openxmlformats.org/drawingml/2006/table">
            <a:tbl>
              <a:tblPr/>
              <a:tblGrid>
                <a:gridCol w="138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네이밍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BoardWrite</a:t>
                      </a:r>
                      <a:endParaRPr lang="en-US" sz="10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게시판 글 쓰기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BoardModify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게시판 글 수정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Join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회원가입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Login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회원 로그인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Logout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회원 로그아웃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Select</a:t>
                      </a:r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BoardList</a:t>
                      </a:r>
                      <a:endParaRPr lang="en-US" sz="10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게시글 리스트를 조회하는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SelectBoardDetail</a:t>
                      </a:r>
                      <a:endParaRPr lang="en-US" sz="10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게시글 상세내역을 조회하는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SelectBoardCount</a:t>
                      </a:r>
                      <a:endParaRPr lang="en-US" sz="10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게시글</a:t>
                      </a: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 개수를 조회하는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SelectCommonCode</a:t>
                      </a:r>
                      <a:endParaRPr lang="en-US" sz="1000" u="none" strike="noStrike" dirty="0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공통코드를 조회하는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Paging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dirty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게시글 </a:t>
                      </a:r>
                      <a:r>
                        <a:rPr lang="ko-KR" altLang="en-US" sz="1000" u="none" strike="noStrike" dirty="0" err="1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페이징</a:t>
                      </a:r>
                      <a:r>
                        <a:rPr lang="ko-KR" altLang="en-US" sz="1000" u="none" strike="noStrike" dirty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 처리하는 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내용 개체 틀 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80387094"/>
              </p:ext>
            </p:extLst>
          </p:nvPr>
        </p:nvGraphicFramePr>
        <p:xfrm>
          <a:off x="6204952" y="2060848"/>
          <a:ext cx="4382770" cy="2971800"/>
        </p:xfrm>
        <a:graphic>
          <a:graphicData uri="http://schemas.openxmlformats.org/drawingml/2006/table">
            <a:tbl>
              <a:tblPr/>
              <a:tblGrid>
                <a:gridCol w="140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네이밍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lbl</a:t>
                      </a:r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Label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txt_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TextBox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btn</a:t>
                      </a:r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Button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img</a:t>
                      </a:r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Image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chk</a:t>
                      </a:r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CheckBox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cbl</a:t>
                      </a:r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CheckBoxList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rdo</a:t>
                      </a:r>
                      <a:r>
                        <a:rPr lang="en-US" altLang="ko-KR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rbl</a:t>
                      </a:r>
                      <a:r>
                        <a:rPr lang="en-US" altLang="ko-KR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RadioButtonList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pnl</a:t>
                      </a:r>
                      <a:r>
                        <a:rPr lang="en-US" altLang="ko-KR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tbl</a:t>
                      </a:r>
                      <a:r>
                        <a:rPr lang="en-US" altLang="ko-KR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frm</a:t>
                      </a:r>
                      <a:r>
                        <a:rPr lang="en-US" altLang="ko-KR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Form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내용 개체 틀 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91413535"/>
              </p:ext>
            </p:extLst>
          </p:nvPr>
        </p:nvGraphicFramePr>
        <p:xfrm>
          <a:off x="721868" y="5465008"/>
          <a:ext cx="4382770" cy="495300"/>
        </p:xfrm>
        <a:graphic>
          <a:graphicData uri="http://schemas.openxmlformats.org/drawingml/2006/table">
            <a:tbl>
              <a:tblPr/>
              <a:tblGrid>
                <a:gridCol w="140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네이밍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BOARD_ID_SEQ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게시글</a:t>
                      </a:r>
                      <a:r>
                        <a:rPr lang="ko-KR" altLang="en-US" sz="10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번호 시퀀스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02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89238"/>
              </p:ext>
            </p:extLst>
          </p:nvPr>
        </p:nvGraphicFramePr>
        <p:xfrm>
          <a:off x="1559560" y="908685"/>
          <a:ext cx="8713470" cy="49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1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93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리스트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93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93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89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4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l" eaLnBrk="0" hangingPunct="0"/>
            <a:r>
              <a:rPr lang="en-US" altLang="ko-KR" sz="1200" b="1">
                <a:latin typeface="맑은 고딕" charset="0"/>
                <a:ea typeface="맑은 고딕" charset="0"/>
              </a:rPr>
              <a:t>	</a:t>
            </a:r>
            <a:r>
              <a:rPr lang="en-US" altLang="ko-KR" sz="1400" b="1" err="1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5</a:t>
            </a:fld>
            <a:endParaRPr lang="ko-KR" altLang="en-US" sz="750" b="0" cap="none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30159"/>
              </p:ext>
            </p:extLst>
          </p:nvPr>
        </p:nvGraphicFramePr>
        <p:xfrm>
          <a:off x="7320136" y="1493432"/>
          <a:ext cx="2880320" cy="426819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681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로그인 화면으로 이동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 시 회원가입 화면으로 이동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 갯수 출력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1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등록된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TYPE</a:t>
                      </a: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(일반, 자유, Q&amp;A, 익명) 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DB에서 출력(code_name 을 출력)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251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 No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en-US" altLang="ko-KR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 TITLE출력 (각 게시글의 )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Check box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후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조회버튼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시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조건에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맞게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전체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Q&amp;A,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자유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익명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DB에서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code_name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을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900" b="0" kern="1200" err="1"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en-US" altLang="ko-KR" sz="900" b="0" kern="1200">
                          <a:latin typeface="맑은 고딕" charset="0"/>
                          <a:ea typeface="맑은 고딕" charset="0"/>
                        </a:rPr>
                        <a:t> 시 </a:t>
                      </a:r>
                      <a:r>
                        <a:rPr lang="en-US" altLang="ko-KR" sz="900" b="0" kern="1200" err="1">
                          <a:latin typeface="맑은 고딕" charset="0"/>
                          <a:ea typeface="맑은 고딕" charset="0"/>
                        </a:rPr>
                        <a:t>글쓰기</a:t>
                      </a:r>
                      <a:r>
                        <a:rPr lang="en-US" altLang="ko-KR" sz="900" b="0" kern="120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>
                          <a:latin typeface="맑은 고딕" charset="0"/>
                          <a:ea typeface="맑은 고딕" charset="0"/>
                        </a:rPr>
                        <a:t>화면으로</a:t>
                      </a:r>
                      <a:r>
                        <a:rPr lang="en-US" altLang="ko-KR" sz="900" b="0" kern="120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900" b="0" kern="1200"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0" indent="-254000" algn="l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"/>
                        <a:tabLst/>
                        <a:defRPr/>
                      </a:pPr>
                      <a:r>
                        <a:rPr lang="en-US" altLang="ko-KR" sz="900" b="0" kern="1200">
                          <a:latin typeface="맑은 고딕" charset="0"/>
                          <a:ea typeface="맑은 고딕" charset="0"/>
                        </a:rPr>
                        <a:t>한 </a:t>
                      </a:r>
                      <a:r>
                        <a:rPr lang="en-US" altLang="ko-KR" sz="900" b="0" kern="1200" err="1">
                          <a:latin typeface="맑은 고딕" charset="0"/>
                          <a:ea typeface="맑은 고딕" charset="0"/>
                        </a:rPr>
                        <a:t>페이지에</a:t>
                      </a:r>
                      <a:r>
                        <a:rPr lang="en-US" altLang="ko-KR" sz="900" b="0" kern="1200">
                          <a:latin typeface="맑은 고딕" charset="0"/>
                          <a:ea typeface="맑은 고딕" charset="0"/>
                        </a:rPr>
                        <a:t> 10개의 </a:t>
                      </a:r>
                      <a:r>
                        <a:rPr lang="en-US" altLang="ko-KR" sz="900" b="0" kern="1200" err="1">
                          <a:latin typeface="맑은 고딕" charset="0"/>
                          <a:ea typeface="맑은 고딕" charset="0"/>
                        </a:rPr>
                        <a:t>게시글씩</a:t>
                      </a:r>
                      <a:r>
                        <a:rPr lang="en-US" altLang="ko-KR" sz="900" b="0" kern="120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>
                          <a:latin typeface="맑은 고딕" charset="0"/>
                          <a:ea typeface="맑은 고딕" charset="0"/>
                        </a:rPr>
                        <a:t>출력되게</a:t>
                      </a:r>
                      <a:r>
                        <a:rPr lang="en-US" altLang="ko-KR" sz="900" b="0" kern="1200">
                          <a:latin typeface="맑은 고딕" charset="0"/>
                          <a:ea typeface="맑은 고딕" charset="0"/>
                        </a:rPr>
                        <a:t> paging </a:t>
                      </a:r>
                      <a:r>
                        <a:rPr lang="en-US" altLang="ko-KR" sz="900" b="0" kern="1200" err="1">
                          <a:latin typeface="맑은 고딕" charset="0"/>
                          <a:ea typeface="맑은 고딕" charset="0"/>
                        </a:rPr>
                        <a:t>처리</a:t>
                      </a:r>
                      <a:r>
                        <a:rPr lang="en-US" altLang="ko-KR" sz="900" b="0" kern="1200">
                          <a:latin typeface="맑은 고딕" charset="0"/>
                          <a:ea typeface="맑은 고딕" charset="0"/>
                        </a:rPr>
                        <a:t>  </a:t>
                      </a:r>
                      <a:endParaRPr lang="ko-KR" altLang="en-US" sz="900" b="0" kern="1200"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endParaRPr lang="ko-KR" altLang="en-US" sz="900" b="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870">
                <a:tc gridSpan="2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12805" r="61989" b="47971"/>
          <a:stretch/>
        </p:blipFill>
        <p:spPr bwMode="auto">
          <a:xfrm>
            <a:off x="1929106" y="1549403"/>
            <a:ext cx="4734832" cy="403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도형 14"/>
          <p:cNvSpPr>
            <a:spLocks noChangeAspect="1"/>
          </p:cNvSpPr>
          <p:nvPr/>
        </p:nvSpPr>
        <p:spPr>
          <a:xfrm>
            <a:off x="2030095" y="1473835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75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5"/>
          <p:cNvSpPr>
            <a:spLocks noChangeAspect="1"/>
          </p:cNvSpPr>
          <p:nvPr/>
        </p:nvSpPr>
        <p:spPr>
          <a:xfrm>
            <a:off x="2750185" y="1464945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75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6"/>
          <p:cNvSpPr>
            <a:spLocks noChangeAspect="1"/>
          </p:cNvSpPr>
          <p:nvPr/>
        </p:nvSpPr>
        <p:spPr>
          <a:xfrm>
            <a:off x="6528048" y="1527810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75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7"/>
          <p:cNvSpPr>
            <a:spLocks noChangeAspect="1"/>
          </p:cNvSpPr>
          <p:nvPr/>
        </p:nvSpPr>
        <p:spPr>
          <a:xfrm>
            <a:off x="2071678" y="1772816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75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8"/>
          <p:cNvSpPr>
            <a:spLocks noChangeAspect="1"/>
          </p:cNvSpPr>
          <p:nvPr/>
        </p:nvSpPr>
        <p:spPr>
          <a:xfrm>
            <a:off x="2999656" y="1780942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75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19"/>
          <p:cNvSpPr>
            <a:spLocks noChangeAspect="1"/>
          </p:cNvSpPr>
          <p:nvPr/>
        </p:nvSpPr>
        <p:spPr>
          <a:xfrm>
            <a:off x="4591958" y="1780942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75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0"/>
          <p:cNvSpPr>
            <a:spLocks noChangeAspect="1"/>
          </p:cNvSpPr>
          <p:nvPr/>
        </p:nvSpPr>
        <p:spPr>
          <a:xfrm>
            <a:off x="2071678" y="4877286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75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1"/>
          <p:cNvSpPr>
            <a:spLocks noChangeAspect="1"/>
          </p:cNvSpPr>
          <p:nvPr/>
        </p:nvSpPr>
        <p:spPr>
          <a:xfrm>
            <a:off x="5816094" y="4653136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75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6"/>
          <p:cNvSpPr>
            <a:spLocks noChangeAspect="1"/>
          </p:cNvSpPr>
          <p:nvPr/>
        </p:nvSpPr>
        <p:spPr>
          <a:xfrm>
            <a:off x="5807968" y="5006340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9</a:t>
            </a:r>
            <a:endParaRPr lang="ko-KR" altLang="en-US" sz="75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26647"/>
              </p:ext>
            </p:extLst>
          </p:nvPr>
        </p:nvGraphicFramePr>
        <p:xfrm>
          <a:off x="1559560" y="62039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27480" y="17780"/>
            <a:ext cx="6391910" cy="655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42300" y="6356350"/>
            <a:ext cx="2312670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97495" y="1157605"/>
          <a:ext cx="2679700" cy="48031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메인 리스트화면으로 이동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DB에있는 기존의 아이디들과 중복체크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(ID 중복 미 확인시 회원가입불가 -&gt; alert창 또는 중복 메세지 출력)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 시 회원가입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 값 : ID, PW, PW CHECK, name, phone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phone와 postNo 형식에 맞지않을 경우 alert창 또는 메세지 출력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phone의 첫번째 select box의 값은 DB에서 출력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Pw 는 6자리 ~ 12자리, pw check와 동일하지 않으면 alert창 또는 해당 메세지 출력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각각의 phone text는 4자리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PostNO 는 xxx-xxx 형식으로 작성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70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215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" name="도형 57"/>
          <p:cNvSpPr>
            <a:spLocks noChangeAspect="1"/>
          </p:cNvSpPr>
          <p:nvPr/>
        </p:nvSpPr>
        <p:spPr>
          <a:xfrm>
            <a:off x="5955665" y="224472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 noChangeAspect="1"/>
          </p:cNvSpPr>
          <p:nvPr/>
        </p:nvSpPr>
        <p:spPr>
          <a:xfrm>
            <a:off x="7470140" y="502412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 descr="C:/Users/WYkim/AppData/Roaming/PolarisOffice/ETemp/21448_8750768/image4.tm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6413" r="35960" b="64229"/>
          <a:stretch>
            <a:fillRect/>
          </a:stretch>
        </p:blipFill>
        <p:spPr>
          <a:xfrm>
            <a:off x="1568450" y="1153795"/>
            <a:ext cx="6236970" cy="4636770"/>
          </a:xfrm>
          <a:prstGeom prst="rect">
            <a:avLst/>
          </a:prstGeom>
          <a:noFill/>
        </p:spPr>
      </p:pic>
      <p:sp>
        <p:nvSpPr>
          <p:cNvPr id="76" name="도형 75"/>
          <p:cNvSpPr>
            <a:spLocks noChangeAspect="1"/>
          </p:cNvSpPr>
          <p:nvPr/>
        </p:nvSpPr>
        <p:spPr>
          <a:xfrm>
            <a:off x="2093595" y="133477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 noChangeAspect="1"/>
          </p:cNvSpPr>
          <p:nvPr/>
        </p:nvSpPr>
        <p:spPr>
          <a:xfrm>
            <a:off x="7220585" y="522351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 noChangeAspect="1"/>
          </p:cNvSpPr>
          <p:nvPr/>
        </p:nvSpPr>
        <p:spPr>
          <a:xfrm>
            <a:off x="6006465" y="172021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 noChangeAspect="1"/>
          </p:cNvSpPr>
          <p:nvPr/>
        </p:nvSpPr>
        <p:spPr>
          <a:xfrm>
            <a:off x="3623945" y="340233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 noChangeAspect="1"/>
          </p:cNvSpPr>
          <p:nvPr/>
        </p:nvSpPr>
        <p:spPr>
          <a:xfrm>
            <a:off x="5317490" y="216408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 noChangeAspect="1"/>
          </p:cNvSpPr>
          <p:nvPr/>
        </p:nvSpPr>
        <p:spPr>
          <a:xfrm>
            <a:off x="4686935" y="340233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 noChangeAspect="1"/>
          </p:cNvSpPr>
          <p:nvPr/>
        </p:nvSpPr>
        <p:spPr>
          <a:xfrm>
            <a:off x="5445760" y="347218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 noChangeAspect="1"/>
          </p:cNvSpPr>
          <p:nvPr/>
        </p:nvSpPr>
        <p:spPr>
          <a:xfrm>
            <a:off x="5387340" y="389255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25712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28395"/>
          <a:ext cx="2679700" cy="2656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입력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PW 입력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 시 로그인이 되며 ID와 PW 유효성테크 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ID 와 PW가 틀릴 시 alert창에 각각의 메세지 출력 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도형 55"/>
          <p:cNvSpPr>
            <a:spLocks noChangeAspect="1"/>
          </p:cNvSpPr>
          <p:nvPr/>
        </p:nvSpPr>
        <p:spPr>
          <a:xfrm>
            <a:off x="4133850" y="288544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 descr="C:/Users/WYkim/AppData/Roaming/PolarisOffice/ETemp/21448_8750768/image5.tm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0" t="5998" r="36262" b="79575"/>
          <a:stretch>
            <a:fillRect/>
          </a:stretch>
        </p:blipFill>
        <p:spPr>
          <a:xfrm>
            <a:off x="1593215" y="1125855"/>
            <a:ext cx="6278245" cy="2327275"/>
          </a:xfrm>
          <a:prstGeom prst="rect">
            <a:avLst/>
          </a:prstGeom>
          <a:noFill/>
        </p:spPr>
      </p:pic>
      <p:sp>
        <p:nvSpPr>
          <p:cNvPr id="76" name="도형 75"/>
          <p:cNvSpPr>
            <a:spLocks noChangeAspect="1"/>
          </p:cNvSpPr>
          <p:nvPr/>
        </p:nvSpPr>
        <p:spPr>
          <a:xfrm>
            <a:off x="3949065" y="1271270"/>
            <a:ext cx="150495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 noChangeAspect="1"/>
          </p:cNvSpPr>
          <p:nvPr/>
        </p:nvSpPr>
        <p:spPr>
          <a:xfrm>
            <a:off x="3949065" y="1737995"/>
            <a:ext cx="150495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 noChangeAspect="1"/>
          </p:cNvSpPr>
          <p:nvPr/>
        </p:nvSpPr>
        <p:spPr>
          <a:xfrm>
            <a:off x="6439535" y="2217420"/>
            <a:ext cx="150495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00778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 후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28395"/>
          <a:ext cx="2679700" cy="271335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3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상 사용자의 name출력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로그인 시에만 로그아웃 버튼 출력 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로그아웃이 실행 되면 로그아웃된 메인 화면으로 이동 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Join , login 버튼 및 링크 hide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07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605280" y="1130935"/>
            <a:ext cx="6266180" cy="4751070"/>
            <a:chOff x="1605280" y="1130935"/>
            <a:chExt cx="6266180" cy="4751070"/>
          </a:xfrm>
        </p:grpSpPr>
        <p:sp>
          <p:nvSpPr>
            <p:cNvPr id="56" name="도형 55"/>
            <p:cNvSpPr>
              <a:spLocks noChangeAspect="1"/>
            </p:cNvSpPr>
            <p:nvPr/>
          </p:nvSpPr>
          <p:spPr>
            <a:xfrm>
              <a:off x="2176145" y="1843405"/>
              <a:ext cx="144145" cy="14414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79805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cap="non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800" b="1" cap="non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75" name="그림 74" descr="C:/Users/WYkim/AppData/Roaming/PolarisOffice/ETemp/21448_8750768/image6.tmp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7355" r="35140" b="52079"/>
            <a:stretch>
              <a:fillRect/>
            </a:stretch>
          </p:blipFill>
          <p:spPr>
            <a:xfrm>
              <a:off x="1605280" y="1130935"/>
              <a:ext cx="6266180" cy="4751070"/>
            </a:xfrm>
            <a:prstGeom prst="rect">
              <a:avLst/>
            </a:prstGeom>
            <a:noFill/>
          </p:spPr>
        </p:pic>
        <p:sp>
          <p:nvSpPr>
            <p:cNvPr id="81" name="도형 80"/>
            <p:cNvSpPr>
              <a:spLocks noChangeAspect="1"/>
            </p:cNvSpPr>
            <p:nvPr/>
          </p:nvSpPr>
          <p:spPr>
            <a:xfrm>
              <a:off x="2250440" y="1843405"/>
              <a:ext cx="144145" cy="14414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79805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cap="non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800" b="1" cap="non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도형 81"/>
            <p:cNvSpPr>
              <a:spLocks noChangeAspect="1"/>
            </p:cNvSpPr>
            <p:nvPr/>
          </p:nvSpPr>
          <p:spPr>
            <a:xfrm>
              <a:off x="7100570" y="5267960"/>
              <a:ext cx="144145" cy="14414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79805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cap="non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800" b="1" cap="non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176145" y="4772769"/>
              <a:ext cx="895519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44723" r="67857" b="50491"/>
          <a:stretch/>
        </p:blipFill>
        <p:spPr bwMode="auto">
          <a:xfrm>
            <a:off x="2263775" y="4901902"/>
            <a:ext cx="3661692" cy="49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74819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b="0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6813"/>
              </p:ext>
            </p:extLst>
          </p:nvPr>
        </p:nvGraphicFramePr>
        <p:xfrm>
          <a:off x="7920990" y="1135380"/>
          <a:ext cx="2679700" cy="31083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8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해당 글이 저장되며 메인화면에 리스트에 출력되고 메인 화면으로 이동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 글의 TYPE을 지정 DB의 code_name을 지정하고 </a:t>
                      </a:r>
                      <a:r>
                        <a:rPr lang="en-US" altLang="ko-KR" sz="900" b="0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저장시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code_id값이 저장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로그인한 사용자의 name출력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메인 화면으로 이동</a:t>
                      </a: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13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도형 58"/>
          <p:cNvSpPr>
            <a:spLocks noChangeAspect="1"/>
          </p:cNvSpPr>
          <p:nvPr/>
        </p:nvSpPr>
        <p:spPr>
          <a:xfrm>
            <a:off x="3379470" y="550862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 descr="C:/Users/WYkim/AppData/Roaming/PolarisOffice/ETemp/21448_8750768/image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265" y="1149985"/>
            <a:ext cx="6240145" cy="4760595"/>
          </a:xfrm>
          <a:prstGeom prst="rect">
            <a:avLst/>
          </a:prstGeom>
          <a:noFill/>
        </p:spPr>
      </p:pic>
      <p:sp>
        <p:nvSpPr>
          <p:cNvPr id="56" name="도형 55"/>
          <p:cNvSpPr>
            <a:spLocks noChangeAspect="1"/>
          </p:cNvSpPr>
          <p:nvPr/>
        </p:nvSpPr>
        <p:spPr>
          <a:xfrm>
            <a:off x="6294755" y="168783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 noChangeAspect="1"/>
          </p:cNvSpPr>
          <p:nvPr/>
        </p:nvSpPr>
        <p:spPr>
          <a:xfrm>
            <a:off x="3376930" y="200279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 noChangeAspect="1"/>
          </p:cNvSpPr>
          <p:nvPr/>
        </p:nvSpPr>
        <p:spPr>
          <a:xfrm>
            <a:off x="3305175" y="550862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 noChangeAspect="1"/>
          </p:cNvSpPr>
          <p:nvPr/>
        </p:nvSpPr>
        <p:spPr>
          <a:xfrm>
            <a:off x="7303770" y="580707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38341</TotalTime>
  <Pages>12</Pages>
  <Words>891</Words>
  <Characters>0</Characters>
  <Application>Microsoft Office PowerPoint</Application>
  <DocSecurity>0</DocSecurity>
  <PresentationFormat>와이드스크린</PresentationFormat>
  <Lines>0</Lines>
  <Paragraphs>304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±¼¸²</vt:lpstr>
      <vt:lpstr>굴림</vt:lpstr>
      <vt:lpstr>맑은 고딕</vt:lpstr>
      <vt:lpstr>Arial</vt:lpstr>
      <vt:lpstr>Wingdings</vt:lpstr>
      <vt:lpstr>Office 테마</vt:lpstr>
      <vt:lpstr>Office theme</vt:lpstr>
      <vt:lpstr>Office theme</vt:lpstr>
      <vt:lpstr>Office theme</vt:lpstr>
      <vt:lpstr>PowerPoint 프레젠테이션</vt:lpstr>
      <vt:lpstr>명명 규칙(Naming Rule)</vt:lpstr>
      <vt:lpstr>명명 규칙(Naming Rule)</vt:lpstr>
      <vt:lpstr>명명 규칙(Naming Rule)</vt:lpstr>
      <vt:lpstr> UI설계서</vt:lpstr>
      <vt:lpstr>UI설계서</vt:lpstr>
      <vt:lpstr>UI설계서</vt:lpstr>
      <vt:lpstr>UI설계서</vt:lpstr>
      <vt:lpstr>UI설계서</vt:lpstr>
      <vt:lpstr>UI설계서</vt:lpstr>
      <vt:lpstr>UI설계서</vt:lpstr>
    </vt:vector>
  </TitlesOfParts>
  <Company>Microsoft Corporation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ara jo</cp:lastModifiedBy>
  <cp:revision>37</cp:revision>
  <dcterms:modified xsi:type="dcterms:W3CDTF">2025-07-28T15:10:00Z</dcterms:modified>
</cp:coreProperties>
</file>